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82"/>
  </p:notesMasterIdLst>
  <p:handoutMasterIdLst>
    <p:handoutMasterId r:id="rId183"/>
  </p:handoutMasterIdLst>
  <p:sldIdLst>
    <p:sldId id="256" r:id="rId2"/>
    <p:sldId id="694" r:id="rId3"/>
    <p:sldId id="1009" r:id="rId4"/>
    <p:sldId id="1008" r:id="rId5"/>
    <p:sldId id="766" r:id="rId6"/>
    <p:sldId id="1012" r:id="rId7"/>
    <p:sldId id="1013" r:id="rId8"/>
    <p:sldId id="1014" r:id="rId9"/>
    <p:sldId id="1015" r:id="rId10"/>
    <p:sldId id="767" r:id="rId11"/>
    <p:sldId id="768" r:id="rId12"/>
    <p:sldId id="1016" r:id="rId13"/>
    <p:sldId id="1010" r:id="rId14"/>
    <p:sldId id="823" r:id="rId15"/>
    <p:sldId id="781" r:id="rId16"/>
    <p:sldId id="782" r:id="rId17"/>
    <p:sldId id="783" r:id="rId18"/>
    <p:sldId id="784" r:id="rId19"/>
    <p:sldId id="785" r:id="rId20"/>
    <p:sldId id="786" r:id="rId21"/>
    <p:sldId id="1001" r:id="rId22"/>
    <p:sldId id="826" r:id="rId23"/>
    <p:sldId id="787" r:id="rId24"/>
    <p:sldId id="1002" r:id="rId25"/>
    <p:sldId id="1003" r:id="rId26"/>
    <p:sldId id="835" r:id="rId27"/>
    <p:sldId id="1005" r:id="rId28"/>
    <p:sldId id="1006" r:id="rId29"/>
    <p:sldId id="847" r:id="rId30"/>
    <p:sldId id="848" r:id="rId31"/>
    <p:sldId id="849" r:id="rId32"/>
    <p:sldId id="888" r:id="rId33"/>
    <p:sldId id="889" r:id="rId34"/>
    <p:sldId id="895" r:id="rId35"/>
    <p:sldId id="896" r:id="rId36"/>
    <p:sldId id="891" r:id="rId37"/>
    <p:sldId id="892" r:id="rId38"/>
    <p:sldId id="985" r:id="rId39"/>
    <p:sldId id="986" r:id="rId40"/>
    <p:sldId id="893" r:id="rId41"/>
    <p:sldId id="894" r:id="rId42"/>
    <p:sldId id="897" r:id="rId43"/>
    <p:sldId id="899" r:id="rId44"/>
    <p:sldId id="898" r:id="rId45"/>
    <p:sldId id="1004" r:id="rId46"/>
    <p:sldId id="853" r:id="rId47"/>
    <p:sldId id="900" r:id="rId48"/>
    <p:sldId id="854" r:id="rId49"/>
    <p:sldId id="855" r:id="rId50"/>
    <p:sldId id="857" r:id="rId51"/>
    <p:sldId id="901" r:id="rId52"/>
    <p:sldId id="902" r:id="rId53"/>
    <p:sldId id="903" r:id="rId54"/>
    <p:sldId id="904" r:id="rId55"/>
    <p:sldId id="905" r:id="rId56"/>
    <p:sldId id="906" r:id="rId57"/>
    <p:sldId id="858" r:id="rId58"/>
    <p:sldId id="859" r:id="rId59"/>
    <p:sldId id="860" r:id="rId60"/>
    <p:sldId id="861" r:id="rId61"/>
    <p:sldId id="862" r:id="rId62"/>
    <p:sldId id="863" r:id="rId63"/>
    <p:sldId id="864" r:id="rId64"/>
    <p:sldId id="983" r:id="rId65"/>
    <p:sldId id="800" r:id="rId66"/>
    <p:sldId id="801" r:id="rId67"/>
    <p:sldId id="802" r:id="rId68"/>
    <p:sldId id="803" r:id="rId69"/>
    <p:sldId id="990" r:id="rId70"/>
    <p:sldId id="827" r:id="rId71"/>
    <p:sldId id="865" r:id="rId72"/>
    <p:sldId id="866" r:id="rId73"/>
    <p:sldId id="867" r:id="rId74"/>
    <p:sldId id="868" r:id="rId75"/>
    <p:sldId id="869" r:id="rId76"/>
    <p:sldId id="870" r:id="rId77"/>
    <p:sldId id="871" r:id="rId78"/>
    <p:sldId id="872" r:id="rId79"/>
    <p:sldId id="873" r:id="rId80"/>
    <p:sldId id="884" r:id="rId81"/>
    <p:sldId id="993" r:id="rId82"/>
    <p:sldId id="876" r:id="rId83"/>
    <p:sldId id="831" r:id="rId84"/>
    <p:sldId id="992" r:id="rId85"/>
    <p:sldId id="877" r:id="rId86"/>
    <p:sldId id="697" r:id="rId87"/>
    <p:sldId id="674" r:id="rId88"/>
    <p:sldId id="675" r:id="rId89"/>
    <p:sldId id="676" r:id="rId90"/>
    <p:sldId id="677" r:id="rId91"/>
    <p:sldId id="912" r:id="rId92"/>
    <p:sldId id="713" r:id="rId93"/>
    <p:sldId id="885" r:id="rId94"/>
    <p:sldId id="886" r:id="rId95"/>
    <p:sldId id="887" r:id="rId96"/>
    <p:sldId id="714" r:id="rId97"/>
    <p:sldId id="715" r:id="rId98"/>
    <p:sldId id="716" r:id="rId99"/>
    <p:sldId id="717" r:id="rId100"/>
    <p:sldId id="684" r:id="rId101"/>
    <p:sldId id="685" r:id="rId102"/>
    <p:sldId id="686" r:id="rId103"/>
    <p:sldId id="987" r:id="rId104"/>
    <p:sldId id="989" r:id="rId105"/>
    <p:sldId id="691" r:id="rId106"/>
    <p:sldId id="693" r:id="rId107"/>
    <p:sldId id="692" r:id="rId108"/>
    <p:sldId id="413" r:id="rId109"/>
    <p:sldId id="414" r:id="rId110"/>
    <p:sldId id="403" r:id="rId111"/>
    <p:sldId id="404" r:id="rId112"/>
    <p:sldId id="922" r:id="rId113"/>
    <p:sldId id="913" r:id="rId114"/>
    <p:sldId id="914" r:id="rId115"/>
    <p:sldId id="915" r:id="rId116"/>
    <p:sldId id="916" r:id="rId117"/>
    <p:sldId id="917" r:id="rId118"/>
    <p:sldId id="918" r:id="rId119"/>
    <p:sldId id="919" r:id="rId120"/>
    <p:sldId id="920" r:id="rId121"/>
    <p:sldId id="921" r:id="rId122"/>
    <p:sldId id="984" r:id="rId123"/>
    <p:sldId id="509" r:id="rId124"/>
    <p:sldId id="510" r:id="rId125"/>
    <p:sldId id="511" r:id="rId126"/>
    <p:sldId id="513" r:id="rId127"/>
    <p:sldId id="507" r:id="rId128"/>
    <p:sldId id="515" r:id="rId129"/>
    <p:sldId id="412" r:id="rId130"/>
    <p:sldId id="718" r:id="rId131"/>
    <p:sldId id="719" r:id="rId132"/>
    <p:sldId id="720" r:id="rId133"/>
    <p:sldId id="721" r:id="rId134"/>
    <p:sldId id="722" r:id="rId135"/>
    <p:sldId id="723" r:id="rId136"/>
    <p:sldId id="731" r:id="rId137"/>
    <p:sldId id="923" r:id="rId138"/>
    <p:sldId id="924" r:id="rId139"/>
    <p:sldId id="925" r:id="rId140"/>
    <p:sldId id="926" r:id="rId141"/>
    <p:sldId id="927" r:id="rId142"/>
    <p:sldId id="928" r:id="rId143"/>
    <p:sldId id="929" r:id="rId144"/>
    <p:sldId id="930" r:id="rId145"/>
    <p:sldId id="931" r:id="rId146"/>
    <p:sldId id="932" r:id="rId147"/>
    <p:sldId id="933" r:id="rId148"/>
    <p:sldId id="265" r:id="rId149"/>
    <p:sldId id="266" r:id="rId150"/>
    <p:sldId id="271" r:id="rId151"/>
    <p:sldId id="272" r:id="rId152"/>
    <p:sldId id="415" r:id="rId153"/>
    <p:sldId id="276" r:id="rId154"/>
    <p:sldId id="277" r:id="rId155"/>
    <p:sldId id="483" r:id="rId156"/>
    <p:sldId id="279" r:id="rId157"/>
    <p:sldId id="934" r:id="rId158"/>
    <p:sldId id="935" r:id="rId159"/>
    <p:sldId id="936" r:id="rId160"/>
    <p:sldId id="937" r:id="rId161"/>
    <p:sldId id="938" r:id="rId162"/>
    <p:sldId id="939" r:id="rId163"/>
    <p:sldId id="940" r:id="rId164"/>
    <p:sldId id="941" r:id="rId165"/>
    <p:sldId id="942" r:id="rId166"/>
    <p:sldId id="943" r:id="rId167"/>
    <p:sldId id="944" r:id="rId168"/>
    <p:sldId id="946" r:id="rId169"/>
    <p:sldId id="968" r:id="rId170"/>
    <p:sldId id="969" r:id="rId171"/>
    <p:sldId id="970" r:id="rId172"/>
    <p:sldId id="971" r:id="rId173"/>
    <p:sldId id="976" r:id="rId174"/>
    <p:sldId id="977" r:id="rId175"/>
    <p:sldId id="972" r:id="rId176"/>
    <p:sldId id="973" r:id="rId177"/>
    <p:sldId id="974" r:id="rId178"/>
    <p:sldId id="975" r:id="rId179"/>
    <p:sldId id="429" r:id="rId180"/>
    <p:sldId id="467" r:id="rId181"/>
  </p:sldIdLst>
  <p:sldSz cx="9144000" cy="6858000" type="screen4x3"/>
  <p:notesSz cx="6858000" cy="9144000"/>
  <p:defaultTextStyle>
    <a:defPPr>
      <a:defRPr lang="en-US"/>
    </a:defPPr>
    <a:lvl1pPr algn="l" rtl="0" eaLnBrk="0" fontAlgn="base" hangingPunct="0">
      <a:spcBef>
        <a:spcPct val="0"/>
      </a:spcBef>
      <a:spcAft>
        <a:spcPct val="0"/>
      </a:spcAft>
      <a:defRPr sz="4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4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4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4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4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4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4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4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4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00"/>
    <a:srgbClr val="A9BD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80812" autoAdjust="0"/>
  </p:normalViewPr>
  <p:slideViewPr>
    <p:cSldViewPr>
      <p:cViewPr varScale="1">
        <p:scale>
          <a:sx n="94" d="100"/>
          <a:sy n="94" d="100"/>
        </p:scale>
        <p:origin x="2094"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794"/>
    </p:cViewPr>
  </p:sorterViewPr>
  <p:notesViewPr>
    <p:cSldViewPr>
      <p:cViewPr varScale="1">
        <p:scale>
          <a:sx n="56" d="100"/>
          <a:sy n="56" d="100"/>
        </p:scale>
        <p:origin x="-185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8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_rels/viewProps.xml.rels><?xml version="1.0" encoding="UTF-8" standalone="yes"?>
<Relationships xmlns="http://schemas.openxmlformats.org/package/2006/relationships"><Relationship Id="rId1" Type="http://schemas.openxmlformats.org/officeDocument/2006/relationships/slide" Target="slides/slide49.xml"/></Relationships>
</file>

<file path=ppt/charts/_rels/chart1.xml.rels><?xml version="1.0" encoding="UTF-8" standalone="yes"?>
<Relationships xmlns="http://schemas.openxmlformats.org/package/2006/relationships"><Relationship Id="rId2" Type="http://schemas.openxmlformats.org/officeDocument/2006/relationships/oleObject" Target="file:///C:\Users\magicyoung\Documents\&#35838;&#31243;&#35762;&#20041;\&#37329;&#34701;&#24037;&#31243;\2014benke\gold.xls"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Pr0812</c:v>
                </c:pt>
              </c:strCache>
            </c:strRef>
          </c:tx>
          <c:spPr>
            <a:ln>
              <a:solidFill>
                <a:srgbClr val="FFFF00"/>
              </a:solidFill>
            </a:ln>
          </c:spPr>
          <c:marker>
            <c:symbol val="none"/>
          </c:marker>
          <c:cat>
            <c:numRef>
              <c:f>Sheet1!$A$2:$A$98</c:f>
              <c:numCache>
                <c:formatCode>m/d/yyyy</c:formatCode>
                <c:ptCount val="97"/>
                <c:pt idx="0">
                  <c:v>39631</c:v>
                </c:pt>
                <c:pt idx="1">
                  <c:v>39632</c:v>
                </c:pt>
                <c:pt idx="2">
                  <c:v>39633</c:v>
                </c:pt>
                <c:pt idx="3">
                  <c:v>39636</c:v>
                </c:pt>
                <c:pt idx="4">
                  <c:v>39637</c:v>
                </c:pt>
                <c:pt idx="5">
                  <c:v>39639</c:v>
                </c:pt>
                <c:pt idx="6">
                  <c:v>39640</c:v>
                </c:pt>
                <c:pt idx="7">
                  <c:v>39643</c:v>
                </c:pt>
                <c:pt idx="8">
                  <c:v>39644</c:v>
                </c:pt>
                <c:pt idx="9">
                  <c:v>39645</c:v>
                </c:pt>
                <c:pt idx="10">
                  <c:v>39646</c:v>
                </c:pt>
                <c:pt idx="11">
                  <c:v>39650</c:v>
                </c:pt>
                <c:pt idx="12">
                  <c:v>39651</c:v>
                </c:pt>
                <c:pt idx="13">
                  <c:v>39652</c:v>
                </c:pt>
                <c:pt idx="14">
                  <c:v>39653</c:v>
                </c:pt>
                <c:pt idx="15">
                  <c:v>39654</c:v>
                </c:pt>
                <c:pt idx="16">
                  <c:v>39657</c:v>
                </c:pt>
                <c:pt idx="17">
                  <c:v>39660</c:v>
                </c:pt>
                <c:pt idx="18">
                  <c:v>39661</c:v>
                </c:pt>
                <c:pt idx="19">
                  <c:v>39664</c:v>
                </c:pt>
                <c:pt idx="20">
                  <c:v>39665</c:v>
                </c:pt>
                <c:pt idx="21">
                  <c:v>39666</c:v>
                </c:pt>
                <c:pt idx="22">
                  <c:v>39668</c:v>
                </c:pt>
                <c:pt idx="23">
                  <c:v>39671</c:v>
                </c:pt>
                <c:pt idx="24">
                  <c:v>39672</c:v>
                </c:pt>
                <c:pt idx="25">
                  <c:v>39673</c:v>
                </c:pt>
                <c:pt idx="26">
                  <c:v>39674</c:v>
                </c:pt>
                <c:pt idx="27">
                  <c:v>39675</c:v>
                </c:pt>
                <c:pt idx="28">
                  <c:v>39678</c:v>
                </c:pt>
                <c:pt idx="29">
                  <c:v>39679</c:v>
                </c:pt>
                <c:pt idx="30">
                  <c:v>39680</c:v>
                </c:pt>
                <c:pt idx="31">
                  <c:v>39681</c:v>
                </c:pt>
                <c:pt idx="32">
                  <c:v>39682</c:v>
                </c:pt>
                <c:pt idx="33">
                  <c:v>39685</c:v>
                </c:pt>
                <c:pt idx="34">
                  <c:v>39686</c:v>
                </c:pt>
                <c:pt idx="35">
                  <c:v>39687</c:v>
                </c:pt>
                <c:pt idx="36">
                  <c:v>39688</c:v>
                </c:pt>
                <c:pt idx="37">
                  <c:v>39689</c:v>
                </c:pt>
                <c:pt idx="38">
                  <c:v>39692</c:v>
                </c:pt>
                <c:pt idx="39">
                  <c:v>39693</c:v>
                </c:pt>
                <c:pt idx="40">
                  <c:v>39694</c:v>
                </c:pt>
                <c:pt idx="41">
                  <c:v>39695</c:v>
                </c:pt>
                <c:pt idx="42">
                  <c:v>39696</c:v>
                </c:pt>
                <c:pt idx="43">
                  <c:v>39699</c:v>
                </c:pt>
                <c:pt idx="44">
                  <c:v>39700</c:v>
                </c:pt>
                <c:pt idx="45">
                  <c:v>39701</c:v>
                </c:pt>
                <c:pt idx="46">
                  <c:v>39702</c:v>
                </c:pt>
                <c:pt idx="47">
                  <c:v>39703</c:v>
                </c:pt>
                <c:pt idx="48">
                  <c:v>39707</c:v>
                </c:pt>
                <c:pt idx="49">
                  <c:v>39708</c:v>
                </c:pt>
                <c:pt idx="50">
                  <c:v>39709</c:v>
                </c:pt>
                <c:pt idx="51">
                  <c:v>39710</c:v>
                </c:pt>
                <c:pt idx="52">
                  <c:v>39713</c:v>
                </c:pt>
                <c:pt idx="53">
                  <c:v>39714</c:v>
                </c:pt>
                <c:pt idx="54">
                  <c:v>39715</c:v>
                </c:pt>
                <c:pt idx="55">
                  <c:v>39716</c:v>
                </c:pt>
                <c:pt idx="56">
                  <c:v>39717</c:v>
                </c:pt>
                <c:pt idx="57">
                  <c:v>39727</c:v>
                </c:pt>
                <c:pt idx="58">
                  <c:v>39728</c:v>
                </c:pt>
                <c:pt idx="59">
                  <c:v>39729</c:v>
                </c:pt>
                <c:pt idx="60">
                  <c:v>39730</c:v>
                </c:pt>
                <c:pt idx="61">
                  <c:v>39731</c:v>
                </c:pt>
                <c:pt idx="62">
                  <c:v>39734</c:v>
                </c:pt>
                <c:pt idx="63">
                  <c:v>39735</c:v>
                </c:pt>
                <c:pt idx="64">
                  <c:v>39736</c:v>
                </c:pt>
                <c:pt idx="65">
                  <c:v>39737</c:v>
                </c:pt>
                <c:pt idx="66">
                  <c:v>39738</c:v>
                </c:pt>
                <c:pt idx="67">
                  <c:v>39741</c:v>
                </c:pt>
                <c:pt idx="68">
                  <c:v>39742</c:v>
                </c:pt>
                <c:pt idx="69">
                  <c:v>39743</c:v>
                </c:pt>
                <c:pt idx="70">
                  <c:v>39744</c:v>
                </c:pt>
                <c:pt idx="71">
                  <c:v>39745</c:v>
                </c:pt>
                <c:pt idx="72">
                  <c:v>39748</c:v>
                </c:pt>
                <c:pt idx="73">
                  <c:v>39749</c:v>
                </c:pt>
                <c:pt idx="74">
                  <c:v>39750</c:v>
                </c:pt>
                <c:pt idx="75">
                  <c:v>39751</c:v>
                </c:pt>
                <c:pt idx="76">
                  <c:v>39752</c:v>
                </c:pt>
                <c:pt idx="77">
                  <c:v>39755</c:v>
                </c:pt>
                <c:pt idx="78">
                  <c:v>39756</c:v>
                </c:pt>
                <c:pt idx="79">
                  <c:v>39757</c:v>
                </c:pt>
                <c:pt idx="80">
                  <c:v>39758</c:v>
                </c:pt>
                <c:pt idx="81">
                  <c:v>39759</c:v>
                </c:pt>
                <c:pt idx="82">
                  <c:v>39762</c:v>
                </c:pt>
                <c:pt idx="83">
                  <c:v>39763</c:v>
                </c:pt>
                <c:pt idx="84">
                  <c:v>39764</c:v>
                </c:pt>
                <c:pt idx="85">
                  <c:v>39765</c:v>
                </c:pt>
                <c:pt idx="86">
                  <c:v>39766</c:v>
                </c:pt>
                <c:pt idx="87">
                  <c:v>39769</c:v>
                </c:pt>
                <c:pt idx="88">
                  <c:v>39770</c:v>
                </c:pt>
                <c:pt idx="89">
                  <c:v>39771</c:v>
                </c:pt>
                <c:pt idx="90">
                  <c:v>39772</c:v>
                </c:pt>
                <c:pt idx="91">
                  <c:v>39773</c:v>
                </c:pt>
                <c:pt idx="92">
                  <c:v>39776</c:v>
                </c:pt>
                <c:pt idx="93">
                  <c:v>39777</c:v>
                </c:pt>
                <c:pt idx="94">
                  <c:v>39778</c:v>
                </c:pt>
                <c:pt idx="95">
                  <c:v>39779</c:v>
                </c:pt>
                <c:pt idx="96">
                  <c:v>39780</c:v>
                </c:pt>
              </c:numCache>
            </c:numRef>
          </c:cat>
          <c:val>
            <c:numRef>
              <c:f>Sheet1!$B$2:$B$98</c:f>
              <c:numCache>
                <c:formatCode>General</c:formatCode>
                <c:ptCount val="97"/>
                <c:pt idx="0">
                  <c:v>208.06</c:v>
                </c:pt>
                <c:pt idx="1">
                  <c:v>208.3</c:v>
                </c:pt>
                <c:pt idx="2">
                  <c:v>206.31</c:v>
                </c:pt>
                <c:pt idx="3">
                  <c:v>203.62</c:v>
                </c:pt>
                <c:pt idx="4">
                  <c:v>205.75</c:v>
                </c:pt>
                <c:pt idx="5">
                  <c:v>205.6</c:v>
                </c:pt>
                <c:pt idx="6">
                  <c:v>208.42</c:v>
                </c:pt>
                <c:pt idx="7">
                  <c:v>212.22</c:v>
                </c:pt>
                <c:pt idx="8">
                  <c:v>213.93</c:v>
                </c:pt>
                <c:pt idx="9">
                  <c:v>211.6</c:v>
                </c:pt>
                <c:pt idx="10">
                  <c:v>211.01</c:v>
                </c:pt>
                <c:pt idx="11">
                  <c:v>211.94</c:v>
                </c:pt>
                <c:pt idx="12">
                  <c:v>214.15</c:v>
                </c:pt>
                <c:pt idx="13">
                  <c:v>206.61</c:v>
                </c:pt>
                <c:pt idx="14">
                  <c:v>203.38</c:v>
                </c:pt>
                <c:pt idx="15">
                  <c:v>205.23</c:v>
                </c:pt>
                <c:pt idx="16">
                  <c:v>204.35</c:v>
                </c:pt>
                <c:pt idx="17">
                  <c:v>202.87</c:v>
                </c:pt>
                <c:pt idx="18">
                  <c:v>201.58</c:v>
                </c:pt>
                <c:pt idx="19">
                  <c:v>203.4</c:v>
                </c:pt>
                <c:pt idx="20">
                  <c:v>196.55</c:v>
                </c:pt>
                <c:pt idx="21">
                  <c:v>196.95</c:v>
                </c:pt>
                <c:pt idx="22">
                  <c:v>194.11</c:v>
                </c:pt>
                <c:pt idx="23">
                  <c:v>191.49</c:v>
                </c:pt>
                <c:pt idx="24">
                  <c:v>182.82</c:v>
                </c:pt>
                <c:pt idx="25">
                  <c:v>184.45</c:v>
                </c:pt>
                <c:pt idx="26">
                  <c:v>186</c:v>
                </c:pt>
                <c:pt idx="27">
                  <c:v>176.15</c:v>
                </c:pt>
                <c:pt idx="28">
                  <c:v>181.45</c:v>
                </c:pt>
                <c:pt idx="29">
                  <c:v>176.45</c:v>
                </c:pt>
                <c:pt idx="30">
                  <c:v>182.3</c:v>
                </c:pt>
                <c:pt idx="31">
                  <c:v>184.37</c:v>
                </c:pt>
                <c:pt idx="32">
                  <c:v>186.55</c:v>
                </c:pt>
                <c:pt idx="33">
                  <c:v>182.8</c:v>
                </c:pt>
                <c:pt idx="34">
                  <c:v>182.25</c:v>
                </c:pt>
                <c:pt idx="35">
                  <c:v>184.83</c:v>
                </c:pt>
                <c:pt idx="36">
                  <c:v>185.56</c:v>
                </c:pt>
                <c:pt idx="37">
                  <c:v>185.44</c:v>
                </c:pt>
                <c:pt idx="38">
                  <c:v>184.9</c:v>
                </c:pt>
                <c:pt idx="39">
                  <c:v>179.5</c:v>
                </c:pt>
                <c:pt idx="40">
                  <c:v>178.76</c:v>
                </c:pt>
                <c:pt idx="41">
                  <c:v>180.3</c:v>
                </c:pt>
                <c:pt idx="42">
                  <c:v>177.99</c:v>
                </c:pt>
                <c:pt idx="43">
                  <c:v>181.25</c:v>
                </c:pt>
                <c:pt idx="44">
                  <c:v>178.57</c:v>
                </c:pt>
                <c:pt idx="45">
                  <c:v>173.26</c:v>
                </c:pt>
                <c:pt idx="46">
                  <c:v>168.82</c:v>
                </c:pt>
                <c:pt idx="47">
                  <c:v>170</c:v>
                </c:pt>
                <c:pt idx="48">
                  <c:v>172.9</c:v>
                </c:pt>
                <c:pt idx="49">
                  <c:v>174.58</c:v>
                </c:pt>
                <c:pt idx="50">
                  <c:v>182.86</c:v>
                </c:pt>
                <c:pt idx="51">
                  <c:v>187.2</c:v>
                </c:pt>
                <c:pt idx="52">
                  <c:v>191.79</c:v>
                </c:pt>
                <c:pt idx="53">
                  <c:v>195.87</c:v>
                </c:pt>
                <c:pt idx="54">
                  <c:v>196.34</c:v>
                </c:pt>
                <c:pt idx="55">
                  <c:v>197.19</c:v>
                </c:pt>
                <c:pt idx="56">
                  <c:v>193.7</c:v>
                </c:pt>
                <c:pt idx="57">
                  <c:v>184.35</c:v>
                </c:pt>
                <c:pt idx="58">
                  <c:v>192.09</c:v>
                </c:pt>
                <c:pt idx="59">
                  <c:v>199.16</c:v>
                </c:pt>
                <c:pt idx="60">
                  <c:v>194.6</c:v>
                </c:pt>
                <c:pt idx="61">
                  <c:v>202.72</c:v>
                </c:pt>
                <c:pt idx="62">
                  <c:v>191.54</c:v>
                </c:pt>
                <c:pt idx="63">
                  <c:v>186.55</c:v>
                </c:pt>
                <c:pt idx="64">
                  <c:v>186.62</c:v>
                </c:pt>
                <c:pt idx="65">
                  <c:v>178.99</c:v>
                </c:pt>
                <c:pt idx="66">
                  <c:v>176.64</c:v>
                </c:pt>
                <c:pt idx="67">
                  <c:v>177.14</c:v>
                </c:pt>
                <c:pt idx="68">
                  <c:v>172.72</c:v>
                </c:pt>
                <c:pt idx="69">
                  <c:v>165.35</c:v>
                </c:pt>
                <c:pt idx="70">
                  <c:v>159.30000000000001</c:v>
                </c:pt>
                <c:pt idx="71">
                  <c:v>148.9</c:v>
                </c:pt>
                <c:pt idx="72">
                  <c:v>156.59</c:v>
                </c:pt>
                <c:pt idx="73">
                  <c:v>163.98</c:v>
                </c:pt>
                <c:pt idx="74">
                  <c:v>163.75</c:v>
                </c:pt>
                <c:pt idx="75">
                  <c:v>168.3</c:v>
                </c:pt>
                <c:pt idx="76">
                  <c:v>159.11000000000001</c:v>
                </c:pt>
                <c:pt idx="77">
                  <c:v>163.69999999999999</c:v>
                </c:pt>
                <c:pt idx="78">
                  <c:v>162.57</c:v>
                </c:pt>
                <c:pt idx="79">
                  <c:v>167</c:v>
                </c:pt>
                <c:pt idx="80">
                  <c:v>163.6</c:v>
                </c:pt>
                <c:pt idx="81">
                  <c:v>164</c:v>
                </c:pt>
                <c:pt idx="82">
                  <c:v>167.54</c:v>
                </c:pt>
                <c:pt idx="83">
                  <c:v>165.1</c:v>
                </c:pt>
                <c:pt idx="84">
                  <c:v>166</c:v>
                </c:pt>
                <c:pt idx="85">
                  <c:v>160.80000000000001</c:v>
                </c:pt>
                <c:pt idx="86">
                  <c:v>164.99</c:v>
                </c:pt>
                <c:pt idx="87">
                  <c:v>165.6</c:v>
                </c:pt>
                <c:pt idx="88">
                  <c:v>165</c:v>
                </c:pt>
                <c:pt idx="89">
                  <c:v>165.6</c:v>
                </c:pt>
                <c:pt idx="90">
                  <c:v>165.7</c:v>
                </c:pt>
                <c:pt idx="91">
                  <c:v>167</c:v>
                </c:pt>
                <c:pt idx="92">
                  <c:v>174.59</c:v>
                </c:pt>
                <c:pt idx="93">
                  <c:v>180.1</c:v>
                </c:pt>
                <c:pt idx="94">
                  <c:v>180.2</c:v>
                </c:pt>
                <c:pt idx="95">
                  <c:v>182</c:v>
                </c:pt>
                <c:pt idx="96">
                  <c:v>184</c:v>
                </c:pt>
              </c:numCache>
            </c:numRef>
          </c:val>
          <c:smooth val="0"/>
        </c:ser>
        <c:ser>
          <c:idx val="1"/>
          <c:order val="1"/>
          <c:tx>
            <c:strRef>
              <c:f>Sheet1!$C$1</c:f>
              <c:strCache>
                <c:ptCount val="1"/>
                <c:pt idx="0">
                  <c:v>Pr0906</c:v>
                </c:pt>
              </c:strCache>
            </c:strRef>
          </c:tx>
          <c:spPr>
            <a:ln>
              <a:solidFill>
                <a:srgbClr val="FF0000"/>
              </a:solidFill>
            </a:ln>
          </c:spPr>
          <c:marker>
            <c:symbol val="none"/>
          </c:marker>
          <c:cat>
            <c:numRef>
              <c:f>Sheet1!$A$2:$A$98</c:f>
              <c:numCache>
                <c:formatCode>m/d/yyyy</c:formatCode>
                <c:ptCount val="97"/>
                <c:pt idx="0">
                  <c:v>39631</c:v>
                </c:pt>
                <c:pt idx="1">
                  <c:v>39632</c:v>
                </c:pt>
                <c:pt idx="2">
                  <c:v>39633</c:v>
                </c:pt>
                <c:pt idx="3">
                  <c:v>39636</c:v>
                </c:pt>
                <c:pt idx="4">
                  <c:v>39637</c:v>
                </c:pt>
                <c:pt idx="5">
                  <c:v>39639</c:v>
                </c:pt>
                <c:pt idx="6">
                  <c:v>39640</c:v>
                </c:pt>
                <c:pt idx="7">
                  <c:v>39643</c:v>
                </c:pt>
                <c:pt idx="8">
                  <c:v>39644</c:v>
                </c:pt>
                <c:pt idx="9">
                  <c:v>39645</c:v>
                </c:pt>
                <c:pt idx="10">
                  <c:v>39646</c:v>
                </c:pt>
                <c:pt idx="11">
                  <c:v>39650</c:v>
                </c:pt>
                <c:pt idx="12">
                  <c:v>39651</c:v>
                </c:pt>
                <c:pt idx="13">
                  <c:v>39652</c:v>
                </c:pt>
                <c:pt idx="14">
                  <c:v>39653</c:v>
                </c:pt>
                <c:pt idx="15">
                  <c:v>39654</c:v>
                </c:pt>
                <c:pt idx="16">
                  <c:v>39657</c:v>
                </c:pt>
                <c:pt idx="17">
                  <c:v>39660</c:v>
                </c:pt>
                <c:pt idx="18">
                  <c:v>39661</c:v>
                </c:pt>
                <c:pt idx="19">
                  <c:v>39664</c:v>
                </c:pt>
                <c:pt idx="20">
                  <c:v>39665</c:v>
                </c:pt>
                <c:pt idx="21">
                  <c:v>39666</c:v>
                </c:pt>
                <c:pt idx="22">
                  <c:v>39668</c:v>
                </c:pt>
                <c:pt idx="23">
                  <c:v>39671</c:v>
                </c:pt>
                <c:pt idx="24">
                  <c:v>39672</c:v>
                </c:pt>
                <c:pt idx="25">
                  <c:v>39673</c:v>
                </c:pt>
                <c:pt idx="26">
                  <c:v>39674</c:v>
                </c:pt>
                <c:pt idx="27">
                  <c:v>39675</c:v>
                </c:pt>
                <c:pt idx="28">
                  <c:v>39678</c:v>
                </c:pt>
                <c:pt idx="29">
                  <c:v>39679</c:v>
                </c:pt>
                <c:pt idx="30">
                  <c:v>39680</c:v>
                </c:pt>
                <c:pt idx="31">
                  <c:v>39681</c:v>
                </c:pt>
                <c:pt idx="32">
                  <c:v>39682</c:v>
                </c:pt>
                <c:pt idx="33">
                  <c:v>39685</c:v>
                </c:pt>
                <c:pt idx="34">
                  <c:v>39686</c:v>
                </c:pt>
                <c:pt idx="35">
                  <c:v>39687</c:v>
                </c:pt>
                <c:pt idx="36">
                  <c:v>39688</c:v>
                </c:pt>
                <c:pt idx="37">
                  <c:v>39689</c:v>
                </c:pt>
                <c:pt idx="38">
                  <c:v>39692</c:v>
                </c:pt>
                <c:pt idx="39">
                  <c:v>39693</c:v>
                </c:pt>
                <c:pt idx="40">
                  <c:v>39694</c:v>
                </c:pt>
                <c:pt idx="41">
                  <c:v>39695</c:v>
                </c:pt>
                <c:pt idx="42">
                  <c:v>39696</c:v>
                </c:pt>
                <c:pt idx="43">
                  <c:v>39699</c:v>
                </c:pt>
                <c:pt idx="44">
                  <c:v>39700</c:v>
                </c:pt>
                <c:pt idx="45">
                  <c:v>39701</c:v>
                </c:pt>
                <c:pt idx="46">
                  <c:v>39702</c:v>
                </c:pt>
                <c:pt idx="47">
                  <c:v>39703</c:v>
                </c:pt>
                <c:pt idx="48">
                  <c:v>39707</c:v>
                </c:pt>
                <c:pt idx="49">
                  <c:v>39708</c:v>
                </c:pt>
                <c:pt idx="50">
                  <c:v>39709</c:v>
                </c:pt>
                <c:pt idx="51">
                  <c:v>39710</c:v>
                </c:pt>
                <c:pt idx="52">
                  <c:v>39713</c:v>
                </c:pt>
                <c:pt idx="53">
                  <c:v>39714</c:v>
                </c:pt>
                <c:pt idx="54">
                  <c:v>39715</c:v>
                </c:pt>
                <c:pt idx="55">
                  <c:v>39716</c:v>
                </c:pt>
                <c:pt idx="56">
                  <c:v>39717</c:v>
                </c:pt>
                <c:pt idx="57">
                  <c:v>39727</c:v>
                </c:pt>
                <c:pt idx="58">
                  <c:v>39728</c:v>
                </c:pt>
                <c:pt idx="59">
                  <c:v>39729</c:v>
                </c:pt>
                <c:pt idx="60">
                  <c:v>39730</c:v>
                </c:pt>
                <c:pt idx="61">
                  <c:v>39731</c:v>
                </c:pt>
                <c:pt idx="62">
                  <c:v>39734</c:v>
                </c:pt>
                <c:pt idx="63">
                  <c:v>39735</c:v>
                </c:pt>
                <c:pt idx="64">
                  <c:v>39736</c:v>
                </c:pt>
                <c:pt idx="65">
                  <c:v>39737</c:v>
                </c:pt>
                <c:pt idx="66">
                  <c:v>39738</c:v>
                </c:pt>
                <c:pt idx="67">
                  <c:v>39741</c:v>
                </c:pt>
                <c:pt idx="68">
                  <c:v>39742</c:v>
                </c:pt>
                <c:pt idx="69">
                  <c:v>39743</c:v>
                </c:pt>
                <c:pt idx="70">
                  <c:v>39744</c:v>
                </c:pt>
                <c:pt idx="71">
                  <c:v>39745</c:v>
                </c:pt>
                <c:pt idx="72">
                  <c:v>39748</c:v>
                </c:pt>
                <c:pt idx="73">
                  <c:v>39749</c:v>
                </c:pt>
                <c:pt idx="74">
                  <c:v>39750</c:v>
                </c:pt>
                <c:pt idx="75">
                  <c:v>39751</c:v>
                </c:pt>
                <c:pt idx="76">
                  <c:v>39752</c:v>
                </c:pt>
                <c:pt idx="77">
                  <c:v>39755</c:v>
                </c:pt>
                <c:pt idx="78">
                  <c:v>39756</c:v>
                </c:pt>
                <c:pt idx="79">
                  <c:v>39757</c:v>
                </c:pt>
                <c:pt idx="80">
                  <c:v>39758</c:v>
                </c:pt>
                <c:pt idx="81">
                  <c:v>39759</c:v>
                </c:pt>
                <c:pt idx="82">
                  <c:v>39762</c:v>
                </c:pt>
                <c:pt idx="83">
                  <c:v>39763</c:v>
                </c:pt>
                <c:pt idx="84">
                  <c:v>39764</c:v>
                </c:pt>
                <c:pt idx="85">
                  <c:v>39765</c:v>
                </c:pt>
                <c:pt idx="86">
                  <c:v>39766</c:v>
                </c:pt>
                <c:pt idx="87">
                  <c:v>39769</c:v>
                </c:pt>
                <c:pt idx="88">
                  <c:v>39770</c:v>
                </c:pt>
                <c:pt idx="89">
                  <c:v>39771</c:v>
                </c:pt>
                <c:pt idx="90">
                  <c:v>39772</c:v>
                </c:pt>
                <c:pt idx="91">
                  <c:v>39773</c:v>
                </c:pt>
                <c:pt idx="92">
                  <c:v>39776</c:v>
                </c:pt>
                <c:pt idx="93">
                  <c:v>39777</c:v>
                </c:pt>
                <c:pt idx="94">
                  <c:v>39778</c:v>
                </c:pt>
                <c:pt idx="95">
                  <c:v>39779</c:v>
                </c:pt>
                <c:pt idx="96">
                  <c:v>39780</c:v>
                </c:pt>
              </c:numCache>
            </c:numRef>
          </c:cat>
          <c:val>
            <c:numRef>
              <c:f>Sheet1!$C$2:$C$98</c:f>
              <c:numCache>
                <c:formatCode>General</c:formatCode>
                <c:ptCount val="97"/>
                <c:pt idx="0">
                  <c:v>210.94</c:v>
                </c:pt>
                <c:pt idx="1">
                  <c:v>209.5</c:v>
                </c:pt>
                <c:pt idx="2">
                  <c:v>208</c:v>
                </c:pt>
                <c:pt idx="3">
                  <c:v>204</c:v>
                </c:pt>
                <c:pt idx="4">
                  <c:v>206</c:v>
                </c:pt>
                <c:pt idx="5">
                  <c:v>206.8</c:v>
                </c:pt>
                <c:pt idx="6">
                  <c:v>209</c:v>
                </c:pt>
                <c:pt idx="7">
                  <c:v>211.99</c:v>
                </c:pt>
                <c:pt idx="8">
                  <c:v>214.5</c:v>
                </c:pt>
                <c:pt idx="9">
                  <c:v>211.8</c:v>
                </c:pt>
                <c:pt idx="10">
                  <c:v>211</c:v>
                </c:pt>
                <c:pt idx="11">
                  <c:v>212.5</c:v>
                </c:pt>
                <c:pt idx="12">
                  <c:v>213.7</c:v>
                </c:pt>
                <c:pt idx="13">
                  <c:v>208</c:v>
                </c:pt>
                <c:pt idx="14">
                  <c:v>203</c:v>
                </c:pt>
                <c:pt idx="15">
                  <c:v>205</c:v>
                </c:pt>
                <c:pt idx="16">
                  <c:v>204.66</c:v>
                </c:pt>
                <c:pt idx="17">
                  <c:v>204.66</c:v>
                </c:pt>
                <c:pt idx="18">
                  <c:v>203.35</c:v>
                </c:pt>
                <c:pt idx="19">
                  <c:v>202.85</c:v>
                </c:pt>
                <c:pt idx="20">
                  <c:v>197.6</c:v>
                </c:pt>
                <c:pt idx="21">
                  <c:v>198.7</c:v>
                </c:pt>
                <c:pt idx="22">
                  <c:v>196</c:v>
                </c:pt>
                <c:pt idx="23">
                  <c:v>194.39</c:v>
                </c:pt>
                <c:pt idx="24">
                  <c:v>184.87</c:v>
                </c:pt>
                <c:pt idx="25">
                  <c:v>184</c:v>
                </c:pt>
                <c:pt idx="26">
                  <c:v>186.7</c:v>
                </c:pt>
                <c:pt idx="27">
                  <c:v>178</c:v>
                </c:pt>
                <c:pt idx="28">
                  <c:v>185.47</c:v>
                </c:pt>
                <c:pt idx="29">
                  <c:v>177.38</c:v>
                </c:pt>
                <c:pt idx="30">
                  <c:v>183.01</c:v>
                </c:pt>
                <c:pt idx="31">
                  <c:v>185.8</c:v>
                </c:pt>
                <c:pt idx="32">
                  <c:v>187.9</c:v>
                </c:pt>
                <c:pt idx="33">
                  <c:v>183.59</c:v>
                </c:pt>
                <c:pt idx="34">
                  <c:v>183.5</c:v>
                </c:pt>
                <c:pt idx="35">
                  <c:v>186</c:v>
                </c:pt>
                <c:pt idx="36">
                  <c:v>186.78</c:v>
                </c:pt>
                <c:pt idx="37">
                  <c:v>186.06</c:v>
                </c:pt>
                <c:pt idx="38">
                  <c:v>186.25</c:v>
                </c:pt>
                <c:pt idx="39">
                  <c:v>181.69</c:v>
                </c:pt>
                <c:pt idx="40">
                  <c:v>180.02</c:v>
                </c:pt>
                <c:pt idx="41">
                  <c:v>181.5</c:v>
                </c:pt>
                <c:pt idx="42">
                  <c:v>179.3</c:v>
                </c:pt>
                <c:pt idx="43">
                  <c:v>182.01</c:v>
                </c:pt>
                <c:pt idx="44">
                  <c:v>180.21</c:v>
                </c:pt>
                <c:pt idx="45">
                  <c:v>175.82</c:v>
                </c:pt>
                <c:pt idx="46">
                  <c:v>171.01</c:v>
                </c:pt>
                <c:pt idx="47">
                  <c:v>172.27</c:v>
                </c:pt>
                <c:pt idx="48">
                  <c:v>174.2</c:v>
                </c:pt>
                <c:pt idx="49">
                  <c:v>176</c:v>
                </c:pt>
                <c:pt idx="50">
                  <c:v>184.31</c:v>
                </c:pt>
                <c:pt idx="51">
                  <c:v>189.34</c:v>
                </c:pt>
                <c:pt idx="52">
                  <c:v>193.9</c:v>
                </c:pt>
                <c:pt idx="53">
                  <c:v>197.51</c:v>
                </c:pt>
                <c:pt idx="54">
                  <c:v>198.5</c:v>
                </c:pt>
                <c:pt idx="55">
                  <c:v>198.78</c:v>
                </c:pt>
                <c:pt idx="56">
                  <c:v>195.7</c:v>
                </c:pt>
                <c:pt idx="57">
                  <c:v>186.23</c:v>
                </c:pt>
                <c:pt idx="58">
                  <c:v>192.9</c:v>
                </c:pt>
                <c:pt idx="59">
                  <c:v>199.59</c:v>
                </c:pt>
                <c:pt idx="60">
                  <c:v>195.79</c:v>
                </c:pt>
                <c:pt idx="61">
                  <c:v>202.71</c:v>
                </c:pt>
                <c:pt idx="62">
                  <c:v>192.17</c:v>
                </c:pt>
                <c:pt idx="63">
                  <c:v>188.08</c:v>
                </c:pt>
                <c:pt idx="64">
                  <c:v>187.61</c:v>
                </c:pt>
                <c:pt idx="65">
                  <c:v>180</c:v>
                </c:pt>
                <c:pt idx="66">
                  <c:v>177.33</c:v>
                </c:pt>
                <c:pt idx="67">
                  <c:v>179</c:v>
                </c:pt>
                <c:pt idx="68">
                  <c:v>173.41</c:v>
                </c:pt>
                <c:pt idx="69">
                  <c:v>166.62</c:v>
                </c:pt>
                <c:pt idx="70">
                  <c:v>160.97</c:v>
                </c:pt>
                <c:pt idx="71">
                  <c:v>149.4</c:v>
                </c:pt>
                <c:pt idx="72">
                  <c:v>156.5</c:v>
                </c:pt>
                <c:pt idx="73">
                  <c:v>164.3</c:v>
                </c:pt>
                <c:pt idx="74">
                  <c:v>163.99</c:v>
                </c:pt>
                <c:pt idx="75">
                  <c:v>168.5</c:v>
                </c:pt>
                <c:pt idx="76">
                  <c:v>159.1</c:v>
                </c:pt>
                <c:pt idx="77">
                  <c:v>160.6</c:v>
                </c:pt>
                <c:pt idx="78">
                  <c:v>158.36000000000001</c:v>
                </c:pt>
                <c:pt idx="79">
                  <c:v>164.02</c:v>
                </c:pt>
                <c:pt idx="80">
                  <c:v>159.66</c:v>
                </c:pt>
                <c:pt idx="81">
                  <c:v>159.69999999999999</c:v>
                </c:pt>
                <c:pt idx="82">
                  <c:v>163.19999999999999</c:v>
                </c:pt>
                <c:pt idx="83">
                  <c:v>160</c:v>
                </c:pt>
                <c:pt idx="84">
                  <c:v>160.16</c:v>
                </c:pt>
                <c:pt idx="85">
                  <c:v>153.19999999999999</c:v>
                </c:pt>
                <c:pt idx="86">
                  <c:v>158.08000000000001</c:v>
                </c:pt>
                <c:pt idx="87">
                  <c:v>160.82</c:v>
                </c:pt>
                <c:pt idx="88">
                  <c:v>159.66999999999999</c:v>
                </c:pt>
                <c:pt idx="89">
                  <c:v>160.88999999999999</c:v>
                </c:pt>
                <c:pt idx="90">
                  <c:v>161.4</c:v>
                </c:pt>
                <c:pt idx="91">
                  <c:v>164.83</c:v>
                </c:pt>
                <c:pt idx="92">
                  <c:v>171.47</c:v>
                </c:pt>
                <c:pt idx="93">
                  <c:v>177.7</c:v>
                </c:pt>
                <c:pt idx="94">
                  <c:v>177.35</c:v>
                </c:pt>
                <c:pt idx="95">
                  <c:v>177.47</c:v>
                </c:pt>
                <c:pt idx="96">
                  <c:v>177.73</c:v>
                </c:pt>
              </c:numCache>
            </c:numRef>
          </c:val>
          <c:smooth val="0"/>
        </c:ser>
        <c:dLbls>
          <c:showLegendKey val="0"/>
          <c:showVal val="0"/>
          <c:showCatName val="0"/>
          <c:showSerName val="0"/>
          <c:showPercent val="0"/>
          <c:showBubbleSize val="0"/>
        </c:dLbls>
        <c:marker val="1"/>
        <c:smooth val="0"/>
        <c:axId val="208141432"/>
        <c:axId val="137594008"/>
      </c:lineChart>
      <c:lineChart>
        <c:grouping val="standard"/>
        <c:varyColors val="0"/>
        <c:ser>
          <c:idx val="2"/>
          <c:order val="2"/>
          <c:tx>
            <c:strRef>
              <c:f>Sheet1!$D$1</c:f>
              <c:strCache>
                <c:ptCount val="1"/>
                <c:pt idx="0">
                  <c:v>Spread</c:v>
                </c:pt>
              </c:strCache>
            </c:strRef>
          </c:tx>
          <c:spPr>
            <a:ln>
              <a:solidFill>
                <a:schemeClr val="tx1"/>
              </a:solidFill>
            </a:ln>
          </c:spPr>
          <c:marker>
            <c:symbol val="none"/>
          </c:marker>
          <c:cat>
            <c:numRef>
              <c:f>Sheet1!$A$2:$A$98</c:f>
              <c:numCache>
                <c:formatCode>m/d/yyyy</c:formatCode>
                <c:ptCount val="97"/>
                <c:pt idx="0">
                  <c:v>39631</c:v>
                </c:pt>
                <c:pt idx="1">
                  <c:v>39632</c:v>
                </c:pt>
                <c:pt idx="2">
                  <c:v>39633</c:v>
                </c:pt>
                <c:pt idx="3">
                  <c:v>39636</c:v>
                </c:pt>
                <c:pt idx="4">
                  <c:v>39637</c:v>
                </c:pt>
                <c:pt idx="5">
                  <c:v>39639</c:v>
                </c:pt>
                <c:pt idx="6">
                  <c:v>39640</c:v>
                </c:pt>
                <c:pt idx="7">
                  <c:v>39643</c:v>
                </c:pt>
                <c:pt idx="8">
                  <c:v>39644</c:v>
                </c:pt>
                <c:pt idx="9">
                  <c:v>39645</c:v>
                </c:pt>
                <c:pt idx="10">
                  <c:v>39646</c:v>
                </c:pt>
                <c:pt idx="11">
                  <c:v>39650</c:v>
                </c:pt>
                <c:pt idx="12">
                  <c:v>39651</c:v>
                </c:pt>
                <c:pt idx="13">
                  <c:v>39652</c:v>
                </c:pt>
                <c:pt idx="14">
                  <c:v>39653</c:v>
                </c:pt>
                <c:pt idx="15">
                  <c:v>39654</c:v>
                </c:pt>
                <c:pt idx="16">
                  <c:v>39657</c:v>
                </c:pt>
                <c:pt idx="17">
                  <c:v>39660</c:v>
                </c:pt>
                <c:pt idx="18">
                  <c:v>39661</c:v>
                </c:pt>
                <c:pt idx="19">
                  <c:v>39664</c:v>
                </c:pt>
                <c:pt idx="20">
                  <c:v>39665</c:v>
                </c:pt>
                <c:pt idx="21">
                  <c:v>39666</c:v>
                </c:pt>
                <c:pt idx="22">
                  <c:v>39668</c:v>
                </c:pt>
                <c:pt idx="23">
                  <c:v>39671</c:v>
                </c:pt>
                <c:pt idx="24">
                  <c:v>39672</c:v>
                </c:pt>
                <c:pt idx="25">
                  <c:v>39673</c:v>
                </c:pt>
                <c:pt idx="26">
                  <c:v>39674</c:v>
                </c:pt>
                <c:pt idx="27">
                  <c:v>39675</c:v>
                </c:pt>
                <c:pt idx="28">
                  <c:v>39678</c:v>
                </c:pt>
                <c:pt idx="29">
                  <c:v>39679</c:v>
                </c:pt>
                <c:pt idx="30">
                  <c:v>39680</c:v>
                </c:pt>
                <c:pt idx="31">
                  <c:v>39681</c:v>
                </c:pt>
                <c:pt idx="32">
                  <c:v>39682</c:v>
                </c:pt>
                <c:pt idx="33">
                  <c:v>39685</c:v>
                </c:pt>
                <c:pt idx="34">
                  <c:v>39686</c:v>
                </c:pt>
                <c:pt idx="35">
                  <c:v>39687</c:v>
                </c:pt>
                <c:pt idx="36">
                  <c:v>39688</c:v>
                </c:pt>
                <c:pt idx="37">
                  <c:v>39689</c:v>
                </c:pt>
                <c:pt idx="38">
                  <c:v>39692</c:v>
                </c:pt>
                <c:pt idx="39">
                  <c:v>39693</c:v>
                </c:pt>
                <c:pt idx="40">
                  <c:v>39694</c:v>
                </c:pt>
                <c:pt idx="41">
                  <c:v>39695</c:v>
                </c:pt>
                <c:pt idx="42">
                  <c:v>39696</c:v>
                </c:pt>
                <c:pt idx="43">
                  <c:v>39699</c:v>
                </c:pt>
                <c:pt idx="44">
                  <c:v>39700</c:v>
                </c:pt>
                <c:pt idx="45">
                  <c:v>39701</c:v>
                </c:pt>
                <c:pt idx="46">
                  <c:v>39702</c:v>
                </c:pt>
                <c:pt idx="47">
                  <c:v>39703</c:v>
                </c:pt>
                <c:pt idx="48">
                  <c:v>39707</c:v>
                </c:pt>
                <c:pt idx="49">
                  <c:v>39708</c:v>
                </c:pt>
                <c:pt idx="50">
                  <c:v>39709</c:v>
                </c:pt>
                <c:pt idx="51">
                  <c:v>39710</c:v>
                </c:pt>
                <c:pt idx="52">
                  <c:v>39713</c:v>
                </c:pt>
                <c:pt idx="53">
                  <c:v>39714</c:v>
                </c:pt>
                <c:pt idx="54">
                  <c:v>39715</c:v>
                </c:pt>
                <c:pt idx="55">
                  <c:v>39716</c:v>
                </c:pt>
                <c:pt idx="56">
                  <c:v>39717</c:v>
                </c:pt>
                <c:pt idx="57">
                  <c:v>39727</c:v>
                </c:pt>
                <c:pt idx="58">
                  <c:v>39728</c:v>
                </c:pt>
                <c:pt idx="59">
                  <c:v>39729</c:v>
                </c:pt>
                <c:pt idx="60">
                  <c:v>39730</c:v>
                </c:pt>
                <c:pt idx="61">
                  <c:v>39731</c:v>
                </c:pt>
                <c:pt idx="62">
                  <c:v>39734</c:v>
                </c:pt>
                <c:pt idx="63">
                  <c:v>39735</c:v>
                </c:pt>
                <c:pt idx="64">
                  <c:v>39736</c:v>
                </c:pt>
                <c:pt idx="65">
                  <c:v>39737</c:v>
                </c:pt>
                <c:pt idx="66">
                  <c:v>39738</c:v>
                </c:pt>
                <c:pt idx="67">
                  <c:v>39741</c:v>
                </c:pt>
                <c:pt idx="68">
                  <c:v>39742</c:v>
                </c:pt>
                <c:pt idx="69">
                  <c:v>39743</c:v>
                </c:pt>
                <c:pt idx="70">
                  <c:v>39744</c:v>
                </c:pt>
                <c:pt idx="71">
                  <c:v>39745</c:v>
                </c:pt>
                <c:pt idx="72">
                  <c:v>39748</c:v>
                </c:pt>
                <c:pt idx="73">
                  <c:v>39749</c:v>
                </c:pt>
                <c:pt idx="74">
                  <c:v>39750</c:v>
                </c:pt>
                <c:pt idx="75">
                  <c:v>39751</c:v>
                </c:pt>
                <c:pt idx="76">
                  <c:v>39752</c:v>
                </c:pt>
                <c:pt idx="77">
                  <c:v>39755</c:v>
                </c:pt>
                <c:pt idx="78">
                  <c:v>39756</c:v>
                </c:pt>
                <c:pt idx="79">
                  <c:v>39757</c:v>
                </c:pt>
                <c:pt idx="80">
                  <c:v>39758</c:v>
                </c:pt>
                <c:pt idx="81">
                  <c:v>39759</c:v>
                </c:pt>
                <c:pt idx="82">
                  <c:v>39762</c:v>
                </c:pt>
                <c:pt idx="83">
                  <c:v>39763</c:v>
                </c:pt>
                <c:pt idx="84">
                  <c:v>39764</c:v>
                </c:pt>
                <c:pt idx="85">
                  <c:v>39765</c:v>
                </c:pt>
                <c:pt idx="86">
                  <c:v>39766</c:v>
                </c:pt>
                <c:pt idx="87">
                  <c:v>39769</c:v>
                </c:pt>
                <c:pt idx="88">
                  <c:v>39770</c:v>
                </c:pt>
                <c:pt idx="89">
                  <c:v>39771</c:v>
                </c:pt>
                <c:pt idx="90">
                  <c:v>39772</c:v>
                </c:pt>
                <c:pt idx="91">
                  <c:v>39773</c:v>
                </c:pt>
                <c:pt idx="92">
                  <c:v>39776</c:v>
                </c:pt>
                <c:pt idx="93">
                  <c:v>39777</c:v>
                </c:pt>
                <c:pt idx="94">
                  <c:v>39778</c:v>
                </c:pt>
                <c:pt idx="95">
                  <c:v>39779</c:v>
                </c:pt>
                <c:pt idx="96">
                  <c:v>39780</c:v>
                </c:pt>
              </c:numCache>
            </c:numRef>
          </c:cat>
          <c:val>
            <c:numRef>
              <c:f>Sheet1!$D$2:$D$98</c:f>
              <c:numCache>
                <c:formatCode>General</c:formatCode>
                <c:ptCount val="97"/>
                <c:pt idx="0">
                  <c:v>2.8799999999999955</c:v>
                </c:pt>
                <c:pt idx="1">
                  <c:v>1.1999999999999886</c:v>
                </c:pt>
                <c:pt idx="2">
                  <c:v>1.6899999999999977</c:v>
                </c:pt>
                <c:pt idx="3">
                  <c:v>0.37999999999999545</c:v>
                </c:pt>
                <c:pt idx="4">
                  <c:v>0.25</c:v>
                </c:pt>
                <c:pt idx="5">
                  <c:v>1.2000000000000171</c:v>
                </c:pt>
                <c:pt idx="6">
                  <c:v>0.58000000000001251</c:v>
                </c:pt>
                <c:pt idx="7">
                  <c:v>-0.22999999999998977</c:v>
                </c:pt>
                <c:pt idx="8">
                  <c:v>0.56999999999999318</c:v>
                </c:pt>
                <c:pt idx="9">
                  <c:v>0.20000000000001705</c:v>
                </c:pt>
                <c:pt idx="10">
                  <c:v>-9.9999999999909051E-3</c:v>
                </c:pt>
                <c:pt idx="11">
                  <c:v>0.56000000000000227</c:v>
                </c:pt>
                <c:pt idx="12">
                  <c:v>-0.45000000000001705</c:v>
                </c:pt>
                <c:pt idx="13">
                  <c:v>1.3899999999999864</c:v>
                </c:pt>
                <c:pt idx="14">
                  <c:v>-0.37999999999999545</c:v>
                </c:pt>
                <c:pt idx="15">
                  <c:v>-0.22999999999998977</c:v>
                </c:pt>
                <c:pt idx="16">
                  <c:v>0.31000000000000227</c:v>
                </c:pt>
                <c:pt idx="17">
                  <c:v>1.789999999999992</c:v>
                </c:pt>
                <c:pt idx="18">
                  <c:v>1.7699999999999818</c:v>
                </c:pt>
                <c:pt idx="19">
                  <c:v>-0.55000000000001137</c:v>
                </c:pt>
                <c:pt idx="20">
                  <c:v>1.0499999999999829</c:v>
                </c:pt>
                <c:pt idx="21">
                  <c:v>1.75</c:v>
                </c:pt>
                <c:pt idx="22">
                  <c:v>1.8899999999999864</c:v>
                </c:pt>
                <c:pt idx="23">
                  <c:v>2.8999999999999773</c:v>
                </c:pt>
                <c:pt idx="24">
                  <c:v>2.0500000000000114</c:v>
                </c:pt>
                <c:pt idx="25">
                  <c:v>-0.44999999999998863</c:v>
                </c:pt>
                <c:pt idx="26">
                  <c:v>0.69999999999998863</c:v>
                </c:pt>
                <c:pt idx="27">
                  <c:v>1.8499999999999943</c:v>
                </c:pt>
                <c:pt idx="28">
                  <c:v>4.0200000000000102</c:v>
                </c:pt>
                <c:pt idx="29">
                  <c:v>0.93000000000000682</c:v>
                </c:pt>
                <c:pt idx="30">
                  <c:v>0.70999999999997954</c:v>
                </c:pt>
                <c:pt idx="31">
                  <c:v>1.4300000000000068</c:v>
                </c:pt>
                <c:pt idx="32">
                  <c:v>1.3499999999999943</c:v>
                </c:pt>
                <c:pt idx="33">
                  <c:v>0.78999999999999204</c:v>
                </c:pt>
                <c:pt idx="34">
                  <c:v>1.25</c:v>
                </c:pt>
                <c:pt idx="35">
                  <c:v>1.1699999999999875</c:v>
                </c:pt>
                <c:pt idx="36">
                  <c:v>1.2199999999999989</c:v>
                </c:pt>
                <c:pt idx="37">
                  <c:v>0.62000000000000455</c:v>
                </c:pt>
                <c:pt idx="38">
                  <c:v>1.3499999999999943</c:v>
                </c:pt>
                <c:pt idx="39">
                  <c:v>2.1899999999999977</c:v>
                </c:pt>
                <c:pt idx="40">
                  <c:v>1.2600000000000193</c:v>
                </c:pt>
                <c:pt idx="41">
                  <c:v>1.1999999999999886</c:v>
                </c:pt>
                <c:pt idx="42">
                  <c:v>1.3100000000000023</c:v>
                </c:pt>
                <c:pt idx="43">
                  <c:v>0.75999999999999091</c:v>
                </c:pt>
                <c:pt idx="44">
                  <c:v>1.6400000000000148</c:v>
                </c:pt>
                <c:pt idx="45">
                  <c:v>2.5600000000000023</c:v>
                </c:pt>
                <c:pt idx="46">
                  <c:v>2.1899999999999977</c:v>
                </c:pt>
                <c:pt idx="47">
                  <c:v>2.2700000000000102</c:v>
                </c:pt>
                <c:pt idx="48">
                  <c:v>1.2999999999999829</c:v>
                </c:pt>
                <c:pt idx="49">
                  <c:v>1.4199999999999875</c:v>
                </c:pt>
                <c:pt idx="50">
                  <c:v>1.4499999999999886</c:v>
                </c:pt>
                <c:pt idx="51">
                  <c:v>2.1400000000000148</c:v>
                </c:pt>
                <c:pt idx="52">
                  <c:v>2.1100000000000136</c:v>
                </c:pt>
                <c:pt idx="53">
                  <c:v>1.6399999999999864</c:v>
                </c:pt>
                <c:pt idx="54">
                  <c:v>2.1599999999999966</c:v>
                </c:pt>
                <c:pt idx="55">
                  <c:v>1.5900000000000034</c:v>
                </c:pt>
                <c:pt idx="56">
                  <c:v>2</c:v>
                </c:pt>
                <c:pt idx="57">
                  <c:v>1.8799999999999955</c:v>
                </c:pt>
                <c:pt idx="58">
                  <c:v>0.81000000000000227</c:v>
                </c:pt>
                <c:pt idx="59">
                  <c:v>0.43000000000000682</c:v>
                </c:pt>
                <c:pt idx="60">
                  <c:v>1.1899999999999977</c:v>
                </c:pt>
                <c:pt idx="61">
                  <c:v>-9.9999999999909051E-3</c:v>
                </c:pt>
                <c:pt idx="62">
                  <c:v>0.62999999999999545</c:v>
                </c:pt>
                <c:pt idx="63">
                  <c:v>1.5300000000000011</c:v>
                </c:pt>
                <c:pt idx="64">
                  <c:v>0.99000000000000909</c:v>
                </c:pt>
                <c:pt idx="65">
                  <c:v>1.0099999999999909</c:v>
                </c:pt>
                <c:pt idx="66">
                  <c:v>0.69000000000002615</c:v>
                </c:pt>
                <c:pt idx="67">
                  <c:v>1.8600000000000136</c:v>
                </c:pt>
                <c:pt idx="68">
                  <c:v>0.68999999999999773</c:v>
                </c:pt>
                <c:pt idx="69">
                  <c:v>1.2700000000000102</c:v>
                </c:pt>
                <c:pt idx="70">
                  <c:v>1.6699999999999875</c:v>
                </c:pt>
                <c:pt idx="71">
                  <c:v>0.5</c:v>
                </c:pt>
                <c:pt idx="72">
                  <c:v>-9.0000000000003411E-2</c:v>
                </c:pt>
                <c:pt idx="73">
                  <c:v>0.3200000000000216</c:v>
                </c:pt>
                <c:pt idx="74">
                  <c:v>0.24000000000000909</c:v>
                </c:pt>
                <c:pt idx="75">
                  <c:v>0.19999999999998863</c:v>
                </c:pt>
                <c:pt idx="76">
                  <c:v>-1.0000000000019327E-2</c:v>
                </c:pt>
                <c:pt idx="77">
                  <c:v>-3.0999999999999943</c:v>
                </c:pt>
                <c:pt idx="78">
                  <c:v>-4.2099999999999795</c:v>
                </c:pt>
                <c:pt idx="79">
                  <c:v>-2.9799999999999898</c:v>
                </c:pt>
                <c:pt idx="80">
                  <c:v>-3.9399999999999977</c:v>
                </c:pt>
                <c:pt idx="81">
                  <c:v>-4.3000000000000114</c:v>
                </c:pt>
                <c:pt idx="82">
                  <c:v>-4.3400000000000034</c:v>
                </c:pt>
                <c:pt idx="83">
                  <c:v>-5.0999999999999943</c:v>
                </c:pt>
                <c:pt idx="84">
                  <c:v>-5.8400000000000034</c:v>
                </c:pt>
                <c:pt idx="85">
                  <c:v>-7.6000000000000227</c:v>
                </c:pt>
                <c:pt idx="86">
                  <c:v>-6.9099999999999966</c:v>
                </c:pt>
                <c:pt idx="87">
                  <c:v>-4.7800000000000011</c:v>
                </c:pt>
                <c:pt idx="88">
                  <c:v>-5.3300000000000125</c:v>
                </c:pt>
                <c:pt idx="89">
                  <c:v>-4.710000000000008</c:v>
                </c:pt>
                <c:pt idx="90">
                  <c:v>-4.2999999999999829</c:v>
                </c:pt>
                <c:pt idx="91">
                  <c:v>-2.1699999999999875</c:v>
                </c:pt>
                <c:pt idx="92">
                  <c:v>-3.1200000000000045</c:v>
                </c:pt>
                <c:pt idx="93">
                  <c:v>-2.4000000000000057</c:v>
                </c:pt>
                <c:pt idx="94">
                  <c:v>-2.8499999999999943</c:v>
                </c:pt>
                <c:pt idx="95">
                  <c:v>-4.5300000000000011</c:v>
                </c:pt>
                <c:pt idx="96">
                  <c:v>-6.2700000000000102</c:v>
                </c:pt>
              </c:numCache>
            </c:numRef>
          </c:val>
          <c:smooth val="0"/>
        </c:ser>
        <c:dLbls>
          <c:showLegendKey val="0"/>
          <c:showVal val="0"/>
          <c:showCatName val="0"/>
          <c:showSerName val="0"/>
          <c:showPercent val="0"/>
          <c:showBubbleSize val="0"/>
        </c:dLbls>
        <c:marker val="1"/>
        <c:smooth val="0"/>
        <c:axId val="50895432"/>
        <c:axId val="208843128"/>
      </c:lineChart>
      <c:dateAx>
        <c:axId val="208141432"/>
        <c:scaling>
          <c:orientation val="minMax"/>
        </c:scaling>
        <c:delete val="0"/>
        <c:axPos val="b"/>
        <c:numFmt formatCode="m/d/yyyy" sourceLinked="1"/>
        <c:majorTickMark val="out"/>
        <c:minorTickMark val="none"/>
        <c:tickLblPos val="nextTo"/>
        <c:crossAx val="137594008"/>
        <c:crosses val="autoZero"/>
        <c:auto val="1"/>
        <c:lblOffset val="100"/>
        <c:baseTimeUnit val="days"/>
      </c:dateAx>
      <c:valAx>
        <c:axId val="137594008"/>
        <c:scaling>
          <c:orientation val="minMax"/>
        </c:scaling>
        <c:delete val="0"/>
        <c:axPos val="l"/>
        <c:majorGridlines/>
        <c:numFmt formatCode="General" sourceLinked="1"/>
        <c:majorTickMark val="out"/>
        <c:minorTickMark val="none"/>
        <c:tickLblPos val="nextTo"/>
        <c:crossAx val="208141432"/>
        <c:crosses val="autoZero"/>
        <c:crossBetween val="between"/>
      </c:valAx>
      <c:valAx>
        <c:axId val="208843128"/>
        <c:scaling>
          <c:orientation val="minMax"/>
        </c:scaling>
        <c:delete val="0"/>
        <c:axPos val="r"/>
        <c:numFmt formatCode="General" sourceLinked="1"/>
        <c:majorTickMark val="out"/>
        <c:minorTickMark val="none"/>
        <c:tickLblPos val="nextTo"/>
        <c:crossAx val="50895432"/>
        <c:crosses val="max"/>
        <c:crossBetween val="between"/>
      </c:valAx>
      <c:dateAx>
        <c:axId val="50895432"/>
        <c:scaling>
          <c:orientation val="minMax"/>
        </c:scaling>
        <c:delete val="1"/>
        <c:axPos val="b"/>
        <c:numFmt formatCode="m/d/yyyy" sourceLinked="1"/>
        <c:majorTickMark val="out"/>
        <c:minorTickMark val="none"/>
        <c:tickLblPos val="nextTo"/>
        <c:crossAx val="208843128"/>
        <c:crosses val="autoZero"/>
        <c:auto val="1"/>
        <c:lblOffset val="100"/>
        <c:baseTimeUnit val="days"/>
      </c:dateAx>
    </c:plotArea>
    <c:legend>
      <c:legendPos val="r"/>
      <c:overlay val="0"/>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base" hangingPunct="1">
              <a:defRPr kumimoji="1" sz="1200">
                <a:latin typeface="Times New Roman" pitchFamily="18" charset="0"/>
              </a:defRPr>
            </a:lvl1pPr>
          </a:lstStyle>
          <a:p>
            <a:pPr>
              <a:defRPr/>
            </a:pPr>
            <a:endParaRPr lang="en-US" altLang="zh-CN"/>
          </a:p>
        </p:txBody>
      </p:sp>
      <p:sp>
        <p:nvSpPr>
          <p:cNvPr id="512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base" hangingPunct="1">
              <a:defRPr kumimoji="1" sz="1200">
                <a:latin typeface="Times New Roman" pitchFamily="18" charset="0"/>
              </a:defRPr>
            </a:lvl1pPr>
          </a:lstStyle>
          <a:p>
            <a:pPr>
              <a:defRPr/>
            </a:pPr>
            <a:endParaRPr lang="en-US" altLang="zh-CN"/>
          </a:p>
        </p:txBody>
      </p:sp>
      <p:sp>
        <p:nvSpPr>
          <p:cNvPr id="512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base" hangingPunct="1">
              <a:defRPr kumimoji="1" sz="1200">
                <a:latin typeface="Times New Roman" pitchFamily="18" charset="0"/>
              </a:defRPr>
            </a:lvl1pPr>
          </a:lstStyle>
          <a:p>
            <a:pPr>
              <a:defRPr/>
            </a:pPr>
            <a:endParaRPr lang="en-US" altLang="zh-CN"/>
          </a:p>
        </p:txBody>
      </p:sp>
      <p:sp>
        <p:nvSpPr>
          <p:cNvPr id="512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base" hangingPunct="1">
              <a:defRPr kumimoji="1" sz="1200">
                <a:latin typeface="Times New Roman" panose="02020603050405020304" pitchFamily="18" charset="0"/>
              </a:defRPr>
            </a:lvl1pPr>
          </a:lstStyle>
          <a:p>
            <a:pPr>
              <a:defRPr/>
            </a:pPr>
            <a:fld id="{456BE767-9D33-4DA2-A51E-CC144AD99CB2}" type="slidenum">
              <a:rPr lang="zh-CN" altLang="en-US"/>
              <a:pPr>
                <a:defRPr/>
              </a:pPr>
              <a:t>‹#›</a:t>
            </a:fld>
            <a:endParaRPr lang="en-US" altLang="zh-CN"/>
          </a:p>
        </p:txBody>
      </p:sp>
    </p:spTree>
    <p:extLst>
      <p:ext uri="{BB962C8B-B14F-4D97-AF65-F5344CB8AC3E}">
        <p14:creationId xmlns:p14="http://schemas.microsoft.com/office/powerpoint/2010/main" val="17412800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base" hangingPunct="1">
              <a:defRPr kumimoji="1" sz="1200">
                <a:latin typeface="Times New Roman" pitchFamily="18" charset="0"/>
              </a:defRPr>
            </a:lvl1pPr>
          </a:lstStyle>
          <a:p>
            <a:pPr>
              <a:defRPr/>
            </a:pPr>
            <a:endParaRPr lang="en-US" altLang="zh-CN"/>
          </a:p>
        </p:txBody>
      </p:sp>
      <p:sp>
        <p:nvSpPr>
          <p:cNvPr id="9113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base" hangingPunct="1">
              <a:defRPr kumimoji="1" sz="1200">
                <a:latin typeface="Times New Roman" pitchFamily="18" charset="0"/>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114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base" hangingPunct="1">
              <a:defRPr kumimoji="1" sz="1200">
                <a:latin typeface="Times New Roman" pitchFamily="18" charset="0"/>
              </a:defRPr>
            </a:lvl1pPr>
          </a:lstStyle>
          <a:p>
            <a:pPr>
              <a:defRPr/>
            </a:pPr>
            <a:endParaRPr lang="en-US" altLang="zh-CN"/>
          </a:p>
        </p:txBody>
      </p:sp>
      <p:sp>
        <p:nvSpPr>
          <p:cNvPr id="9114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base" hangingPunct="1">
              <a:defRPr kumimoji="1" sz="1200">
                <a:latin typeface="Times New Roman" panose="02020603050405020304" pitchFamily="18" charset="0"/>
              </a:defRPr>
            </a:lvl1pPr>
          </a:lstStyle>
          <a:p>
            <a:pPr>
              <a:defRPr/>
            </a:pPr>
            <a:fld id="{933846BE-0B4E-435A-824E-34DAFD50F649}" type="slidenum">
              <a:rPr lang="zh-CN" altLang="en-US"/>
              <a:pPr>
                <a:defRPr/>
              </a:pPr>
              <a:t>‹#›</a:t>
            </a:fld>
            <a:endParaRPr lang="en-US" altLang="zh-CN"/>
          </a:p>
        </p:txBody>
      </p:sp>
    </p:spTree>
    <p:extLst>
      <p:ext uri="{BB962C8B-B14F-4D97-AF65-F5344CB8AC3E}">
        <p14:creationId xmlns:p14="http://schemas.microsoft.com/office/powerpoint/2010/main" val="37141029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3846BE-0B4E-435A-824E-34DAFD50F649}" type="slidenum">
              <a:rPr lang="zh-CN" altLang="en-US" smtClean="0"/>
              <a:pPr>
                <a:defRPr/>
              </a:pPr>
              <a:t>13</a:t>
            </a:fld>
            <a:endParaRPr lang="en-US" altLang="zh-CN"/>
          </a:p>
        </p:txBody>
      </p:sp>
    </p:spTree>
    <p:extLst>
      <p:ext uri="{BB962C8B-B14F-4D97-AF65-F5344CB8AC3E}">
        <p14:creationId xmlns:p14="http://schemas.microsoft.com/office/powerpoint/2010/main" val="2254740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美元指数是综合反映美元在国际外汇市场的汇率变化情况的指标，是</a:t>
            </a:r>
            <a:r>
              <a:rPr lang="en-US" altLang="zh-CN" smtClean="0"/>
              <a:t>6</a:t>
            </a:r>
            <a:r>
              <a:rPr lang="zh-CN" altLang="en-US" smtClean="0"/>
              <a:t>种货币（欧元、日元、英镑、加拿大元、瑞典克朗、瑞士法郎）对美元汇率变化的几何平均加权值。其中欧元权重最大，超过</a:t>
            </a:r>
            <a:r>
              <a:rPr lang="en-US" altLang="zh-CN" smtClean="0"/>
              <a:t>50%.</a:t>
            </a:r>
            <a:endParaRPr lang="zh-CN" altLang="en-US" smtClean="0"/>
          </a:p>
        </p:txBody>
      </p:sp>
      <p:sp>
        <p:nvSpPr>
          <p:cNvPr id="39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2DF812A-56B6-42FF-B29D-7EF385F96F99}" type="slidenum">
              <a:rPr lang="zh-CN" altLang="en-US" smtClean="0"/>
              <a:pPr>
                <a:spcBef>
                  <a:spcPct val="0"/>
                </a:spcBef>
              </a:pPr>
              <a:t>30</a:t>
            </a:fld>
            <a:endParaRPr lang="en-US" altLang="zh-CN" smtClean="0"/>
          </a:p>
        </p:txBody>
      </p:sp>
    </p:spTree>
    <p:extLst>
      <p:ext uri="{BB962C8B-B14F-4D97-AF65-F5344CB8AC3E}">
        <p14:creationId xmlns:p14="http://schemas.microsoft.com/office/powerpoint/2010/main" val="1123971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3003877-A53F-436E-AA6F-828203579131}" type="slidenum">
              <a:rPr lang="zh-CN" altLang="en-US" smtClean="0"/>
              <a:pPr>
                <a:spcBef>
                  <a:spcPct val="0"/>
                </a:spcBef>
              </a:pPr>
              <a:t>32</a:t>
            </a:fld>
            <a:endParaRPr lang="en-US" altLang="zh-CN" smtClean="0"/>
          </a:p>
        </p:txBody>
      </p:sp>
    </p:spTree>
    <p:extLst>
      <p:ext uri="{BB962C8B-B14F-4D97-AF65-F5344CB8AC3E}">
        <p14:creationId xmlns:p14="http://schemas.microsoft.com/office/powerpoint/2010/main" val="1558578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mtClean="0"/>
              <a:t>欧元诞生于1999年1月1日</a:t>
            </a:r>
          </a:p>
          <a:p>
            <a:pPr eaLnBrk="1" hangingPunct="1"/>
            <a:endParaRPr lang="zh-CN" altLang="zh-CN" smtClean="0"/>
          </a:p>
        </p:txBody>
      </p:sp>
    </p:spTree>
    <p:extLst>
      <p:ext uri="{BB962C8B-B14F-4D97-AF65-F5344CB8AC3E}">
        <p14:creationId xmlns:p14="http://schemas.microsoft.com/office/powerpoint/2010/main" val="3729331691"/>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zh-CN" i="1" dirty="0" smtClean="0">
                <a:latin typeface="+mn-lt"/>
                <a:ea typeface="+mn-ea"/>
              </a:rPr>
              <a:t>大规模杀伤性武器</a:t>
            </a:r>
            <a:r>
              <a:rPr lang="zh-CN" altLang="zh-CN" dirty="0" smtClean="0">
                <a:latin typeface="+mn-lt"/>
                <a:ea typeface="+mn-ea"/>
              </a:rPr>
              <a:t>（weapons of mass destruction缩写WMD</a:t>
            </a:r>
            <a:r>
              <a:rPr lang="zh-CN" altLang="en-US" dirty="0" smtClean="0">
                <a:latin typeface="+mn-lt"/>
                <a:ea typeface="+mn-ea"/>
              </a:rPr>
              <a:t>）</a:t>
            </a:r>
            <a:endParaRPr lang="en-US" altLang="zh-CN" dirty="0" smtClean="0">
              <a:latin typeface="+mn-lt"/>
              <a:ea typeface="+mn-ea"/>
            </a:endParaRPr>
          </a:p>
          <a:p>
            <a:pPr>
              <a:defRPr/>
            </a:pPr>
            <a:r>
              <a:rPr lang="zh-CN" altLang="en-US" dirty="0" smtClean="0">
                <a:latin typeface="+mn-lt"/>
                <a:ea typeface="+mn-ea"/>
              </a:rPr>
              <a:t>石油是工业的血液，美元霸主地位依赖于石油以美元结算</a:t>
            </a:r>
            <a:endParaRPr lang="en-US" altLang="zh-CN" dirty="0" smtClean="0">
              <a:latin typeface="+mn-lt"/>
              <a:ea typeface="+mn-ea"/>
            </a:endParaRPr>
          </a:p>
          <a:p>
            <a:pPr>
              <a:defRPr/>
            </a:pPr>
            <a:r>
              <a:rPr lang="zh-CN" altLang="en-US" dirty="0" smtClean="0">
                <a:latin typeface="+mn-lt"/>
                <a:ea typeface="+mn-ea"/>
              </a:rPr>
              <a:t>未来：比特币？区块链？</a:t>
            </a:r>
            <a:endParaRPr lang="zh-CN" altLang="en-US" dirty="0"/>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CB01063-26B6-4CE9-BECB-F412C6134BB7}" type="slidenum">
              <a:rPr lang="zh-CN" altLang="en-US" smtClean="0"/>
              <a:pPr>
                <a:spcBef>
                  <a:spcPct val="0"/>
                </a:spcBef>
              </a:pPr>
              <a:t>38</a:t>
            </a:fld>
            <a:endParaRPr lang="zh-CN" altLang="en-US" smtClean="0"/>
          </a:p>
        </p:txBody>
      </p:sp>
    </p:spTree>
    <p:extLst>
      <p:ext uri="{BB962C8B-B14F-4D97-AF65-F5344CB8AC3E}">
        <p14:creationId xmlns:p14="http://schemas.microsoft.com/office/powerpoint/2010/main" val="381375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中美贸易战：</a:t>
            </a:r>
            <a:r>
              <a:rPr lang="en-US" altLang="zh-CN" smtClean="0"/>
              <a:t>http://news.to8to.com/article/141030.html</a:t>
            </a:r>
          </a:p>
          <a:p>
            <a:r>
              <a:rPr lang="en-US" altLang="zh-CN" smtClean="0"/>
              <a:t>http://news.163.com/18/0206/09/D9V0D1MJ00018AOQ.html</a:t>
            </a:r>
          </a:p>
          <a:p>
            <a:endParaRPr lang="zh-CN" altLang="en-US" smtClean="0"/>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Tahoma" panose="020B0604030504040204" pitchFamily="34" charset="0"/>
                <a:ea typeface="宋体" panose="02010600030101010101" pitchFamily="2" charset="-122"/>
              </a:defRPr>
            </a:lvl1pPr>
            <a:lvl2pPr marL="742950" indent="-285750">
              <a:defRPr sz="4400">
                <a:solidFill>
                  <a:schemeClr val="tx1"/>
                </a:solidFill>
                <a:latin typeface="Tahoma" panose="020B0604030504040204" pitchFamily="34" charset="0"/>
                <a:ea typeface="宋体" panose="02010600030101010101" pitchFamily="2" charset="-122"/>
              </a:defRPr>
            </a:lvl2pPr>
            <a:lvl3pPr marL="1143000" indent="-228600">
              <a:defRPr sz="4400">
                <a:solidFill>
                  <a:schemeClr val="tx1"/>
                </a:solidFill>
                <a:latin typeface="Tahoma" panose="020B0604030504040204" pitchFamily="34" charset="0"/>
                <a:ea typeface="宋体" panose="02010600030101010101" pitchFamily="2" charset="-122"/>
              </a:defRPr>
            </a:lvl3pPr>
            <a:lvl4pPr marL="1600200" indent="-228600">
              <a:defRPr sz="4400">
                <a:solidFill>
                  <a:schemeClr val="tx1"/>
                </a:solidFill>
                <a:latin typeface="Tahoma" panose="020B0604030504040204" pitchFamily="34" charset="0"/>
                <a:ea typeface="宋体" panose="02010600030101010101" pitchFamily="2" charset="-122"/>
              </a:defRPr>
            </a:lvl4pPr>
            <a:lvl5pPr marL="2057400" indent="-228600">
              <a:defRPr sz="4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fld id="{5223DFB3-8512-43CB-8243-C63842DCE7D5}" type="slidenum">
              <a:rPr lang="zh-CN" altLang="en-US" sz="1200" smtClean="0">
                <a:latin typeface="Times New Roman" panose="02020603050405020304" pitchFamily="18" charset="0"/>
              </a:rPr>
              <a:pPr/>
              <a:t>39</a:t>
            </a:fld>
            <a:endParaRPr lang="en-US" altLang="zh-CN" sz="1200" smtClean="0">
              <a:latin typeface="Times New Roman" panose="02020603050405020304" pitchFamily="18" charset="0"/>
            </a:endParaRPr>
          </a:p>
        </p:txBody>
      </p:sp>
    </p:spTree>
    <p:extLst>
      <p:ext uri="{BB962C8B-B14F-4D97-AF65-F5344CB8AC3E}">
        <p14:creationId xmlns:p14="http://schemas.microsoft.com/office/powerpoint/2010/main" val="3676347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
        <p:nvSpPr>
          <p:cNvPr id="56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11808F2-01A9-45AA-984F-6B70747FD916}" type="slidenum">
              <a:rPr lang="zh-CN" altLang="en-US" smtClean="0"/>
              <a:pPr>
                <a:spcBef>
                  <a:spcPct val="0"/>
                </a:spcBef>
              </a:pPr>
              <a:t>41</a:t>
            </a:fld>
            <a:endParaRPr lang="zh-CN" altLang="en-US" smtClean="0"/>
          </a:p>
        </p:txBody>
      </p:sp>
    </p:spTree>
    <p:extLst>
      <p:ext uri="{BB962C8B-B14F-4D97-AF65-F5344CB8AC3E}">
        <p14:creationId xmlns:p14="http://schemas.microsoft.com/office/powerpoint/2010/main" val="2585808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3846BE-0B4E-435A-824E-34DAFD50F649}" type="slidenum">
              <a:rPr lang="zh-CN" altLang="en-US" smtClean="0"/>
              <a:pPr>
                <a:defRPr/>
              </a:pPr>
              <a:t>44</a:t>
            </a:fld>
            <a:endParaRPr lang="en-US" altLang="zh-CN"/>
          </a:p>
        </p:txBody>
      </p:sp>
    </p:spTree>
    <p:extLst>
      <p:ext uri="{BB962C8B-B14F-4D97-AF65-F5344CB8AC3E}">
        <p14:creationId xmlns:p14="http://schemas.microsoft.com/office/powerpoint/2010/main" val="1966018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黑色的血液</a:t>
            </a:r>
          </a:p>
        </p:txBody>
      </p:sp>
      <p:sp>
        <p:nvSpPr>
          <p:cNvPr id="645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5C06363-78B2-4045-BB05-D0C667380208}" type="slidenum">
              <a:rPr lang="zh-CN" altLang="en-US" smtClean="0"/>
              <a:pPr>
                <a:spcBef>
                  <a:spcPct val="0"/>
                </a:spcBef>
              </a:pPr>
              <a:t>49</a:t>
            </a:fld>
            <a:endParaRPr lang="en-US" altLang="zh-CN" smtClean="0"/>
          </a:p>
        </p:txBody>
      </p:sp>
    </p:spTree>
    <p:extLst>
      <p:ext uri="{BB962C8B-B14F-4D97-AF65-F5344CB8AC3E}">
        <p14:creationId xmlns:p14="http://schemas.microsoft.com/office/powerpoint/2010/main" val="1730407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spcBef>
                <a:spcPct val="0"/>
              </a:spcBef>
            </a:pPr>
            <a:endParaRPr lang="zh-CN" altLang="en-US" smtClean="0"/>
          </a:p>
        </p:txBody>
      </p:sp>
      <p:sp>
        <p:nvSpPr>
          <p:cNvPr id="706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B6D9356-3E86-4646-826C-A02AFD650E73}" type="slidenum">
              <a:rPr lang="zh-CN" altLang="en-US" smtClean="0"/>
              <a:pPr>
                <a:spcBef>
                  <a:spcPct val="0"/>
                </a:spcBef>
              </a:pPr>
              <a:t>54</a:t>
            </a:fld>
            <a:endParaRPr lang="zh-CN" altLang="en-US" smtClean="0"/>
          </a:p>
        </p:txBody>
      </p:sp>
    </p:spTree>
    <p:extLst>
      <p:ext uri="{BB962C8B-B14F-4D97-AF65-F5344CB8AC3E}">
        <p14:creationId xmlns:p14="http://schemas.microsoft.com/office/powerpoint/2010/main" val="511475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zh-CN" smtClean="0"/>
              <a:t>中国国航和上海航空，由于参与</a:t>
            </a:r>
            <a:r>
              <a:rPr lang="zh-CN" altLang="en-US" smtClean="0"/>
              <a:t>场外</a:t>
            </a:r>
            <a:r>
              <a:rPr lang="zh-CN" altLang="zh-CN" smtClean="0"/>
              <a:t>石油期</a:t>
            </a:r>
            <a:r>
              <a:rPr lang="zh-CN" altLang="en-US" smtClean="0"/>
              <a:t>权</a:t>
            </a:r>
            <a:r>
              <a:rPr lang="zh-CN" altLang="zh-CN" smtClean="0"/>
              <a:t>交易在2008年遭受巨额损失。2008年的国际原油价格波动剧烈，7月份纽约商品交易所原油期货价格曾一度暴涨至每桶147.27美元的历史最高位。然而伴随着次贷危机的全面爆发，原油期货价格全面下跌。</a:t>
            </a:r>
            <a:endParaRPr lang="en-US" altLang="zh-CN" smtClean="0"/>
          </a:p>
          <a:p>
            <a:pPr>
              <a:lnSpc>
                <a:spcPct val="120000"/>
              </a:lnSpc>
            </a:pPr>
            <a:endParaRPr lang="zh-CN" altLang="zh-CN" smtClean="0"/>
          </a:p>
          <a:p>
            <a:pPr>
              <a:lnSpc>
                <a:spcPct val="120000"/>
              </a:lnSpc>
            </a:pPr>
            <a:r>
              <a:rPr lang="zh-CN" altLang="zh-CN" smtClean="0"/>
              <a:t>至2008年底，每桶价格已经不足50美元。两家中国航空公司也因石油期货价格暴跌而损失惨重，2008年底两家公司的帐面损失分别达到了68亿元和62亿元，而上海航空公司也因巨额损失而被重组。</a:t>
            </a:r>
          </a:p>
          <a:p>
            <a:endParaRPr lang="zh-CN" altLang="en-US" smtClean="0"/>
          </a:p>
        </p:txBody>
      </p:sp>
      <p:sp>
        <p:nvSpPr>
          <p:cNvPr id="73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199B5CE-E3BC-4766-93D6-7FCC3CB2B7DC}" type="slidenum">
              <a:rPr lang="zh-CN" altLang="en-US" smtClean="0"/>
              <a:pPr>
                <a:spcBef>
                  <a:spcPct val="0"/>
                </a:spcBef>
              </a:pPr>
              <a:t>56</a:t>
            </a:fld>
            <a:endParaRPr lang="en-US" altLang="zh-CN" smtClean="0"/>
          </a:p>
        </p:txBody>
      </p:sp>
    </p:spTree>
    <p:extLst>
      <p:ext uri="{BB962C8B-B14F-4D97-AF65-F5344CB8AC3E}">
        <p14:creationId xmlns:p14="http://schemas.microsoft.com/office/powerpoint/2010/main" val="709265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https://www.isda.org/category/research/surveys/</a:t>
            </a:r>
            <a:endParaRPr lang="zh-CN" altLang="en-US" dirty="0" smtClean="0"/>
          </a:p>
          <a:p>
            <a:endParaRPr lang="zh-CN" altLang="en-US" dirty="0" smtClean="0"/>
          </a:p>
        </p:txBody>
      </p:sp>
      <p:sp>
        <p:nvSpPr>
          <p:cNvPr id="17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Tahoma" panose="020B0604030504040204" pitchFamily="34" charset="0"/>
                <a:ea typeface="宋体" panose="02010600030101010101" pitchFamily="2" charset="-122"/>
              </a:defRPr>
            </a:lvl1pPr>
            <a:lvl2pPr marL="742950" indent="-285750">
              <a:defRPr sz="4400">
                <a:solidFill>
                  <a:schemeClr val="tx1"/>
                </a:solidFill>
                <a:latin typeface="Tahoma" panose="020B0604030504040204" pitchFamily="34" charset="0"/>
                <a:ea typeface="宋体" panose="02010600030101010101" pitchFamily="2" charset="-122"/>
              </a:defRPr>
            </a:lvl2pPr>
            <a:lvl3pPr marL="1143000" indent="-228600">
              <a:defRPr sz="4400">
                <a:solidFill>
                  <a:schemeClr val="tx1"/>
                </a:solidFill>
                <a:latin typeface="Tahoma" panose="020B0604030504040204" pitchFamily="34" charset="0"/>
                <a:ea typeface="宋体" panose="02010600030101010101" pitchFamily="2" charset="-122"/>
              </a:defRPr>
            </a:lvl3pPr>
            <a:lvl4pPr marL="1600200" indent="-228600">
              <a:defRPr sz="4400">
                <a:solidFill>
                  <a:schemeClr val="tx1"/>
                </a:solidFill>
                <a:latin typeface="Tahoma" panose="020B0604030504040204" pitchFamily="34" charset="0"/>
                <a:ea typeface="宋体" panose="02010600030101010101" pitchFamily="2" charset="-122"/>
              </a:defRPr>
            </a:lvl4pPr>
            <a:lvl5pPr marL="2057400" indent="-228600">
              <a:defRPr sz="4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fld id="{4DA3466A-AA93-42FA-A48F-419574E5F43B}" type="slidenum">
              <a:rPr lang="zh-CN" altLang="en-US" sz="1200" smtClean="0">
                <a:latin typeface="Times New Roman" panose="02020603050405020304" pitchFamily="18" charset="0"/>
              </a:rPr>
              <a:pPr/>
              <a:t>20</a:t>
            </a:fld>
            <a:endParaRPr lang="en-US" altLang="zh-CN" sz="1200" smtClean="0">
              <a:latin typeface="Times New Roman" panose="02020603050405020304" pitchFamily="18" charset="0"/>
            </a:endParaRPr>
          </a:p>
        </p:txBody>
      </p:sp>
    </p:spTree>
    <p:extLst>
      <p:ext uri="{BB962C8B-B14F-4D97-AF65-F5344CB8AC3E}">
        <p14:creationId xmlns:p14="http://schemas.microsoft.com/office/powerpoint/2010/main" val="452440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反向市场 </a:t>
            </a:r>
            <a:endParaRPr lang="en-US" altLang="zh-CN" smtClean="0"/>
          </a:p>
          <a:p>
            <a:r>
              <a:rPr lang="zh-CN" altLang="en-US" smtClean="0"/>
              <a:t>反向套利比较困难</a:t>
            </a:r>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AEA321F-A22A-44F2-A871-954924FB1A91}" type="slidenum">
              <a:rPr lang="zh-CN" altLang="en-US" smtClean="0"/>
              <a:pPr>
                <a:spcBef>
                  <a:spcPct val="0"/>
                </a:spcBef>
              </a:pPr>
              <a:t>61</a:t>
            </a:fld>
            <a:endParaRPr lang="en-US" altLang="zh-CN" smtClean="0"/>
          </a:p>
        </p:txBody>
      </p:sp>
    </p:spTree>
    <p:extLst>
      <p:ext uri="{BB962C8B-B14F-4D97-AF65-F5344CB8AC3E}">
        <p14:creationId xmlns:p14="http://schemas.microsoft.com/office/powerpoint/2010/main" val="3222173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套利者如果在</a:t>
            </a:r>
            <a:r>
              <a:rPr lang="en-US" altLang="zh-CN" dirty="0" smtClean="0"/>
              <a:t>10</a:t>
            </a:r>
            <a:r>
              <a:rPr lang="zh-CN" altLang="en-US" dirty="0" smtClean="0"/>
              <a:t>月底卖出近月，买入远月，并期望价差能够回归到正常水平。如果把</a:t>
            </a:r>
            <a:r>
              <a:rPr lang="en-US" altLang="zh-CN" dirty="0" smtClean="0"/>
              <a:t>spread</a:t>
            </a:r>
            <a:r>
              <a:rPr lang="zh-CN" altLang="en-US" dirty="0" smtClean="0"/>
              <a:t>当成一个投资品，相当于它是</a:t>
            </a:r>
            <a:r>
              <a:rPr lang="en-US" altLang="zh-CN" dirty="0" smtClean="0"/>
              <a:t>spread</a:t>
            </a:r>
            <a:r>
              <a:rPr lang="zh-CN" altLang="en-US" dirty="0" smtClean="0"/>
              <a:t>多头。</a:t>
            </a:r>
            <a:endParaRPr lang="en-US" altLang="zh-CN" dirty="0" smtClean="0"/>
          </a:p>
          <a:p>
            <a:r>
              <a:rPr lang="zh-CN" altLang="en-US" dirty="0" smtClean="0"/>
              <a:t>那么在</a:t>
            </a:r>
            <a:r>
              <a:rPr lang="en-US" altLang="zh-CN" dirty="0" smtClean="0"/>
              <a:t>11</a:t>
            </a:r>
            <a:r>
              <a:rPr lang="zh-CN" altLang="en-US" dirty="0" smtClean="0"/>
              <a:t>月时，如果价差还没有收敛，投资者手中没有现货交割，那么需要平掉近月空头。导致最后几天价差大幅跳水。</a:t>
            </a:r>
            <a:endParaRPr lang="en-US" altLang="zh-CN" dirty="0" smtClean="0"/>
          </a:p>
        </p:txBody>
      </p:sp>
      <p:sp>
        <p:nvSpPr>
          <p:cNvPr id="839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A821523-9F79-42D5-AE01-DE45B5E02D9C}" type="slidenum">
              <a:rPr lang="zh-CN" altLang="en-US" smtClean="0"/>
              <a:pPr>
                <a:spcBef>
                  <a:spcPct val="0"/>
                </a:spcBef>
              </a:pPr>
              <a:t>64</a:t>
            </a:fld>
            <a:endParaRPr lang="en-US" altLang="zh-CN" smtClean="0"/>
          </a:p>
        </p:txBody>
      </p:sp>
    </p:spTree>
    <p:extLst>
      <p:ext uri="{BB962C8B-B14F-4D97-AF65-F5344CB8AC3E}">
        <p14:creationId xmlns:p14="http://schemas.microsoft.com/office/powerpoint/2010/main" val="329804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6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BB2ADF0-9DAE-4F2D-BD6B-22F81ECCEBFC}" type="slidenum">
              <a:rPr lang="zh-CN" altLang="en-US" smtClean="0"/>
              <a:pPr>
                <a:spcBef>
                  <a:spcPct val="0"/>
                </a:spcBef>
              </a:pPr>
              <a:t>65</a:t>
            </a:fld>
            <a:endParaRPr lang="en-US" altLang="zh-CN" smtClean="0"/>
          </a:p>
        </p:txBody>
      </p:sp>
    </p:spTree>
    <p:extLst>
      <p:ext uri="{BB962C8B-B14F-4D97-AF65-F5344CB8AC3E}">
        <p14:creationId xmlns:p14="http://schemas.microsoft.com/office/powerpoint/2010/main" val="3207889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鸡蛋：国内首个畜牧和鲜活农产品期货品种</a:t>
            </a:r>
            <a:endParaRPr lang="en-US" altLang="zh-CN" smtClean="0"/>
          </a:p>
          <a:p>
            <a:r>
              <a:rPr lang="zh-CN" altLang="en-US" smtClean="0"/>
              <a:t>焦炭、铁矿石 螺纹钢 套利 </a:t>
            </a:r>
            <a:endParaRPr lang="en-US" altLang="zh-CN" smtClean="0"/>
          </a:p>
          <a:p>
            <a:r>
              <a:rPr lang="zh-CN" altLang="en-US" smtClean="0"/>
              <a:t>焦煤 焦炭 套利</a:t>
            </a:r>
          </a:p>
        </p:txBody>
      </p:sp>
      <p:sp>
        <p:nvSpPr>
          <p:cNvPr id="90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DE45868-EE06-41F8-A5E3-2F3613FCC4D6}" type="slidenum">
              <a:rPr lang="zh-CN" altLang="en-US" smtClean="0"/>
              <a:pPr>
                <a:spcBef>
                  <a:spcPct val="0"/>
                </a:spcBef>
              </a:pPr>
              <a:t>68</a:t>
            </a:fld>
            <a:endParaRPr lang="en-US" altLang="zh-CN" smtClean="0"/>
          </a:p>
        </p:txBody>
      </p:sp>
    </p:spTree>
    <p:extLst>
      <p:ext uri="{BB962C8B-B14F-4D97-AF65-F5344CB8AC3E}">
        <p14:creationId xmlns:p14="http://schemas.microsoft.com/office/powerpoint/2010/main" val="3743432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提高中国黄金市场国际影响力，促进境外人民币的流通和使用，促进人民币国际化</a:t>
            </a:r>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8CFFB16-CDD0-4454-8DD5-DE97C28ED535}" type="slidenum">
              <a:rPr lang="zh-CN" altLang="en-US" smtClean="0"/>
              <a:pPr>
                <a:spcBef>
                  <a:spcPct val="0"/>
                </a:spcBef>
              </a:pPr>
              <a:t>69</a:t>
            </a:fld>
            <a:endParaRPr lang="en-US" altLang="zh-CN" smtClean="0"/>
          </a:p>
        </p:txBody>
      </p:sp>
    </p:spTree>
    <p:extLst>
      <p:ext uri="{BB962C8B-B14F-4D97-AF65-F5344CB8AC3E}">
        <p14:creationId xmlns:p14="http://schemas.microsoft.com/office/powerpoint/2010/main" val="3985326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自２０１４年３月１７日起，银行间即期外汇市场人民币兑美元交易价浮动幅度由１％扩大至２％。</a:t>
            </a:r>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4A78C1F-DA43-44BA-AA03-A9A232DC9E92}" type="slidenum">
              <a:rPr lang="zh-CN" altLang="en-US" smtClean="0"/>
              <a:pPr>
                <a:spcBef>
                  <a:spcPct val="0"/>
                </a:spcBef>
              </a:pPr>
              <a:t>71</a:t>
            </a:fld>
            <a:endParaRPr lang="en-US" altLang="zh-CN" smtClean="0"/>
          </a:p>
        </p:txBody>
      </p:sp>
    </p:spTree>
    <p:extLst>
      <p:ext uri="{BB962C8B-B14F-4D97-AF65-F5344CB8AC3E}">
        <p14:creationId xmlns:p14="http://schemas.microsoft.com/office/powerpoint/2010/main" val="13297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2016</a:t>
            </a:r>
            <a:r>
              <a:rPr lang="zh-CN" altLang="en-US" smtClean="0"/>
              <a:t>年</a:t>
            </a:r>
            <a:r>
              <a:rPr lang="en-US" altLang="zh-CN" smtClean="0"/>
              <a:t>12</a:t>
            </a:r>
            <a:r>
              <a:rPr lang="zh-CN" altLang="en-US" smtClean="0"/>
              <a:t>月</a:t>
            </a:r>
            <a:r>
              <a:rPr lang="en-US" altLang="zh-CN" smtClean="0"/>
              <a:t>1</a:t>
            </a:r>
            <a:r>
              <a:rPr lang="zh-CN" altLang="en-US" smtClean="0"/>
              <a:t>日凌晨</a:t>
            </a:r>
            <a:r>
              <a:rPr lang="en-US" altLang="zh-CN" smtClean="0"/>
              <a:t>1</a:t>
            </a:r>
            <a:r>
              <a:rPr lang="zh-CN" altLang="en-US" smtClean="0"/>
              <a:t>点，</a:t>
            </a:r>
            <a:r>
              <a:rPr lang="en-US" altLang="zh-CN" smtClean="0"/>
              <a:t>IMF(</a:t>
            </a:r>
            <a:r>
              <a:rPr lang="zh-CN" altLang="en-US" smtClean="0"/>
              <a:t>国际货币基金组织</a:t>
            </a:r>
            <a:r>
              <a:rPr lang="en-US" altLang="zh-CN" smtClean="0"/>
              <a:t>)</a:t>
            </a:r>
            <a:r>
              <a:rPr lang="zh-CN" altLang="en-US" smtClean="0"/>
              <a:t>正式宣布，人民币</a:t>
            </a:r>
            <a:r>
              <a:rPr lang="en-US" altLang="zh-CN" smtClean="0"/>
              <a:t>2016</a:t>
            </a:r>
            <a:r>
              <a:rPr lang="zh-CN" altLang="en-US" smtClean="0"/>
              <a:t>年</a:t>
            </a:r>
            <a:r>
              <a:rPr lang="en-US" altLang="zh-CN" smtClean="0"/>
              <a:t>10</a:t>
            </a:r>
            <a:r>
              <a:rPr lang="zh-CN" altLang="en-US" smtClean="0"/>
              <a:t>月</a:t>
            </a:r>
            <a:r>
              <a:rPr lang="en-US" altLang="zh-CN" smtClean="0"/>
              <a:t>1</a:t>
            </a:r>
            <a:r>
              <a:rPr lang="zh-CN" altLang="en-US" smtClean="0"/>
              <a:t>日加入</a:t>
            </a:r>
            <a:r>
              <a:rPr lang="en-US" altLang="zh-CN" smtClean="0"/>
              <a:t>SDR(</a:t>
            </a:r>
            <a:r>
              <a:rPr lang="zh-CN" altLang="en-US" smtClean="0"/>
              <a:t>特别提款权</a:t>
            </a:r>
            <a:r>
              <a:rPr lang="en-US" altLang="zh-CN" smtClean="0"/>
              <a:t>)</a:t>
            </a:r>
            <a:r>
              <a:rPr lang="zh-CN" altLang="en-US" smtClean="0"/>
              <a:t>。</a:t>
            </a:r>
            <a:r>
              <a:rPr lang="en-US" altLang="zh-CN" smtClean="0"/>
              <a:t>[2]  </a:t>
            </a:r>
            <a:r>
              <a:rPr lang="zh-CN" altLang="en-US" smtClean="0"/>
              <a:t>距离上一轮评估历时整整五年，</a:t>
            </a:r>
            <a:r>
              <a:rPr lang="en-US" altLang="zh-CN" smtClean="0"/>
              <a:t>IMF</a:t>
            </a:r>
            <a:r>
              <a:rPr lang="zh-CN" altLang="en-US" smtClean="0"/>
              <a:t>终于批准人民币进入</a:t>
            </a:r>
            <a:r>
              <a:rPr lang="en-US" altLang="zh-CN" smtClean="0"/>
              <a:t>SDR</a:t>
            </a:r>
            <a:r>
              <a:rPr lang="zh-CN" altLang="en-US" smtClean="0"/>
              <a:t>。</a:t>
            </a:r>
            <a:r>
              <a:rPr lang="en-US" altLang="zh-CN" smtClean="0"/>
              <a:t>[2]  IMF</a:t>
            </a:r>
            <a:r>
              <a:rPr lang="zh-CN" altLang="en-US" smtClean="0"/>
              <a:t>总裁拉加德在发布会上表示：“人民币进入</a:t>
            </a:r>
            <a:r>
              <a:rPr lang="en-US" altLang="zh-CN" smtClean="0"/>
              <a:t>SDR</a:t>
            </a:r>
            <a:r>
              <a:rPr lang="zh-CN" altLang="en-US" smtClean="0"/>
              <a:t>将是中国经济融入全球金融体系的重要里程碑，这也是对于中国政府在过去几年在货币和金融体系改革方面所取得的进步的认可</a:t>
            </a:r>
          </a:p>
        </p:txBody>
      </p:sp>
      <p:sp>
        <p:nvSpPr>
          <p:cNvPr id="97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52CB09F-AEB0-4376-9866-E0110E62593B}" type="slidenum">
              <a:rPr lang="zh-CN" altLang="en-US" smtClean="0"/>
              <a:pPr>
                <a:spcBef>
                  <a:spcPct val="0"/>
                </a:spcBef>
              </a:pPr>
              <a:t>72</a:t>
            </a:fld>
            <a:endParaRPr lang="en-US" altLang="zh-CN" smtClean="0"/>
          </a:p>
        </p:txBody>
      </p:sp>
    </p:spTree>
    <p:extLst>
      <p:ext uri="{BB962C8B-B14F-4D97-AF65-F5344CB8AC3E}">
        <p14:creationId xmlns:p14="http://schemas.microsoft.com/office/powerpoint/2010/main" val="1353682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这一记录早已超越，</a:t>
            </a:r>
            <a:r>
              <a:rPr lang="en-US" altLang="zh-CN" smtClean="0"/>
              <a:t>IF</a:t>
            </a:r>
            <a:r>
              <a:rPr lang="zh-CN" altLang="en-US" smtClean="0"/>
              <a:t>最高的时候日成交量接近</a:t>
            </a:r>
            <a:r>
              <a:rPr lang="en-US" altLang="zh-CN" smtClean="0"/>
              <a:t>300</a:t>
            </a:r>
            <a:r>
              <a:rPr lang="zh-CN" altLang="en-US" smtClean="0"/>
              <a:t>万手，合约价值</a:t>
            </a:r>
            <a:r>
              <a:rPr lang="en-US" altLang="zh-CN" smtClean="0"/>
              <a:t>1</a:t>
            </a:r>
            <a:r>
              <a:rPr lang="zh-CN" altLang="en-US" smtClean="0"/>
              <a:t>万亿</a:t>
            </a:r>
            <a:endParaRPr lang="en-US" altLang="zh-CN" smtClean="0"/>
          </a:p>
          <a:p>
            <a:endParaRPr lang="zh-CN" altLang="en-US" smtClean="0"/>
          </a:p>
          <a:p>
            <a:endParaRPr lang="zh-CN" altLang="en-US" smtClean="0"/>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72DCCBC-01CF-41D4-BA34-56BEB6E523BF}" type="slidenum">
              <a:rPr lang="zh-CN" altLang="en-US" smtClean="0"/>
              <a:pPr>
                <a:spcBef>
                  <a:spcPct val="0"/>
                </a:spcBef>
              </a:pPr>
              <a:t>80</a:t>
            </a:fld>
            <a:endParaRPr lang="en-US" altLang="zh-CN" smtClean="0"/>
          </a:p>
        </p:txBody>
      </p:sp>
    </p:spTree>
    <p:extLst>
      <p:ext uri="{BB962C8B-B14F-4D97-AF65-F5344CB8AC3E}">
        <p14:creationId xmlns:p14="http://schemas.microsoft.com/office/powerpoint/2010/main" val="530572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V</a:t>
            </a:r>
            <a:r>
              <a:rPr lang="zh-CN" altLang="en-US" smtClean="0"/>
              <a:t>型底</a:t>
            </a: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8D415C1-CABB-4894-B9C2-AFEBF02DB68F}" type="slidenum">
              <a:rPr lang="zh-CN" altLang="en-US" smtClean="0"/>
              <a:pPr>
                <a:spcBef>
                  <a:spcPct val="0"/>
                </a:spcBef>
              </a:pPr>
              <a:t>82</a:t>
            </a:fld>
            <a:endParaRPr lang="en-US" altLang="zh-CN" smtClean="0"/>
          </a:p>
        </p:txBody>
      </p:sp>
    </p:spTree>
    <p:extLst>
      <p:ext uri="{BB962C8B-B14F-4D97-AF65-F5344CB8AC3E}">
        <p14:creationId xmlns:p14="http://schemas.microsoft.com/office/powerpoint/2010/main" val="61596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嘉能可是世界上最为神秘也最具影响力的大宗商品交易商，掌控着大宗商品领域绝对的话语权。</a:t>
            </a:r>
          </a:p>
          <a:p>
            <a:r>
              <a:rPr lang="zh-CN" altLang="en-US" smtClean="0"/>
              <a:t>它开始被中国市场熟知源于</a:t>
            </a:r>
            <a:r>
              <a:rPr lang="en-US" altLang="zh-CN" smtClean="0"/>
              <a:t>2012</a:t>
            </a:r>
            <a:r>
              <a:rPr lang="zh-CN" altLang="en-US" smtClean="0"/>
              <a:t>年中，当时，它与江铜打起了一场长达数月的逼仓与反逼仓大战。</a:t>
            </a:r>
          </a:p>
          <a:p>
            <a:r>
              <a:rPr lang="zh-CN" altLang="en-US" smtClean="0"/>
              <a:t>嘉能可先是通过操作铜库存，造成现货市场铜供应短缺，使得空头们难以买到现货用于交割。另一方面，他们在期货市场上不断吃进多单推动铜期货价格上涨。若不是江铜最终克服困难将巨量的国内铜运往伦敦金属交易所（</a:t>
            </a:r>
            <a:r>
              <a:rPr lang="en-US" altLang="zh-CN" smtClean="0"/>
              <a:t>LME</a:t>
            </a:r>
            <a:r>
              <a:rPr lang="zh-CN" altLang="en-US" smtClean="0"/>
              <a:t>）旗下交割库进行交割，那作为最大空头的江铜将不得不选择现金交割，从而遭受巨额损失。</a:t>
            </a:r>
          </a:p>
          <a:p>
            <a:r>
              <a:rPr lang="zh-CN" altLang="en-US" smtClean="0"/>
              <a:t>从此前历史上的逼仓案例看，多头控仓后，常会采用配合库存紧张情况等方式，使期货价格高升，上述市场数据刚好符合这一情况。虽然</a:t>
            </a:r>
            <a:r>
              <a:rPr lang="en-US" altLang="zh-CN" smtClean="0"/>
              <a:t>LME</a:t>
            </a:r>
            <a:r>
              <a:rPr lang="zh-CN" altLang="en-US" smtClean="0"/>
              <a:t>未公布谁在集中持仓，金瑞期货黄宏军认为，目前国际市场上仅有嘉能可、摩根大通和高盛几家机构能达到如此实力。</a:t>
            </a:r>
          </a:p>
        </p:txBody>
      </p:sp>
      <p:sp>
        <p:nvSpPr>
          <p:cNvPr id="111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DF11E6C-35FA-40DF-AC7B-F4301C815BAC}" type="slidenum">
              <a:rPr lang="zh-CN" altLang="en-US" smtClean="0"/>
              <a:pPr>
                <a:spcBef>
                  <a:spcPct val="0"/>
                </a:spcBef>
              </a:pPr>
              <a:t>83</a:t>
            </a:fld>
            <a:endParaRPr lang="en-US" altLang="zh-CN" smtClean="0"/>
          </a:p>
        </p:txBody>
      </p:sp>
    </p:spTree>
    <p:extLst>
      <p:ext uri="{BB962C8B-B14F-4D97-AF65-F5344CB8AC3E}">
        <p14:creationId xmlns:p14="http://schemas.microsoft.com/office/powerpoint/2010/main" val="3753920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7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Tahoma" panose="020B0604030504040204" pitchFamily="34" charset="0"/>
                <a:ea typeface="宋体" panose="02010600030101010101" pitchFamily="2" charset="-122"/>
              </a:defRPr>
            </a:lvl1pPr>
            <a:lvl2pPr marL="742950" indent="-285750">
              <a:defRPr sz="4400">
                <a:solidFill>
                  <a:schemeClr val="tx1"/>
                </a:solidFill>
                <a:latin typeface="Tahoma" panose="020B0604030504040204" pitchFamily="34" charset="0"/>
                <a:ea typeface="宋体" panose="02010600030101010101" pitchFamily="2" charset="-122"/>
              </a:defRPr>
            </a:lvl2pPr>
            <a:lvl3pPr marL="1143000" indent="-228600">
              <a:defRPr sz="4400">
                <a:solidFill>
                  <a:schemeClr val="tx1"/>
                </a:solidFill>
                <a:latin typeface="Tahoma" panose="020B0604030504040204" pitchFamily="34" charset="0"/>
                <a:ea typeface="宋体" panose="02010600030101010101" pitchFamily="2" charset="-122"/>
              </a:defRPr>
            </a:lvl3pPr>
            <a:lvl4pPr marL="1600200" indent="-228600">
              <a:defRPr sz="4400">
                <a:solidFill>
                  <a:schemeClr val="tx1"/>
                </a:solidFill>
                <a:latin typeface="Tahoma" panose="020B0604030504040204" pitchFamily="34" charset="0"/>
                <a:ea typeface="宋体" panose="02010600030101010101" pitchFamily="2" charset="-122"/>
              </a:defRPr>
            </a:lvl4pPr>
            <a:lvl5pPr marL="2057400" indent="-228600">
              <a:defRPr sz="4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fld id="{4DA3466A-AA93-42FA-A48F-419574E5F43B}" type="slidenum">
              <a:rPr lang="zh-CN" altLang="en-US" sz="1200" smtClean="0">
                <a:latin typeface="Times New Roman" panose="02020603050405020304" pitchFamily="18" charset="0"/>
              </a:rPr>
              <a:pPr/>
              <a:t>21</a:t>
            </a:fld>
            <a:endParaRPr lang="en-US" altLang="zh-CN" sz="1200" smtClean="0">
              <a:latin typeface="Times New Roman" panose="02020603050405020304" pitchFamily="18" charset="0"/>
            </a:endParaRPr>
          </a:p>
        </p:txBody>
      </p:sp>
    </p:spTree>
    <p:extLst>
      <p:ext uri="{BB962C8B-B14F-4D97-AF65-F5344CB8AC3E}">
        <p14:creationId xmlns:p14="http://schemas.microsoft.com/office/powerpoint/2010/main" val="1352367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但是值得夸赞的是美林的结构产品部</a:t>
            </a:r>
            <a:r>
              <a:rPr lang="en-US" altLang="zh-CN" smtClean="0"/>
              <a:t>(structured product)</a:t>
            </a:r>
            <a:r>
              <a:rPr lang="zh-CN" altLang="en-US" smtClean="0"/>
              <a:t>的设计人员，在知道自己的投行因为承销京东而被阿里巴巴封杀的背景下，没有抱怨自己的投行部人员抱错大腿，而是利用机会创新了一个提前让投资者炒作阿里巴巴股票的合成产品</a:t>
            </a:r>
            <a:r>
              <a:rPr lang="en-US" altLang="zh-CN" smtClean="0"/>
              <a:t>(synthetic product)</a:t>
            </a:r>
            <a:r>
              <a:rPr lang="zh-CN" altLang="en-US" smtClean="0"/>
              <a:t>。</a:t>
            </a:r>
          </a:p>
        </p:txBody>
      </p:sp>
      <p:sp>
        <p:nvSpPr>
          <p:cNvPr id="138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5A87FD8-A7F8-40E2-AD71-EB425EEA17D3}" type="slidenum">
              <a:rPr lang="zh-CN" altLang="en-US" smtClean="0"/>
              <a:pPr>
                <a:spcBef>
                  <a:spcPct val="0"/>
                </a:spcBef>
              </a:pPr>
              <a:t>103</a:t>
            </a:fld>
            <a:endParaRPr lang="en-US" altLang="zh-CN" smtClean="0"/>
          </a:p>
        </p:txBody>
      </p:sp>
    </p:spTree>
    <p:extLst>
      <p:ext uri="{BB962C8B-B14F-4D97-AF65-F5344CB8AC3E}">
        <p14:creationId xmlns:p14="http://schemas.microsoft.com/office/powerpoint/2010/main" val="668680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Utility function?</a:t>
            </a:r>
          </a:p>
          <a:p>
            <a:r>
              <a:rPr lang="zh-CN" altLang="en-US" smtClean="0"/>
              <a:t>表面上看，投资是金钱的游戏。深入地看，投资是人性的游戏。更进一步说，投资是一个反人性的游戏。所以，做一个成功的投资家相当不易。</a:t>
            </a:r>
            <a:endParaRPr lang="en-US" altLang="zh-CN" smtClean="0"/>
          </a:p>
          <a:p>
            <a:r>
              <a:rPr lang="zh-CN" altLang="en-US" smtClean="0"/>
              <a:t>就本轮危机来看，最大的赢家莫过于对冲基金保尔森基金的创办人约翰</a:t>
            </a:r>
            <a:r>
              <a:rPr lang="en-US" altLang="zh-CN" smtClean="0"/>
              <a:t>·</a:t>
            </a:r>
            <a:r>
              <a:rPr lang="zh-CN" altLang="en-US" smtClean="0"/>
              <a:t>保尔森</a:t>
            </a:r>
            <a:r>
              <a:rPr lang="en-US" altLang="zh-CN" smtClean="0"/>
              <a:t>(John Paulson)</a:t>
            </a:r>
            <a:r>
              <a:rPr lang="zh-CN" altLang="en-US" smtClean="0"/>
              <a:t>，其声名大噪的原因在于，准确预测美国</a:t>
            </a:r>
            <a:r>
              <a:rPr lang="en-US" altLang="zh-CN" smtClean="0"/>
              <a:t>2007</a:t>
            </a:r>
            <a:r>
              <a:rPr lang="zh-CN" altLang="en-US" smtClean="0"/>
              <a:t>年次贷风暴的爆发并大举沽空次贷债券而收获丰厚。</a:t>
            </a:r>
          </a:p>
          <a:p>
            <a:r>
              <a:rPr lang="en-US" altLang="zh-CN" smtClean="0"/>
              <a:t>2005</a:t>
            </a:r>
            <a:r>
              <a:rPr lang="zh-CN" altLang="en-US" smtClean="0"/>
              <a:t>年，他预感到美国房地产业存在泡沫，而观察次贷违约风险加大更使得他相信美国房地产市场正面临极大的危机。而在这场危机中降低投资风险并从中获利，做空次级债是最好的投资选择。</a:t>
            </a:r>
          </a:p>
          <a:p>
            <a:r>
              <a:rPr lang="en-US" altLang="zh-CN" smtClean="0"/>
              <a:t>2006</a:t>
            </a:r>
            <a:r>
              <a:rPr lang="zh-CN" altLang="en-US" smtClean="0"/>
              <a:t>年</a:t>
            </a:r>
            <a:r>
              <a:rPr lang="en-US" altLang="zh-CN" smtClean="0"/>
              <a:t>7</a:t>
            </a:r>
            <a:r>
              <a:rPr lang="zh-CN" altLang="en-US" smtClean="0"/>
              <a:t>月，保尔森筹集</a:t>
            </a:r>
            <a:r>
              <a:rPr lang="en-US" altLang="zh-CN" smtClean="0"/>
              <a:t>1.5</a:t>
            </a:r>
            <a:r>
              <a:rPr lang="zh-CN" altLang="en-US" smtClean="0"/>
              <a:t>亿美元，建仓做空次级债，当时保尔森的基金操作模式相对复杂，主要通过卖空一个在</a:t>
            </a:r>
            <a:r>
              <a:rPr lang="en-US" altLang="zh-CN" smtClean="0"/>
              <a:t>2006</a:t>
            </a:r>
            <a:r>
              <a:rPr lang="zh-CN" altLang="en-US" smtClean="0"/>
              <a:t>年初才被创造出来的反映房产次贷市场状况的指数来实现，同时，他还买入了一些信贷违约掉期</a:t>
            </a:r>
            <a:r>
              <a:rPr lang="en-US" altLang="zh-CN" smtClean="0"/>
              <a:t>(CDS)</a:t>
            </a:r>
            <a:r>
              <a:rPr lang="zh-CN" altLang="en-US" smtClean="0"/>
              <a:t>产品。</a:t>
            </a:r>
          </a:p>
          <a:p>
            <a:r>
              <a:rPr lang="zh-CN" altLang="en-US" smtClean="0"/>
              <a:t>尽管建仓之初，他的投资在不断赔钱，但从</a:t>
            </a:r>
            <a:r>
              <a:rPr lang="en-US" altLang="zh-CN" smtClean="0"/>
              <a:t>2007</a:t>
            </a:r>
            <a:r>
              <a:rPr lang="zh-CN" altLang="en-US" smtClean="0"/>
              <a:t>年</a:t>
            </a:r>
            <a:r>
              <a:rPr lang="en-US" altLang="zh-CN" smtClean="0"/>
              <a:t>1</a:t>
            </a:r>
            <a:r>
              <a:rPr lang="zh-CN" altLang="en-US" smtClean="0"/>
              <a:t>月开始，市场开始发生转变，对问题按揭贷款证券的审视开始严格，债券的信用质量和潜在损失被广泛关注。问题债券价格下滑，并最终出现保尔森所预计的大规模违约现实的到来。</a:t>
            </a:r>
          </a:p>
          <a:p>
            <a:r>
              <a:rPr lang="zh-CN" altLang="en-US" smtClean="0"/>
              <a:t>最终保尔森依靠其敏锐的眼光和果断、适时的出手在危机中获利丰厚，在</a:t>
            </a:r>
            <a:r>
              <a:rPr lang="en-US" altLang="zh-CN" smtClean="0"/>
              <a:t>2007</a:t>
            </a:r>
            <a:r>
              <a:rPr lang="zh-CN" altLang="en-US" smtClean="0"/>
              <a:t>年的整个次贷风暴中，保尔森的第一只基金上涨了</a:t>
            </a:r>
            <a:r>
              <a:rPr lang="en-US" altLang="zh-CN" smtClean="0"/>
              <a:t>590%</a:t>
            </a:r>
            <a:r>
              <a:rPr lang="zh-CN" altLang="en-US" smtClean="0"/>
              <a:t>，第二只上涨了</a:t>
            </a:r>
            <a:r>
              <a:rPr lang="en-US" altLang="zh-CN" smtClean="0"/>
              <a:t>350%</a:t>
            </a:r>
            <a:r>
              <a:rPr lang="zh-CN" altLang="en-US" smtClean="0"/>
              <a:t>，仅</a:t>
            </a:r>
            <a:r>
              <a:rPr lang="en-US" altLang="zh-CN" smtClean="0"/>
              <a:t>2007</a:t>
            </a:r>
            <a:r>
              <a:rPr lang="zh-CN" altLang="en-US" smtClean="0"/>
              <a:t>年前九个月，他的公司就获得</a:t>
            </a:r>
            <a:r>
              <a:rPr lang="en-US" altLang="zh-CN" smtClean="0"/>
              <a:t>27</a:t>
            </a:r>
            <a:r>
              <a:rPr lang="zh-CN" altLang="en-US" smtClean="0"/>
              <a:t>亿美元的佣金收入。</a:t>
            </a:r>
          </a:p>
          <a:p>
            <a:r>
              <a:rPr lang="zh-CN" altLang="en-US" smtClean="0"/>
              <a:t>根据机构投资者专业杂志</a:t>
            </a:r>
            <a:r>
              <a:rPr lang="en-US" altLang="zh-CN" smtClean="0"/>
              <a:t>《</a:t>
            </a:r>
            <a:r>
              <a:rPr lang="zh-CN" altLang="en-US" smtClean="0"/>
              <a:t>阿尔法</a:t>
            </a:r>
            <a:r>
              <a:rPr lang="en-US" altLang="zh-CN" smtClean="0"/>
              <a:t>》(Alpha)</a:t>
            </a:r>
            <a:r>
              <a:rPr lang="zh-CN" altLang="en-US" smtClean="0"/>
              <a:t>统计，约翰</a:t>
            </a:r>
            <a:r>
              <a:rPr lang="en-US" altLang="zh-CN" smtClean="0"/>
              <a:t>·</a:t>
            </a:r>
            <a:r>
              <a:rPr lang="zh-CN" altLang="en-US" smtClean="0"/>
              <a:t>保尔森在</a:t>
            </a:r>
            <a:r>
              <a:rPr lang="en-US" altLang="zh-CN" smtClean="0"/>
              <a:t>2008</a:t>
            </a:r>
            <a:r>
              <a:rPr lang="zh-CN" altLang="en-US" smtClean="0"/>
              <a:t>年，一举超越包括量子基金创始人乔治</a:t>
            </a:r>
            <a:r>
              <a:rPr lang="en-US" altLang="zh-CN" smtClean="0"/>
              <a:t>·</a:t>
            </a:r>
            <a:r>
              <a:rPr lang="zh-CN" altLang="en-US" smtClean="0"/>
              <a:t>索罗斯和</a:t>
            </a:r>
            <a:r>
              <a:rPr lang="en-US" altLang="zh-CN" smtClean="0"/>
              <a:t>2007</a:t>
            </a:r>
            <a:r>
              <a:rPr lang="zh-CN" altLang="en-US" smtClean="0"/>
              <a:t>年收入最高的对冲基金巨鳄詹姆斯</a:t>
            </a:r>
            <a:r>
              <a:rPr lang="en-US" altLang="zh-CN" smtClean="0"/>
              <a:t>·</a:t>
            </a:r>
            <a:r>
              <a:rPr lang="zh-CN" altLang="en-US" smtClean="0"/>
              <a:t>西蒙斯，获利</a:t>
            </a:r>
            <a:r>
              <a:rPr lang="en-US" altLang="zh-CN" smtClean="0"/>
              <a:t>37</a:t>
            </a:r>
            <a:r>
              <a:rPr lang="zh-CN" altLang="en-US" smtClean="0"/>
              <a:t>亿美元，成为当年度对冲基金经理第一人。</a:t>
            </a:r>
            <a:endParaRPr lang="en-US" altLang="zh-CN" smtClean="0"/>
          </a:p>
          <a:p>
            <a:r>
              <a:rPr lang="en-US" altLang="zh-CN" smtClean="0"/>
              <a:t>The big short 2016</a:t>
            </a:r>
            <a:r>
              <a:rPr lang="zh-CN" altLang="en-US" smtClean="0"/>
              <a:t>年获得第</a:t>
            </a:r>
            <a:r>
              <a:rPr lang="en-US" altLang="zh-CN" smtClean="0"/>
              <a:t>88</a:t>
            </a:r>
            <a:r>
              <a:rPr lang="zh-CN" altLang="en-US" smtClean="0"/>
              <a:t>届奥斯卡金像奖最佳改编剧本奖。</a:t>
            </a:r>
            <a:endParaRPr lang="en-US" altLang="zh-CN" smtClean="0"/>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0BC7145-B985-4EAC-9363-823FDB5EFD78}" type="slidenum">
              <a:rPr lang="zh-CN" altLang="en-US" smtClean="0"/>
              <a:pPr>
                <a:spcBef>
                  <a:spcPct val="0"/>
                </a:spcBef>
              </a:pPr>
              <a:t>121</a:t>
            </a:fld>
            <a:endParaRPr lang="en-US" altLang="zh-CN" smtClean="0"/>
          </a:p>
        </p:txBody>
      </p:sp>
    </p:spTree>
    <p:extLst>
      <p:ext uri="{BB962C8B-B14F-4D97-AF65-F5344CB8AC3E}">
        <p14:creationId xmlns:p14="http://schemas.microsoft.com/office/powerpoint/2010/main" val="2616898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收益评价方法即使比较统一，但仍然是时变的</a:t>
            </a:r>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571C111-14CD-406D-BE95-2ED809AE2E7D}" type="slidenum">
              <a:rPr lang="zh-CN" altLang="en-US" smtClean="0"/>
              <a:pPr>
                <a:spcBef>
                  <a:spcPct val="0"/>
                </a:spcBef>
              </a:pPr>
              <a:t>123</a:t>
            </a:fld>
            <a:endParaRPr lang="en-US" altLang="zh-CN" smtClean="0"/>
          </a:p>
        </p:txBody>
      </p:sp>
    </p:spTree>
    <p:extLst>
      <p:ext uri="{BB962C8B-B14F-4D97-AF65-F5344CB8AC3E}">
        <p14:creationId xmlns:p14="http://schemas.microsoft.com/office/powerpoint/2010/main" val="3416294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9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D5073BB-5768-475E-8BC3-DF63FB04BDAB}" type="slidenum">
              <a:rPr lang="zh-CN" altLang="en-US" smtClean="0"/>
              <a:pPr>
                <a:spcBef>
                  <a:spcPct val="0"/>
                </a:spcBef>
              </a:pPr>
              <a:t>127</a:t>
            </a:fld>
            <a:endParaRPr lang="en-US" altLang="zh-CN" smtClean="0"/>
          </a:p>
        </p:txBody>
      </p:sp>
    </p:spTree>
    <p:extLst>
      <p:ext uri="{BB962C8B-B14F-4D97-AF65-F5344CB8AC3E}">
        <p14:creationId xmlns:p14="http://schemas.microsoft.com/office/powerpoint/2010/main" val="1517063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smtClean="0"/>
              <a:t>2013</a:t>
            </a:r>
            <a:r>
              <a:rPr lang="zh-CN" altLang="en-US" b="1" smtClean="0"/>
              <a:t>年中国国内生产总值（</a:t>
            </a:r>
            <a:r>
              <a:rPr lang="en-US" altLang="zh-CN" b="1" smtClean="0"/>
              <a:t>GDP</a:t>
            </a:r>
            <a:r>
              <a:rPr lang="zh-CN" altLang="en-US" b="1" smtClean="0"/>
              <a:t>）</a:t>
            </a:r>
            <a:r>
              <a:rPr lang="en-US" altLang="zh-CN" b="1" smtClean="0"/>
              <a:t>568845</a:t>
            </a:r>
            <a:r>
              <a:rPr lang="zh-CN" altLang="en-US" b="1" smtClean="0"/>
              <a:t>亿元，</a:t>
            </a:r>
            <a:r>
              <a:rPr lang="en-US" altLang="zh-CN" b="1" smtClean="0"/>
              <a:t>14</a:t>
            </a:r>
            <a:r>
              <a:rPr lang="zh-CN" altLang="en-US" b="1" smtClean="0"/>
              <a:t>次方</a:t>
            </a:r>
            <a:endParaRPr lang="zh-CN" altLang="en-US" smtClean="0"/>
          </a:p>
        </p:txBody>
      </p:sp>
      <p:sp>
        <p:nvSpPr>
          <p:cNvPr id="173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15FC937-EFE8-490E-984B-875423EEA455}" type="slidenum">
              <a:rPr lang="zh-CN" altLang="en-US" smtClean="0"/>
              <a:pPr>
                <a:spcBef>
                  <a:spcPct val="0"/>
                </a:spcBef>
              </a:pPr>
              <a:t>129</a:t>
            </a:fld>
            <a:endParaRPr lang="en-US" altLang="zh-CN" smtClean="0"/>
          </a:p>
        </p:txBody>
      </p:sp>
    </p:spTree>
    <p:extLst>
      <p:ext uri="{BB962C8B-B14F-4D97-AF65-F5344CB8AC3E}">
        <p14:creationId xmlns:p14="http://schemas.microsoft.com/office/powerpoint/2010/main" val="790138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贴现因子？</a:t>
            </a:r>
          </a:p>
        </p:txBody>
      </p:sp>
      <p:sp>
        <p:nvSpPr>
          <p:cNvPr id="184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7413">
              <a:spcBef>
                <a:spcPct val="30000"/>
              </a:spcBef>
              <a:defRPr sz="1200">
                <a:solidFill>
                  <a:schemeClr val="tx1"/>
                </a:solidFill>
                <a:latin typeface="Times New Roman" panose="02020603050405020304" pitchFamily="18" charset="0"/>
                <a:ea typeface="宋体" panose="02010600030101010101" pitchFamily="2" charset="-122"/>
              </a:defRPr>
            </a:lvl1pPr>
            <a:lvl2pPr marL="685800" indent="-263525" defTabSz="887413">
              <a:spcBef>
                <a:spcPct val="30000"/>
              </a:spcBef>
              <a:defRPr sz="1200">
                <a:solidFill>
                  <a:schemeClr val="tx1"/>
                </a:solidFill>
                <a:latin typeface="Times New Roman" panose="02020603050405020304" pitchFamily="18" charset="0"/>
                <a:ea typeface="宋体" panose="02010600030101010101" pitchFamily="2" charset="-122"/>
              </a:defRPr>
            </a:lvl2pPr>
            <a:lvl3pPr marL="1054100" indent="-209550" defTabSz="887413">
              <a:spcBef>
                <a:spcPct val="30000"/>
              </a:spcBef>
              <a:defRPr sz="1200">
                <a:solidFill>
                  <a:schemeClr val="tx1"/>
                </a:solidFill>
                <a:latin typeface="Times New Roman" panose="02020603050405020304" pitchFamily="18" charset="0"/>
                <a:ea typeface="宋体" panose="02010600030101010101" pitchFamily="2" charset="-122"/>
              </a:defRPr>
            </a:lvl3pPr>
            <a:lvl4pPr marL="1476375" indent="-209550" defTabSz="887413">
              <a:spcBef>
                <a:spcPct val="30000"/>
              </a:spcBef>
              <a:defRPr sz="1200">
                <a:solidFill>
                  <a:schemeClr val="tx1"/>
                </a:solidFill>
                <a:latin typeface="Times New Roman" panose="02020603050405020304" pitchFamily="18" charset="0"/>
                <a:ea typeface="宋体" panose="02010600030101010101" pitchFamily="2" charset="-122"/>
              </a:defRPr>
            </a:lvl4pPr>
            <a:lvl5pPr marL="1898650" indent="-209550" defTabSz="887413">
              <a:spcBef>
                <a:spcPct val="30000"/>
              </a:spcBef>
              <a:defRPr sz="12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BDD4C11-5FA0-4467-92A2-DD7E1CF2594F}" type="slidenum">
              <a:rPr lang="zh-CN" altLang="zh-CN" smtClean="0">
                <a:solidFill>
                  <a:schemeClr val="bg1"/>
                </a:solidFill>
                <a:ea typeface="楷体_GB2312" pitchFamily="49" charset="-122"/>
              </a:rPr>
              <a:pPr>
                <a:spcBef>
                  <a:spcPct val="0"/>
                </a:spcBef>
              </a:pPr>
              <a:t>139</a:t>
            </a:fld>
            <a:endParaRPr lang="zh-CN" altLang="zh-CN" smtClean="0">
              <a:solidFill>
                <a:schemeClr val="bg1"/>
              </a:solidFill>
              <a:ea typeface="楷体_GB2312" pitchFamily="49" charset="-122"/>
            </a:endParaRPr>
          </a:p>
        </p:txBody>
      </p:sp>
    </p:spTree>
    <p:extLst>
      <p:ext uri="{BB962C8B-B14F-4D97-AF65-F5344CB8AC3E}">
        <p14:creationId xmlns:p14="http://schemas.microsoft.com/office/powerpoint/2010/main" val="1209327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因子？</a:t>
            </a:r>
          </a:p>
        </p:txBody>
      </p:sp>
      <p:sp>
        <p:nvSpPr>
          <p:cNvPr id="187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7413">
              <a:spcBef>
                <a:spcPct val="30000"/>
              </a:spcBef>
              <a:defRPr sz="1200">
                <a:solidFill>
                  <a:schemeClr val="tx1"/>
                </a:solidFill>
                <a:latin typeface="Times New Roman" panose="02020603050405020304" pitchFamily="18" charset="0"/>
                <a:ea typeface="宋体" panose="02010600030101010101" pitchFamily="2" charset="-122"/>
              </a:defRPr>
            </a:lvl1pPr>
            <a:lvl2pPr marL="685800" indent="-263525" defTabSz="887413">
              <a:spcBef>
                <a:spcPct val="30000"/>
              </a:spcBef>
              <a:defRPr sz="1200">
                <a:solidFill>
                  <a:schemeClr val="tx1"/>
                </a:solidFill>
                <a:latin typeface="Times New Roman" panose="02020603050405020304" pitchFamily="18" charset="0"/>
                <a:ea typeface="宋体" panose="02010600030101010101" pitchFamily="2" charset="-122"/>
              </a:defRPr>
            </a:lvl2pPr>
            <a:lvl3pPr marL="1054100" indent="-209550" defTabSz="887413">
              <a:spcBef>
                <a:spcPct val="30000"/>
              </a:spcBef>
              <a:defRPr sz="1200">
                <a:solidFill>
                  <a:schemeClr val="tx1"/>
                </a:solidFill>
                <a:latin typeface="Times New Roman" panose="02020603050405020304" pitchFamily="18" charset="0"/>
                <a:ea typeface="宋体" panose="02010600030101010101" pitchFamily="2" charset="-122"/>
              </a:defRPr>
            </a:lvl3pPr>
            <a:lvl4pPr marL="1476375" indent="-209550" defTabSz="887413">
              <a:spcBef>
                <a:spcPct val="30000"/>
              </a:spcBef>
              <a:defRPr sz="1200">
                <a:solidFill>
                  <a:schemeClr val="tx1"/>
                </a:solidFill>
                <a:latin typeface="Times New Roman" panose="02020603050405020304" pitchFamily="18" charset="0"/>
                <a:ea typeface="宋体" panose="02010600030101010101" pitchFamily="2" charset="-122"/>
              </a:defRPr>
            </a:lvl4pPr>
            <a:lvl5pPr marL="1898650" indent="-209550" defTabSz="887413">
              <a:spcBef>
                <a:spcPct val="30000"/>
              </a:spcBef>
              <a:defRPr sz="12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FCC3C3B-5D18-4EF3-9DFB-85BB51C1CCAB}" type="slidenum">
              <a:rPr lang="zh-CN" altLang="zh-CN" smtClean="0">
                <a:solidFill>
                  <a:schemeClr val="bg1"/>
                </a:solidFill>
                <a:ea typeface="楷体_GB2312" pitchFamily="49" charset="-122"/>
              </a:rPr>
              <a:pPr>
                <a:spcBef>
                  <a:spcPct val="0"/>
                </a:spcBef>
              </a:pPr>
              <a:t>141</a:t>
            </a:fld>
            <a:endParaRPr lang="zh-CN" altLang="zh-CN" smtClean="0">
              <a:solidFill>
                <a:schemeClr val="bg1"/>
              </a:solidFill>
              <a:ea typeface="楷体_GB2312" pitchFamily="49" charset="-122"/>
            </a:endParaRPr>
          </a:p>
        </p:txBody>
      </p:sp>
    </p:spTree>
    <p:extLst>
      <p:ext uri="{BB962C8B-B14F-4D97-AF65-F5344CB8AC3E}">
        <p14:creationId xmlns:p14="http://schemas.microsoft.com/office/powerpoint/2010/main" val="2718880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相对定价法</a:t>
            </a:r>
            <a:endParaRPr lang="en-US" altLang="zh-CN" smtClean="0"/>
          </a:p>
        </p:txBody>
      </p:sp>
      <p:sp>
        <p:nvSpPr>
          <p:cNvPr id="189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85F921B-2E2F-4472-BF15-1706E0211033}" type="slidenum">
              <a:rPr lang="zh-CN" altLang="en-US" smtClean="0"/>
              <a:pPr>
                <a:spcBef>
                  <a:spcPct val="0"/>
                </a:spcBef>
              </a:pPr>
              <a:t>142</a:t>
            </a:fld>
            <a:endParaRPr lang="en-US" altLang="zh-CN" smtClean="0"/>
          </a:p>
        </p:txBody>
      </p:sp>
    </p:spTree>
    <p:extLst>
      <p:ext uri="{BB962C8B-B14F-4D97-AF65-F5344CB8AC3E}">
        <p14:creationId xmlns:p14="http://schemas.microsoft.com/office/powerpoint/2010/main" val="2402364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金融工程 数量金融</a:t>
            </a:r>
          </a:p>
        </p:txBody>
      </p:sp>
      <p:sp>
        <p:nvSpPr>
          <p:cNvPr id="2007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7413">
              <a:spcBef>
                <a:spcPct val="30000"/>
              </a:spcBef>
              <a:defRPr sz="1200">
                <a:solidFill>
                  <a:schemeClr val="tx1"/>
                </a:solidFill>
                <a:latin typeface="Times New Roman" panose="02020603050405020304" pitchFamily="18" charset="0"/>
                <a:ea typeface="宋体" panose="02010600030101010101" pitchFamily="2" charset="-122"/>
              </a:defRPr>
            </a:lvl1pPr>
            <a:lvl2pPr marL="685800" indent="-263525" defTabSz="887413">
              <a:spcBef>
                <a:spcPct val="30000"/>
              </a:spcBef>
              <a:defRPr sz="1200">
                <a:solidFill>
                  <a:schemeClr val="tx1"/>
                </a:solidFill>
                <a:latin typeface="Times New Roman" panose="02020603050405020304" pitchFamily="18" charset="0"/>
                <a:ea typeface="宋体" panose="02010600030101010101" pitchFamily="2" charset="-122"/>
              </a:defRPr>
            </a:lvl2pPr>
            <a:lvl3pPr marL="1054100" indent="-209550" defTabSz="887413">
              <a:spcBef>
                <a:spcPct val="30000"/>
              </a:spcBef>
              <a:defRPr sz="1200">
                <a:solidFill>
                  <a:schemeClr val="tx1"/>
                </a:solidFill>
                <a:latin typeface="Times New Roman" panose="02020603050405020304" pitchFamily="18" charset="0"/>
                <a:ea typeface="宋体" panose="02010600030101010101" pitchFamily="2" charset="-122"/>
              </a:defRPr>
            </a:lvl3pPr>
            <a:lvl4pPr marL="1476375" indent="-209550" defTabSz="887413">
              <a:spcBef>
                <a:spcPct val="30000"/>
              </a:spcBef>
              <a:defRPr sz="1200">
                <a:solidFill>
                  <a:schemeClr val="tx1"/>
                </a:solidFill>
                <a:latin typeface="Times New Roman" panose="02020603050405020304" pitchFamily="18" charset="0"/>
                <a:ea typeface="宋体" panose="02010600030101010101" pitchFamily="2" charset="-122"/>
              </a:defRPr>
            </a:lvl4pPr>
            <a:lvl5pPr marL="1898650" indent="-209550" defTabSz="887413">
              <a:spcBef>
                <a:spcPct val="30000"/>
              </a:spcBef>
              <a:defRPr sz="1200">
                <a:solidFill>
                  <a:schemeClr val="tx1"/>
                </a:solidFill>
                <a:latin typeface="Times New Roman" panose="02020603050405020304" pitchFamily="18" charset="0"/>
                <a:ea typeface="宋体" panose="02010600030101010101" pitchFamily="2" charset="-122"/>
              </a:defRPr>
            </a:lvl5pPr>
            <a:lvl6pPr marL="23558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8130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2702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727450" indent="-209550" defTabSz="8874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58DC105-8906-42F4-82DB-75CFFB46C595}" type="slidenum">
              <a:rPr lang="zh-CN" altLang="zh-CN" smtClean="0">
                <a:solidFill>
                  <a:schemeClr val="bg1"/>
                </a:solidFill>
                <a:ea typeface="楷体_GB2312" pitchFamily="49" charset="-122"/>
              </a:rPr>
              <a:pPr>
                <a:spcBef>
                  <a:spcPct val="0"/>
                </a:spcBef>
              </a:pPr>
              <a:t>147</a:t>
            </a:fld>
            <a:endParaRPr lang="zh-CN" altLang="zh-CN" smtClean="0">
              <a:solidFill>
                <a:schemeClr val="bg1"/>
              </a:solidFill>
              <a:ea typeface="楷体_GB2312" pitchFamily="49" charset="-122"/>
            </a:endParaRPr>
          </a:p>
        </p:txBody>
      </p:sp>
    </p:spTree>
    <p:extLst>
      <p:ext uri="{BB962C8B-B14F-4D97-AF65-F5344CB8AC3E}">
        <p14:creationId xmlns:p14="http://schemas.microsoft.com/office/powerpoint/2010/main" val="2941325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虚拟货币，比特币</a:t>
            </a:r>
          </a:p>
        </p:txBody>
      </p:sp>
      <p:sp>
        <p:nvSpPr>
          <p:cNvPr id="2027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592CFA4-C1A5-4B57-BE51-1EDB20B21677}" type="slidenum">
              <a:rPr lang="zh-CN" altLang="en-US" smtClean="0"/>
              <a:pPr>
                <a:spcBef>
                  <a:spcPct val="0"/>
                </a:spcBef>
              </a:pPr>
              <a:t>148</a:t>
            </a:fld>
            <a:endParaRPr lang="en-US" altLang="zh-CN" smtClean="0"/>
          </a:p>
        </p:txBody>
      </p:sp>
    </p:spTree>
    <p:extLst>
      <p:ext uri="{BB962C8B-B14F-4D97-AF65-F5344CB8AC3E}">
        <p14:creationId xmlns:p14="http://schemas.microsoft.com/office/powerpoint/2010/main" val="446171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https://www.investopedia.com/ask/answers/050615/what-difference-between-notional-value-and-market-value.asp</a:t>
            </a:r>
            <a:endParaRPr lang="zh-CN" altLang="en-US" dirty="0"/>
          </a:p>
        </p:txBody>
      </p:sp>
      <p:sp>
        <p:nvSpPr>
          <p:cNvPr id="4" name="灯片编号占位符 3"/>
          <p:cNvSpPr>
            <a:spLocks noGrp="1"/>
          </p:cNvSpPr>
          <p:nvPr>
            <p:ph type="sldNum" sz="quarter" idx="10"/>
          </p:nvPr>
        </p:nvSpPr>
        <p:spPr/>
        <p:txBody>
          <a:bodyPr/>
          <a:lstStyle/>
          <a:p>
            <a:pPr>
              <a:defRPr/>
            </a:pPr>
            <a:fld id="{933846BE-0B4E-435A-824E-34DAFD50F649}" type="slidenum">
              <a:rPr lang="zh-CN" altLang="en-US" smtClean="0"/>
              <a:pPr>
                <a:defRPr/>
              </a:pPr>
              <a:t>23</a:t>
            </a:fld>
            <a:endParaRPr lang="en-US" altLang="zh-CN"/>
          </a:p>
        </p:txBody>
      </p:sp>
    </p:spTree>
    <p:extLst>
      <p:ext uri="{BB962C8B-B14F-4D97-AF65-F5344CB8AC3E}">
        <p14:creationId xmlns:p14="http://schemas.microsoft.com/office/powerpoint/2010/main" val="1236180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a:ln/>
        </p:spPr>
      </p:sp>
      <p:sp>
        <p:nvSpPr>
          <p:cNvPr id="207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继贵金属期货连续交易上线运行之后，铜、铝、铅、锌四个有色金属期货品种的连续交易也即将启动。国内投资者可在夜间交易的期货品种将增加到</a:t>
            </a:r>
            <a:r>
              <a:rPr lang="en-US" altLang="zh-CN" smtClean="0"/>
              <a:t>6</a:t>
            </a:r>
            <a:r>
              <a:rPr lang="zh-CN" altLang="en-US" smtClean="0"/>
              <a:t>个。</a:t>
            </a:r>
            <a:endParaRPr lang="en-US" altLang="zh-CN" smtClean="0"/>
          </a:p>
          <a:p>
            <a:r>
              <a:rPr lang="zh-CN" altLang="en-US" smtClean="0"/>
              <a:t>有色金属连续交易自</a:t>
            </a:r>
            <a:r>
              <a:rPr lang="en-US" altLang="zh-CN" smtClean="0"/>
              <a:t>12</a:t>
            </a:r>
            <a:r>
              <a:rPr lang="zh-CN" altLang="en-US" smtClean="0"/>
              <a:t>月</a:t>
            </a:r>
            <a:r>
              <a:rPr lang="en-US" altLang="zh-CN" smtClean="0"/>
              <a:t>20</a:t>
            </a:r>
            <a:r>
              <a:rPr lang="zh-CN" altLang="en-US" smtClean="0"/>
              <a:t>日（周五）晚间起开始上线运行。</a:t>
            </a:r>
            <a:endParaRPr lang="en-US" altLang="zh-CN" smtClean="0"/>
          </a:p>
          <a:p>
            <a:r>
              <a:rPr lang="zh-CN" altLang="en-US" smtClean="0"/>
              <a:t>大商所棕榈油和焦炭</a:t>
            </a:r>
            <a:r>
              <a:rPr lang="zh-CN" altLang="en-US" i="1" smtClean="0"/>
              <a:t>品种夜盘</a:t>
            </a:r>
            <a:r>
              <a:rPr lang="zh-CN" altLang="en-US" smtClean="0"/>
              <a:t>交易</a:t>
            </a:r>
          </a:p>
        </p:txBody>
      </p:sp>
      <p:sp>
        <p:nvSpPr>
          <p:cNvPr id="207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6A47E84-8A99-4785-8D8B-93DB9DC66CF8}" type="slidenum">
              <a:rPr lang="zh-CN" altLang="en-US" smtClean="0"/>
              <a:pPr>
                <a:spcBef>
                  <a:spcPct val="0"/>
                </a:spcBef>
              </a:pPr>
              <a:t>152</a:t>
            </a:fld>
            <a:endParaRPr lang="en-US" altLang="zh-CN" smtClean="0"/>
          </a:p>
        </p:txBody>
      </p:sp>
    </p:spTree>
    <p:extLst>
      <p:ext uri="{BB962C8B-B14F-4D97-AF65-F5344CB8AC3E}">
        <p14:creationId xmlns:p14="http://schemas.microsoft.com/office/powerpoint/2010/main" val="824856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a:ln/>
        </p:spPr>
      </p:sp>
      <p:sp>
        <p:nvSpPr>
          <p:cNvPr id="221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211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76DDEFA-2E40-411F-8325-B22197871797}" type="slidenum">
              <a:rPr lang="zh-CN" altLang="en-US" smtClean="0"/>
              <a:pPr>
                <a:spcBef>
                  <a:spcPct val="0"/>
                </a:spcBef>
              </a:pPr>
              <a:t>164</a:t>
            </a:fld>
            <a:endParaRPr lang="en-US" altLang="zh-CN" smtClean="0"/>
          </a:p>
        </p:txBody>
      </p:sp>
    </p:spTree>
    <p:extLst>
      <p:ext uri="{BB962C8B-B14F-4D97-AF65-F5344CB8AC3E}">
        <p14:creationId xmlns:p14="http://schemas.microsoft.com/office/powerpoint/2010/main" val="927858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a:ln/>
        </p:spPr>
      </p:sp>
      <p:sp>
        <p:nvSpPr>
          <p:cNvPr id="227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交易机制创新和交易产品创新</a:t>
            </a:r>
          </a:p>
        </p:txBody>
      </p:sp>
      <p:sp>
        <p:nvSpPr>
          <p:cNvPr id="227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DB846D8-7DA0-4289-B430-9752BFF068AB}" type="slidenum">
              <a:rPr lang="zh-CN" altLang="en-US" smtClean="0"/>
              <a:pPr>
                <a:spcBef>
                  <a:spcPct val="0"/>
                </a:spcBef>
              </a:pPr>
              <a:t>169</a:t>
            </a:fld>
            <a:endParaRPr lang="en-US" altLang="zh-CN" smtClean="0"/>
          </a:p>
        </p:txBody>
      </p:sp>
    </p:spTree>
    <p:extLst>
      <p:ext uri="{BB962C8B-B14F-4D97-AF65-F5344CB8AC3E}">
        <p14:creationId xmlns:p14="http://schemas.microsoft.com/office/powerpoint/2010/main" val="1489032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https://www.investopedia.com/ask/answers/050615/what-difference-between-notional-value-and-market-value.asp</a:t>
            </a:r>
            <a:endParaRPr lang="zh-CN" altLang="en-US" dirty="0"/>
          </a:p>
        </p:txBody>
      </p:sp>
      <p:sp>
        <p:nvSpPr>
          <p:cNvPr id="4" name="灯片编号占位符 3"/>
          <p:cNvSpPr>
            <a:spLocks noGrp="1"/>
          </p:cNvSpPr>
          <p:nvPr>
            <p:ph type="sldNum" sz="quarter" idx="10"/>
          </p:nvPr>
        </p:nvSpPr>
        <p:spPr/>
        <p:txBody>
          <a:bodyPr/>
          <a:lstStyle/>
          <a:p>
            <a:pPr>
              <a:defRPr/>
            </a:pPr>
            <a:fld id="{933846BE-0B4E-435A-824E-34DAFD50F649}" type="slidenum">
              <a:rPr lang="zh-CN" altLang="en-US" smtClean="0"/>
              <a:pPr>
                <a:defRPr/>
              </a:pPr>
              <a:t>24</a:t>
            </a:fld>
            <a:endParaRPr lang="en-US" altLang="zh-CN"/>
          </a:p>
        </p:txBody>
      </p:sp>
    </p:spTree>
    <p:extLst>
      <p:ext uri="{BB962C8B-B14F-4D97-AF65-F5344CB8AC3E}">
        <p14:creationId xmlns:p14="http://schemas.microsoft.com/office/powerpoint/2010/main" val="2508003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https://www.investopedia.com/ask/answers/050615/what-difference-between-notional-value-and-market-value.asp</a:t>
            </a:r>
            <a:endParaRPr lang="zh-CN" altLang="en-US" dirty="0"/>
          </a:p>
        </p:txBody>
      </p:sp>
      <p:sp>
        <p:nvSpPr>
          <p:cNvPr id="4" name="灯片编号占位符 3"/>
          <p:cNvSpPr>
            <a:spLocks noGrp="1"/>
          </p:cNvSpPr>
          <p:nvPr>
            <p:ph type="sldNum" sz="quarter" idx="10"/>
          </p:nvPr>
        </p:nvSpPr>
        <p:spPr/>
        <p:txBody>
          <a:bodyPr/>
          <a:lstStyle/>
          <a:p>
            <a:pPr>
              <a:defRPr/>
            </a:pPr>
            <a:fld id="{933846BE-0B4E-435A-824E-34DAFD50F649}" type="slidenum">
              <a:rPr lang="zh-CN" altLang="en-US" smtClean="0"/>
              <a:pPr>
                <a:defRPr/>
              </a:pPr>
              <a:t>25</a:t>
            </a:fld>
            <a:endParaRPr lang="en-US" altLang="zh-CN"/>
          </a:p>
        </p:txBody>
      </p:sp>
    </p:spTree>
    <p:extLst>
      <p:ext uri="{BB962C8B-B14F-4D97-AF65-F5344CB8AC3E}">
        <p14:creationId xmlns:p14="http://schemas.microsoft.com/office/powerpoint/2010/main" val="1031518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mtClean="0"/>
              <a:t>FIA</a:t>
            </a:r>
            <a:r>
              <a:rPr lang="zh-CN" altLang="en-US" smtClean="0"/>
              <a:t>：期货行业协会</a:t>
            </a:r>
            <a:endParaRPr lang="en-US" altLang="zh-CN" smtClean="0"/>
          </a:p>
        </p:txBody>
      </p:sp>
      <p:sp>
        <p:nvSpPr>
          <p:cNvPr id="23556"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10381F70-9F00-4461-8A9B-CFA26EC8B5B7}" type="slidenum">
              <a:rPr lang="en-US" altLang="zh-CN"/>
              <a:pPr algn="r" eaLnBrk="1" hangingPunct="1">
                <a:spcBef>
                  <a:spcPct val="0"/>
                </a:spcBef>
              </a:pPr>
              <a:t>26</a:t>
            </a:fld>
            <a:endParaRPr lang="en-US" altLang="zh-CN"/>
          </a:p>
        </p:txBody>
      </p:sp>
    </p:spTree>
    <p:extLst>
      <p:ext uri="{BB962C8B-B14F-4D97-AF65-F5344CB8AC3E}">
        <p14:creationId xmlns:p14="http://schemas.microsoft.com/office/powerpoint/2010/main" val="597996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mtClean="0"/>
              <a:t>FIA</a:t>
            </a:r>
            <a:r>
              <a:rPr lang="zh-CN" altLang="en-US" smtClean="0"/>
              <a:t>：期货行业协会</a:t>
            </a:r>
            <a:endParaRPr lang="en-US" altLang="zh-CN" smtClean="0"/>
          </a:p>
        </p:txBody>
      </p:sp>
      <p:sp>
        <p:nvSpPr>
          <p:cNvPr id="23556"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10381F70-9F00-4461-8A9B-CFA26EC8B5B7}" type="slidenum">
              <a:rPr lang="en-US" altLang="zh-CN"/>
              <a:pPr algn="r" eaLnBrk="1" hangingPunct="1">
                <a:spcBef>
                  <a:spcPct val="0"/>
                </a:spcBef>
              </a:pPr>
              <a:t>27</a:t>
            </a:fld>
            <a:endParaRPr lang="en-US" altLang="zh-CN"/>
          </a:p>
        </p:txBody>
      </p:sp>
    </p:spTree>
    <p:extLst>
      <p:ext uri="{BB962C8B-B14F-4D97-AF65-F5344CB8AC3E}">
        <p14:creationId xmlns:p14="http://schemas.microsoft.com/office/powerpoint/2010/main" val="3900158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https://www.investopedia.com/ask/answers/050615/what-difference-between-notional-value-and-market-value.asp</a:t>
            </a:r>
            <a:endParaRPr lang="zh-CN" altLang="en-US" dirty="0"/>
          </a:p>
        </p:txBody>
      </p:sp>
      <p:sp>
        <p:nvSpPr>
          <p:cNvPr id="4" name="灯片编号占位符 3"/>
          <p:cNvSpPr>
            <a:spLocks noGrp="1"/>
          </p:cNvSpPr>
          <p:nvPr>
            <p:ph type="sldNum" sz="quarter" idx="10"/>
          </p:nvPr>
        </p:nvSpPr>
        <p:spPr/>
        <p:txBody>
          <a:bodyPr/>
          <a:lstStyle/>
          <a:p>
            <a:pPr>
              <a:defRPr/>
            </a:pPr>
            <a:fld id="{933846BE-0B4E-435A-824E-34DAFD50F649}" type="slidenum">
              <a:rPr lang="zh-CN" altLang="en-US" smtClean="0"/>
              <a:pPr>
                <a:defRPr/>
              </a:pPr>
              <a:t>28</a:t>
            </a:fld>
            <a:endParaRPr lang="en-US" altLang="zh-CN"/>
          </a:p>
        </p:txBody>
      </p:sp>
    </p:spTree>
    <p:extLst>
      <p:ext uri="{BB962C8B-B14F-4D97-AF65-F5344CB8AC3E}">
        <p14:creationId xmlns:p14="http://schemas.microsoft.com/office/powerpoint/2010/main" val="389323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1"/>
          <p:cNvSpPr>
            <a:spLocks noGrp="1" noChangeArrowheads="1"/>
          </p:cNvSpPr>
          <p:nvPr>
            <p:ph type="sldNum" sz="quarter" idx="12"/>
          </p:nvPr>
        </p:nvSpPr>
        <p:spPr>
          <a:ln/>
        </p:spPr>
        <p:txBody>
          <a:bodyPr/>
          <a:lstStyle>
            <a:lvl1pPr>
              <a:defRPr/>
            </a:lvl1pPr>
          </a:lstStyle>
          <a:p>
            <a:pPr>
              <a:defRPr/>
            </a:pPr>
            <a:fld id="{88C812D5-32D6-413A-BF39-7FEA7ECF6662}" type="slidenum">
              <a:rPr lang="zh-CN" altLang="en-US"/>
              <a:pPr>
                <a:defRPr/>
              </a:pPr>
              <a:t>‹#›</a:t>
            </a:fld>
            <a:endParaRPr lang="en-US" altLang="zh-CN"/>
          </a:p>
        </p:txBody>
      </p:sp>
    </p:spTree>
    <p:extLst>
      <p:ext uri="{BB962C8B-B14F-4D97-AF65-F5344CB8AC3E}">
        <p14:creationId xmlns:p14="http://schemas.microsoft.com/office/powerpoint/2010/main" val="203199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483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483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1"/>
          <p:cNvSpPr>
            <a:spLocks noGrp="1" noChangeArrowheads="1"/>
          </p:cNvSpPr>
          <p:nvPr>
            <p:ph type="sldNum" sz="quarter" idx="12"/>
          </p:nvPr>
        </p:nvSpPr>
        <p:spPr>
          <a:ln/>
        </p:spPr>
        <p:txBody>
          <a:bodyPr/>
          <a:lstStyle>
            <a:lvl1pPr>
              <a:defRPr/>
            </a:lvl1pPr>
          </a:lstStyle>
          <a:p>
            <a:pPr>
              <a:defRPr/>
            </a:pPr>
            <a:fld id="{88E83380-D095-4B41-8C6C-B7EE23065E22}" type="slidenum">
              <a:rPr lang="zh-CN" altLang="en-US"/>
              <a:pPr>
                <a:defRPr/>
              </a:pPr>
              <a:t>‹#›</a:t>
            </a:fld>
            <a:endParaRPr lang="en-US" altLang="zh-CN"/>
          </a:p>
        </p:txBody>
      </p:sp>
    </p:spTree>
    <p:extLst>
      <p:ext uri="{BB962C8B-B14F-4D97-AF65-F5344CB8AC3E}">
        <p14:creationId xmlns:p14="http://schemas.microsoft.com/office/powerpoint/2010/main" val="3184651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483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1"/>
          <p:cNvSpPr>
            <a:spLocks noGrp="1" noChangeArrowheads="1"/>
          </p:cNvSpPr>
          <p:nvPr>
            <p:ph type="sldNum" sz="quarter" idx="12"/>
          </p:nvPr>
        </p:nvSpPr>
        <p:spPr>
          <a:ln/>
        </p:spPr>
        <p:txBody>
          <a:bodyPr/>
          <a:lstStyle>
            <a:lvl1pPr>
              <a:defRPr/>
            </a:lvl1pPr>
          </a:lstStyle>
          <a:p>
            <a:pPr>
              <a:defRPr/>
            </a:pPr>
            <a:fld id="{3D25BB5B-492E-4CEE-80D1-1614940615AC}" type="slidenum">
              <a:rPr lang="zh-CN" altLang="en-US"/>
              <a:pPr>
                <a:defRPr/>
              </a:pPr>
              <a:t>‹#›</a:t>
            </a:fld>
            <a:endParaRPr lang="en-US" altLang="zh-CN"/>
          </a:p>
        </p:txBody>
      </p:sp>
    </p:spTree>
    <p:extLst>
      <p:ext uri="{BB962C8B-B14F-4D97-AF65-F5344CB8AC3E}">
        <p14:creationId xmlns:p14="http://schemas.microsoft.com/office/powerpoint/2010/main" val="987638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1"/>
          <p:cNvSpPr>
            <a:spLocks noGrp="1" noChangeArrowheads="1"/>
          </p:cNvSpPr>
          <p:nvPr>
            <p:ph type="sldNum" sz="quarter" idx="12"/>
          </p:nvPr>
        </p:nvSpPr>
        <p:spPr>
          <a:ln/>
        </p:spPr>
        <p:txBody>
          <a:bodyPr/>
          <a:lstStyle>
            <a:lvl1pPr>
              <a:defRPr/>
            </a:lvl1pPr>
          </a:lstStyle>
          <a:p>
            <a:pPr>
              <a:defRPr/>
            </a:pPr>
            <a:fld id="{CDD5A0AB-FAD4-403E-A16E-AE211E64AB64}" type="slidenum">
              <a:rPr lang="zh-CN" altLang="en-US"/>
              <a:pPr>
                <a:defRPr/>
              </a:pPr>
              <a:t>‹#›</a:t>
            </a:fld>
            <a:endParaRPr lang="en-US" altLang="zh-CN"/>
          </a:p>
        </p:txBody>
      </p:sp>
    </p:spTree>
    <p:extLst>
      <p:ext uri="{BB962C8B-B14F-4D97-AF65-F5344CB8AC3E}">
        <p14:creationId xmlns:p14="http://schemas.microsoft.com/office/powerpoint/2010/main" val="1615156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1"/>
          <p:cNvSpPr>
            <a:spLocks noGrp="1" noChangeArrowheads="1"/>
          </p:cNvSpPr>
          <p:nvPr>
            <p:ph type="sldNum" sz="quarter" idx="12"/>
          </p:nvPr>
        </p:nvSpPr>
        <p:spPr>
          <a:ln/>
        </p:spPr>
        <p:txBody>
          <a:bodyPr/>
          <a:lstStyle>
            <a:lvl1pPr>
              <a:defRPr/>
            </a:lvl1pPr>
          </a:lstStyle>
          <a:p>
            <a:pPr>
              <a:defRPr/>
            </a:pPr>
            <a:fld id="{77152DB0-1350-4ED9-8072-A4757EC6451A}" type="slidenum">
              <a:rPr lang="zh-CN" altLang="en-US"/>
              <a:pPr>
                <a:defRPr/>
              </a:pPr>
              <a:t>‹#›</a:t>
            </a:fld>
            <a:endParaRPr lang="en-US" altLang="zh-CN"/>
          </a:p>
        </p:txBody>
      </p:sp>
    </p:spTree>
    <p:extLst>
      <p:ext uri="{BB962C8B-B14F-4D97-AF65-F5344CB8AC3E}">
        <p14:creationId xmlns:p14="http://schemas.microsoft.com/office/powerpoint/2010/main" val="1768815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1"/>
          <p:cNvSpPr>
            <a:spLocks noGrp="1" noChangeArrowheads="1"/>
          </p:cNvSpPr>
          <p:nvPr>
            <p:ph type="sldNum" sz="quarter" idx="12"/>
          </p:nvPr>
        </p:nvSpPr>
        <p:spPr>
          <a:ln/>
        </p:spPr>
        <p:txBody>
          <a:bodyPr/>
          <a:lstStyle>
            <a:lvl1pPr>
              <a:defRPr/>
            </a:lvl1pPr>
          </a:lstStyle>
          <a:p>
            <a:pPr>
              <a:defRPr/>
            </a:pPr>
            <a:fld id="{FC78C8B8-7158-4371-A24E-1E570F140A2A}" type="slidenum">
              <a:rPr lang="zh-CN" altLang="en-US"/>
              <a:pPr>
                <a:defRPr/>
              </a:pPr>
              <a:t>‹#›</a:t>
            </a:fld>
            <a:endParaRPr lang="en-US" altLang="zh-CN"/>
          </a:p>
        </p:txBody>
      </p:sp>
    </p:spTree>
    <p:extLst>
      <p:ext uri="{BB962C8B-B14F-4D97-AF65-F5344CB8AC3E}">
        <p14:creationId xmlns:p14="http://schemas.microsoft.com/office/powerpoint/2010/main" val="4266638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1"/>
          <p:cNvSpPr>
            <a:spLocks noGrp="1" noChangeArrowheads="1"/>
          </p:cNvSpPr>
          <p:nvPr>
            <p:ph type="sldNum" sz="quarter" idx="12"/>
          </p:nvPr>
        </p:nvSpPr>
        <p:spPr>
          <a:ln/>
        </p:spPr>
        <p:txBody>
          <a:bodyPr/>
          <a:lstStyle>
            <a:lvl1pPr>
              <a:defRPr/>
            </a:lvl1pPr>
          </a:lstStyle>
          <a:p>
            <a:pPr>
              <a:defRPr/>
            </a:pPr>
            <a:fld id="{75D96D5C-856A-48C0-B972-40F4DAEB4F5F}" type="slidenum">
              <a:rPr lang="zh-CN" altLang="en-US"/>
              <a:pPr>
                <a:defRPr/>
              </a:pPr>
              <a:t>‹#›</a:t>
            </a:fld>
            <a:endParaRPr lang="en-US" altLang="zh-CN"/>
          </a:p>
        </p:txBody>
      </p:sp>
    </p:spTree>
    <p:extLst>
      <p:ext uri="{BB962C8B-B14F-4D97-AF65-F5344CB8AC3E}">
        <p14:creationId xmlns:p14="http://schemas.microsoft.com/office/powerpoint/2010/main" val="3396085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1"/>
          <p:cNvSpPr>
            <a:spLocks noGrp="1" noChangeArrowheads="1"/>
          </p:cNvSpPr>
          <p:nvPr>
            <p:ph type="sldNum" sz="quarter" idx="12"/>
          </p:nvPr>
        </p:nvSpPr>
        <p:spPr>
          <a:ln/>
        </p:spPr>
        <p:txBody>
          <a:bodyPr/>
          <a:lstStyle>
            <a:lvl1pPr>
              <a:defRPr/>
            </a:lvl1pPr>
          </a:lstStyle>
          <a:p>
            <a:pPr>
              <a:defRPr/>
            </a:pPr>
            <a:fld id="{413E939C-06B2-4C7F-BDAA-AA0CDD5B7097}" type="slidenum">
              <a:rPr lang="zh-CN" altLang="en-US"/>
              <a:pPr>
                <a:defRPr/>
              </a:pPr>
              <a:t>‹#›</a:t>
            </a:fld>
            <a:endParaRPr lang="en-US" altLang="zh-CN"/>
          </a:p>
        </p:txBody>
      </p:sp>
    </p:spTree>
    <p:extLst>
      <p:ext uri="{BB962C8B-B14F-4D97-AF65-F5344CB8AC3E}">
        <p14:creationId xmlns:p14="http://schemas.microsoft.com/office/powerpoint/2010/main" val="3482727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1"/>
          <p:cNvSpPr>
            <a:spLocks noGrp="1" noChangeArrowheads="1"/>
          </p:cNvSpPr>
          <p:nvPr>
            <p:ph type="sldNum" sz="quarter" idx="12"/>
          </p:nvPr>
        </p:nvSpPr>
        <p:spPr>
          <a:ln/>
        </p:spPr>
        <p:txBody>
          <a:bodyPr/>
          <a:lstStyle>
            <a:lvl1pPr>
              <a:defRPr/>
            </a:lvl1pPr>
          </a:lstStyle>
          <a:p>
            <a:pPr>
              <a:defRPr/>
            </a:pPr>
            <a:fld id="{AF31ABFE-8061-4E93-A823-1FFF8641D893}" type="slidenum">
              <a:rPr lang="zh-CN" altLang="en-US"/>
              <a:pPr>
                <a:defRPr/>
              </a:pPr>
              <a:t>‹#›</a:t>
            </a:fld>
            <a:endParaRPr lang="en-US" altLang="zh-CN"/>
          </a:p>
        </p:txBody>
      </p:sp>
    </p:spTree>
    <p:extLst>
      <p:ext uri="{BB962C8B-B14F-4D97-AF65-F5344CB8AC3E}">
        <p14:creationId xmlns:p14="http://schemas.microsoft.com/office/powerpoint/2010/main" val="58422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1"/>
          <p:cNvSpPr>
            <a:spLocks noGrp="1" noChangeArrowheads="1"/>
          </p:cNvSpPr>
          <p:nvPr>
            <p:ph type="sldNum" sz="quarter" idx="12"/>
          </p:nvPr>
        </p:nvSpPr>
        <p:spPr>
          <a:ln/>
        </p:spPr>
        <p:txBody>
          <a:bodyPr/>
          <a:lstStyle>
            <a:lvl1pPr>
              <a:defRPr/>
            </a:lvl1pPr>
          </a:lstStyle>
          <a:p>
            <a:pPr>
              <a:defRPr/>
            </a:pPr>
            <a:fld id="{678DE8B8-AAFE-4695-A102-6C6931AE6728}" type="slidenum">
              <a:rPr lang="zh-CN" altLang="en-US"/>
              <a:pPr>
                <a:defRPr/>
              </a:pPr>
              <a:t>‹#›</a:t>
            </a:fld>
            <a:endParaRPr lang="en-US" altLang="zh-CN"/>
          </a:p>
        </p:txBody>
      </p:sp>
    </p:spTree>
    <p:extLst>
      <p:ext uri="{BB962C8B-B14F-4D97-AF65-F5344CB8AC3E}">
        <p14:creationId xmlns:p14="http://schemas.microsoft.com/office/powerpoint/2010/main" val="1615592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1"/>
          <p:cNvSpPr>
            <a:spLocks noGrp="1" noChangeArrowheads="1"/>
          </p:cNvSpPr>
          <p:nvPr>
            <p:ph type="sldNum" sz="quarter" idx="12"/>
          </p:nvPr>
        </p:nvSpPr>
        <p:spPr>
          <a:ln/>
        </p:spPr>
        <p:txBody>
          <a:bodyPr/>
          <a:lstStyle>
            <a:lvl1pPr>
              <a:defRPr/>
            </a:lvl1pPr>
          </a:lstStyle>
          <a:p>
            <a:pPr>
              <a:defRPr/>
            </a:pPr>
            <a:fld id="{38A07393-71A0-422F-8C22-91D38CC94ED3}" type="slidenum">
              <a:rPr lang="zh-CN" altLang="en-US"/>
              <a:pPr>
                <a:defRPr/>
              </a:pPr>
              <a:t>‹#›</a:t>
            </a:fld>
            <a:endParaRPr lang="en-US" altLang="zh-CN"/>
          </a:p>
        </p:txBody>
      </p:sp>
    </p:spTree>
    <p:extLst>
      <p:ext uri="{BB962C8B-B14F-4D97-AF65-F5344CB8AC3E}">
        <p14:creationId xmlns:p14="http://schemas.microsoft.com/office/powerpoint/2010/main" val="1548070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1"/>
          <p:cNvSpPr>
            <a:spLocks noGrp="1" noChangeArrowheads="1"/>
          </p:cNvSpPr>
          <p:nvPr>
            <p:ph type="sldNum" sz="quarter" idx="12"/>
          </p:nvPr>
        </p:nvSpPr>
        <p:spPr>
          <a:ln/>
        </p:spPr>
        <p:txBody>
          <a:bodyPr/>
          <a:lstStyle>
            <a:lvl1pPr>
              <a:defRPr/>
            </a:lvl1pPr>
          </a:lstStyle>
          <a:p>
            <a:pPr>
              <a:defRPr/>
            </a:pPr>
            <a:fld id="{A44C7D9B-13C9-4422-B7B1-63E6D1F403D0}" type="slidenum">
              <a:rPr lang="zh-CN" altLang="en-US"/>
              <a:pPr>
                <a:defRPr/>
              </a:pPr>
              <a:t>‹#›</a:t>
            </a:fld>
            <a:endParaRPr lang="en-US" altLang="zh-CN"/>
          </a:p>
        </p:txBody>
      </p:sp>
    </p:spTree>
    <p:extLst>
      <p:ext uri="{BB962C8B-B14F-4D97-AF65-F5344CB8AC3E}">
        <p14:creationId xmlns:p14="http://schemas.microsoft.com/office/powerpoint/2010/main" val="1135382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1"/>
          <p:cNvSpPr>
            <a:spLocks noGrp="1" noChangeArrowheads="1"/>
          </p:cNvSpPr>
          <p:nvPr>
            <p:ph type="sldNum" sz="quarter" idx="12"/>
          </p:nvPr>
        </p:nvSpPr>
        <p:spPr>
          <a:ln/>
        </p:spPr>
        <p:txBody>
          <a:bodyPr/>
          <a:lstStyle>
            <a:lvl1pPr>
              <a:defRPr/>
            </a:lvl1pPr>
          </a:lstStyle>
          <a:p>
            <a:pPr>
              <a:defRPr/>
            </a:pPr>
            <a:fld id="{278717E9-3EE5-49CD-A64B-487B6A492D40}" type="slidenum">
              <a:rPr lang="zh-CN" altLang="en-US"/>
              <a:pPr>
                <a:defRPr/>
              </a:pPr>
              <a:t>‹#›</a:t>
            </a:fld>
            <a:endParaRPr lang="en-US" altLang="zh-CN"/>
          </a:p>
        </p:txBody>
      </p:sp>
    </p:spTree>
    <p:extLst>
      <p:ext uri="{BB962C8B-B14F-4D97-AF65-F5344CB8AC3E}">
        <p14:creationId xmlns:p14="http://schemas.microsoft.com/office/powerpoint/2010/main" val="2631305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1"/>
          <p:cNvSpPr>
            <a:spLocks noGrp="1" noChangeArrowheads="1"/>
          </p:cNvSpPr>
          <p:nvPr>
            <p:ph type="sldNum" sz="quarter" idx="12"/>
          </p:nvPr>
        </p:nvSpPr>
        <p:spPr>
          <a:ln/>
        </p:spPr>
        <p:txBody>
          <a:bodyPr/>
          <a:lstStyle>
            <a:lvl1pPr>
              <a:defRPr/>
            </a:lvl1pPr>
          </a:lstStyle>
          <a:p>
            <a:pPr>
              <a:defRPr/>
            </a:pPr>
            <a:fld id="{6DCEABEE-D1C4-45D1-9275-5D70843B7C7A}" type="slidenum">
              <a:rPr lang="zh-CN" altLang="en-US"/>
              <a:pPr>
                <a:defRPr/>
              </a:pPr>
              <a:t>‹#›</a:t>
            </a:fld>
            <a:endParaRPr lang="en-US" altLang="zh-CN"/>
          </a:p>
        </p:txBody>
      </p:sp>
    </p:spTree>
    <p:extLst>
      <p:ext uri="{BB962C8B-B14F-4D97-AF65-F5344CB8AC3E}">
        <p14:creationId xmlns:p14="http://schemas.microsoft.com/office/powerpoint/2010/main" val="16343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1826" name="Freeform 2"/>
          <p:cNvSpPr>
            <a:spLocks/>
          </p:cNvSpPr>
          <p:nvPr/>
        </p:nvSpPr>
        <p:spPr bwMode="hidden">
          <a:xfrm>
            <a:off x="6627813" y="6429375"/>
            <a:ext cx="285750" cy="209550"/>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w="9525">
            <a:noFill/>
            <a:round/>
            <a:headEnd/>
            <a:tailEnd/>
          </a:ln>
        </p:spPr>
        <p:txBody>
          <a:bodyPr/>
          <a:lstStyle/>
          <a:p>
            <a:pPr eaLnBrk="1" fontAlgn="t" hangingPunct="1">
              <a:defRPr/>
            </a:pPr>
            <a:endParaRPr lang="zh-CN" altLang="en-US"/>
          </a:p>
        </p:txBody>
      </p:sp>
      <p:grpSp>
        <p:nvGrpSpPr>
          <p:cNvPr id="1027" name="Group 3"/>
          <p:cNvGrpSpPr>
            <a:grpSpLocks/>
          </p:cNvGrpSpPr>
          <p:nvPr/>
        </p:nvGrpSpPr>
        <p:grpSpPr bwMode="auto">
          <a:xfrm>
            <a:off x="3175" y="4267200"/>
            <a:ext cx="9140825" cy="2590800"/>
            <a:chOff x="2" y="2688"/>
            <a:chExt cx="5758" cy="1632"/>
          </a:xfrm>
        </p:grpSpPr>
        <p:sp>
          <p:nvSpPr>
            <p:cNvPr id="1033" name="Freeform 4"/>
            <p:cNvSpPr>
              <a:spLocks/>
            </p:cNvSpPr>
            <p:nvPr/>
          </p:nvSpPr>
          <p:spPr bwMode="hidden">
            <a:xfrm>
              <a:off x="2" y="2688"/>
              <a:ext cx="5758" cy="1632"/>
            </a:xfrm>
            <a:custGeom>
              <a:avLst/>
              <a:gdLst>
                <a:gd name="T0" fmla="*/ 6385 w 5740"/>
                <a:gd name="T1" fmla="*/ 0 h 4316"/>
                <a:gd name="T2" fmla="*/ 0 w 5740"/>
                <a:gd name="T3" fmla="*/ 0 h 4316"/>
                <a:gd name="T4" fmla="*/ 0 w 5740"/>
                <a:gd name="T5" fmla="*/ 0 h 4316"/>
                <a:gd name="T6" fmla="*/ 6385 w 5740"/>
                <a:gd name="T7" fmla="*/ 0 h 4316"/>
                <a:gd name="T8" fmla="*/ 6385 w 5740"/>
                <a:gd name="T9" fmla="*/ 0 h 4316"/>
                <a:gd name="T10" fmla="*/ 6385 w 5740"/>
                <a:gd name="T11" fmla="*/ 0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34" name="Group 5"/>
            <p:cNvGrpSpPr>
              <a:grpSpLocks/>
            </p:cNvGrpSpPr>
            <p:nvPr userDrawn="1"/>
          </p:nvGrpSpPr>
          <p:grpSpPr bwMode="auto">
            <a:xfrm>
              <a:off x="3528" y="3715"/>
              <a:ext cx="792" cy="521"/>
              <a:chOff x="3527" y="3715"/>
              <a:chExt cx="792" cy="521"/>
            </a:xfrm>
          </p:grpSpPr>
          <p:sp>
            <p:nvSpPr>
              <p:cNvPr id="461830" name="Oval 6"/>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eaLnBrk="1" fontAlgn="t" hangingPunct="1">
                  <a:defRPr/>
                </a:pPr>
                <a:endParaRPr lang="zh-CN" altLang="en-US"/>
              </a:p>
            </p:txBody>
          </p:sp>
          <p:sp>
            <p:nvSpPr>
              <p:cNvPr id="461831" name="Oval 7"/>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eaLnBrk="1" fontAlgn="t" hangingPunct="1">
                  <a:defRPr/>
                </a:pPr>
                <a:endParaRPr lang="zh-CN" altLang="en-US"/>
              </a:p>
            </p:txBody>
          </p:sp>
          <p:sp>
            <p:nvSpPr>
              <p:cNvPr id="461832" name="Oval 8"/>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fontAlgn="t" hangingPunct="1">
                  <a:defRPr/>
                </a:pPr>
                <a:endParaRPr lang="zh-CN" altLang="en-US"/>
              </a:p>
            </p:txBody>
          </p:sp>
          <p:sp>
            <p:nvSpPr>
              <p:cNvPr id="461833" name="Oval 9"/>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eaLnBrk="1" fontAlgn="t" hangingPunct="1">
                  <a:defRPr/>
                </a:pPr>
                <a:endParaRPr lang="zh-CN" altLang="en-US"/>
              </a:p>
            </p:txBody>
          </p:sp>
          <p:sp>
            <p:nvSpPr>
              <p:cNvPr id="461834" name="Oval 10"/>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fontAlgn="t" hangingPunct="1">
                  <a:defRPr/>
                </a:pPr>
                <a:endParaRPr lang="zh-CN" altLang="en-US"/>
              </a:p>
            </p:txBody>
          </p:sp>
          <p:sp>
            <p:nvSpPr>
              <p:cNvPr id="461835" name="Freeform 11"/>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eaLnBrk="1" fontAlgn="t" hangingPunct="1">
                  <a:defRPr/>
                </a:pPr>
                <a:endParaRPr lang="zh-CN" altLang="en-US"/>
              </a:p>
            </p:txBody>
          </p:sp>
          <p:sp>
            <p:nvSpPr>
              <p:cNvPr id="461836" name="Freeform 12"/>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eaLnBrk="1" fontAlgn="t" hangingPunct="1">
                  <a:defRPr/>
                </a:pPr>
                <a:endParaRPr lang="zh-CN" altLang="en-US"/>
              </a:p>
            </p:txBody>
          </p:sp>
          <p:sp>
            <p:nvSpPr>
              <p:cNvPr id="461837" name="Freeform 13"/>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fontAlgn="t" hangingPunct="1">
                  <a:defRPr/>
                </a:pPr>
                <a:endParaRPr lang="zh-CN" altLang="en-US"/>
              </a:p>
            </p:txBody>
          </p:sp>
          <p:sp>
            <p:nvSpPr>
              <p:cNvPr id="461838" name="Freeform 14"/>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eaLnBrk="1" fontAlgn="t" hangingPunct="1">
                  <a:defRPr/>
                </a:pPr>
                <a:endParaRPr lang="zh-CN" altLang="en-US"/>
              </a:p>
            </p:txBody>
          </p:sp>
          <p:sp>
            <p:nvSpPr>
              <p:cNvPr id="461839" name="Freeform 15"/>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eaLnBrk="1" fontAlgn="t" hangingPunct="1">
                  <a:defRPr/>
                </a:pPr>
                <a:endParaRPr lang="zh-CN" altLang="en-US"/>
              </a:p>
            </p:txBody>
          </p:sp>
          <p:sp>
            <p:nvSpPr>
              <p:cNvPr id="461840" name="Oval 16"/>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fontAlgn="t" hangingPunct="1">
                  <a:defRPr/>
                </a:pPr>
                <a:endParaRPr lang="zh-CN" altLang="en-US"/>
              </a:p>
            </p:txBody>
          </p:sp>
        </p:grpSp>
        <p:grpSp>
          <p:nvGrpSpPr>
            <p:cNvPr id="1035" name="Group 17"/>
            <p:cNvGrpSpPr>
              <a:grpSpLocks/>
            </p:cNvGrpSpPr>
            <p:nvPr userDrawn="1"/>
          </p:nvGrpSpPr>
          <p:grpSpPr bwMode="auto">
            <a:xfrm>
              <a:off x="1776" y="3631"/>
              <a:ext cx="1626" cy="683"/>
              <a:chOff x="1776" y="3631"/>
              <a:chExt cx="1626" cy="683"/>
            </a:xfrm>
          </p:grpSpPr>
          <p:sp>
            <p:nvSpPr>
              <p:cNvPr id="461842" name="Oval 18"/>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eaLnBrk="1" fontAlgn="t" hangingPunct="1">
                  <a:defRPr/>
                </a:pPr>
                <a:endParaRPr lang="zh-CN" altLang="en-US"/>
              </a:p>
            </p:txBody>
          </p:sp>
          <p:sp>
            <p:nvSpPr>
              <p:cNvPr id="461843" name="Oval 19"/>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eaLnBrk="1" fontAlgn="t" hangingPunct="1">
                  <a:defRPr/>
                </a:pPr>
                <a:endParaRPr lang="zh-CN" altLang="en-US"/>
              </a:p>
            </p:txBody>
          </p:sp>
          <p:sp>
            <p:nvSpPr>
              <p:cNvPr id="461844" name="Oval 20"/>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eaLnBrk="1" fontAlgn="t" hangingPunct="1">
                  <a:defRPr/>
                </a:pPr>
                <a:endParaRPr lang="zh-CN" altLang="en-US"/>
              </a:p>
            </p:txBody>
          </p:sp>
          <p:sp>
            <p:nvSpPr>
              <p:cNvPr id="461845" name="Oval 21"/>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eaLnBrk="1" fontAlgn="t" hangingPunct="1">
                  <a:defRPr/>
                </a:pPr>
                <a:endParaRPr lang="zh-CN" altLang="en-US"/>
              </a:p>
            </p:txBody>
          </p:sp>
          <p:sp>
            <p:nvSpPr>
              <p:cNvPr id="461846" name="Oval 22"/>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fontAlgn="t" hangingPunct="1">
                  <a:defRPr/>
                </a:pPr>
                <a:endParaRPr lang="zh-CN" altLang="en-US"/>
              </a:p>
            </p:txBody>
          </p:sp>
          <p:sp>
            <p:nvSpPr>
              <p:cNvPr id="461847" name="Oval 23"/>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eaLnBrk="1" fontAlgn="t" hangingPunct="1">
                  <a:defRPr/>
                </a:pPr>
                <a:endParaRPr lang="zh-CN" altLang="en-US"/>
              </a:p>
            </p:txBody>
          </p:sp>
          <p:sp>
            <p:nvSpPr>
              <p:cNvPr id="461848" name="Oval 24"/>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eaLnBrk="1" fontAlgn="t" hangingPunct="1">
                  <a:defRPr/>
                </a:pPr>
                <a:endParaRPr lang="zh-CN" altLang="en-US"/>
              </a:p>
            </p:txBody>
          </p:sp>
          <p:sp>
            <p:nvSpPr>
              <p:cNvPr id="461849" name="Oval 25"/>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eaLnBrk="1" fontAlgn="t" hangingPunct="1">
                  <a:defRPr/>
                </a:pPr>
                <a:endParaRPr lang="zh-CN" altLang="en-US"/>
              </a:p>
            </p:txBody>
          </p:sp>
          <p:sp>
            <p:nvSpPr>
              <p:cNvPr id="461850" name="Freeform 26"/>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eaLnBrk="1" fontAlgn="t" hangingPunct="1">
                  <a:defRPr/>
                </a:pPr>
                <a:endParaRPr lang="zh-CN" altLang="en-US"/>
              </a:p>
            </p:txBody>
          </p:sp>
          <p:sp>
            <p:nvSpPr>
              <p:cNvPr id="461851" name="Freeform 27"/>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eaLnBrk="1" fontAlgn="t" hangingPunct="1">
                  <a:defRPr/>
                </a:pPr>
                <a:endParaRPr lang="zh-CN" altLang="en-US"/>
              </a:p>
            </p:txBody>
          </p:sp>
          <p:sp>
            <p:nvSpPr>
              <p:cNvPr id="461852" name="Freeform 28"/>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eaLnBrk="1" fontAlgn="t" hangingPunct="1">
                  <a:defRPr/>
                </a:pPr>
                <a:endParaRPr lang="zh-CN" altLang="en-US"/>
              </a:p>
            </p:txBody>
          </p:sp>
          <p:sp>
            <p:nvSpPr>
              <p:cNvPr id="461853" name="Freeform 29"/>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eaLnBrk="1" fontAlgn="t" hangingPunct="1">
                  <a:defRPr/>
                </a:pPr>
                <a:endParaRPr lang="zh-CN" altLang="en-US"/>
              </a:p>
            </p:txBody>
          </p:sp>
          <p:sp>
            <p:nvSpPr>
              <p:cNvPr id="1079" name="Freeform 30"/>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0" name="Freeform 31"/>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856" name="Freeform 32"/>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fontAlgn="t" hangingPunct="1">
                  <a:defRPr/>
                </a:pPr>
                <a:endParaRPr lang="zh-CN" altLang="en-US"/>
              </a:p>
            </p:txBody>
          </p:sp>
          <p:sp>
            <p:nvSpPr>
              <p:cNvPr id="461857" name="Freeform 33"/>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fontAlgn="t" hangingPunct="1">
                  <a:defRPr/>
                </a:pPr>
                <a:endParaRPr lang="zh-CN" altLang="en-US"/>
              </a:p>
            </p:txBody>
          </p:sp>
          <p:sp>
            <p:nvSpPr>
              <p:cNvPr id="461858" name="Freeform 34"/>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eaLnBrk="1" fontAlgn="t" hangingPunct="1">
                  <a:defRPr/>
                </a:pPr>
                <a:endParaRPr lang="zh-CN" altLang="en-US"/>
              </a:p>
            </p:txBody>
          </p:sp>
          <p:sp>
            <p:nvSpPr>
              <p:cNvPr id="1084" name="Freeform 35"/>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6" name="Group 36"/>
            <p:cNvGrpSpPr>
              <a:grpSpLocks/>
            </p:cNvGrpSpPr>
            <p:nvPr userDrawn="1"/>
          </p:nvGrpSpPr>
          <p:grpSpPr bwMode="auto">
            <a:xfrm>
              <a:off x="4128" y="3360"/>
              <a:ext cx="1351" cy="821"/>
              <a:chOff x="4128" y="3360"/>
              <a:chExt cx="1351" cy="821"/>
            </a:xfrm>
          </p:grpSpPr>
          <p:sp>
            <p:nvSpPr>
              <p:cNvPr id="461861" name="Freeform 37"/>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fontAlgn="t" hangingPunct="1">
                  <a:defRPr/>
                </a:pPr>
                <a:endParaRPr lang="zh-CN" altLang="en-US"/>
              </a:p>
            </p:txBody>
          </p:sp>
          <p:sp>
            <p:nvSpPr>
              <p:cNvPr id="461862" name="Freeform 38"/>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fontAlgn="t" hangingPunct="1">
                  <a:defRPr/>
                </a:pPr>
                <a:endParaRPr lang="zh-CN" altLang="en-US"/>
              </a:p>
            </p:txBody>
          </p:sp>
          <p:sp>
            <p:nvSpPr>
              <p:cNvPr id="461863" name="Freeform 39"/>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eaLnBrk="1" fontAlgn="t" hangingPunct="1">
                  <a:defRPr/>
                </a:pPr>
                <a:endParaRPr lang="zh-CN" altLang="en-US"/>
              </a:p>
            </p:txBody>
          </p:sp>
          <p:sp>
            <p:nvSpPr>
              <p:cNvPr id="461864" name="Freeform 40"/>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fontAlgn="t" hangingPunct="1">
                  <a:defRPr/>
                </a:pPr>
                <a:endParaRPr lang="zh-CN" altLang="en-US"/>
              </a:p>
            </p:txBody>
          </p:sp>
          <p:sp>
            <p:nvSpPr>
              <p:cNvPr id="461865" name="Freeform 41"/>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fontAlgn="t" hangingPunct="1">
                  <a:defRPr/>
                </a:pPr>
                <a:endParaRPr lang="zh-CN" altLang="en-US"/>
              </a:p>
            </p:txBody>
          </p:sp>
          <p:sp>
            <p:nvSpPr>
              <p:cNvPr id="461866" name="Freeform 42"/>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fontAlgn="t" hangingPunct="1">
                  <a:defRPr/>
                </a:pPr>
                <a:endParaRPr lang="zh-CN" altLang="en-US"/>
              </a:p>
            </p:txBody>
          </p:sp>
          <p:sp>
            <p:nvSpPr>
              <p:cNvPr id="461867" name="Freeform 43"/>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eaLnBrk="1" fontAlgn="t" hangingPunct="1">
                  <a:defRPr/>
                </a:pPr>
                <a:endParaRPr lang="zh-CN" altLang="en-US"/>
              </a:p>
            </p:txBody>
          </p:sp>
          <p:sp>
            <p:nvSpPr>
              <p:cNvPr id="1057" name="Freeform 44"/>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869" name="Freeform 45"/>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eaLnBrk="1" fontAlgn="t" hangingPunct="1">
                  <a:defRPr/>
                </a:pPr>
                <a:endParaRPr lang="zh-CN" altLang="en-US"/>
              </a:p>
            </p:txBody>
          </p:sp>
          <p:sp>
            <p:nvSpPr>
              <p:cNvPr id="461870" name="Freeform 46"/>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fontAlgn="t" hangingPunct="1">
                  <a:defRPr/>
                </a:pPr>
                <a:endParaRPr lang="zh-CN" altLang="en-US"/>
              </a:p>
            </p:txBody>
          </p:sp>
          <p:sp>
            <p:nvSpPr>
              <p:cNvPr id="461871" name="Freeform 47"/>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eaLnBrk="1" fontAlgn="t" hangingPunct="1">
                  <a:defRPr/>
                </a:pPr>
                <a:endParaRPr lang="zh-CN" altLang="en-US"/>
              </a:p>
            </p:txBody>
          </p:sp>
          <p:sp>
            <p:nvSpPr>
              <p:cNvPr id="461872" name="Oval 48"/>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eaLnBrk="1" fontAlgn="t" hangingPunct="1">
                  <a:defRPr/>
                </a:pPr>
                <a:endParaRPr lang="zh-CN" altLang="en-US"/>
              </a:p>
            </p:txBody>
          </p:sp>
          <p:sp>
            <p:nvSpPr>
              <p:cNvPr id="461873" name="Oval 49"/>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eaLnBrk="1" fontAlgn="t" hangingPunct="1">
                  <a:defRPr/>
                </a:pPr>
                <a:endParaRPr lang="zh-CN" altLang="en-US"/>
              </a:p>
            </p:txBody>
          </p:sp>
          <p:sp>
            <p:nvSpPr>
              <p:cNvPr id="461874" name="Oval 50"/>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fontAlgn="t" hangingPunct="1">
                  <a:defRPr/>
                </a:pPr>
                <a:endParaRPr lang="zh-CN" altLang="en-US"/>
              </a:p>
            </p:txBody>
          </p:sp>
          <p:sp>
            <p:nvSpPr>
              <p:cNvPr id="461875" name="Oval 51"/>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eaLnBrk="1" fontAlgn="t" hangingPunct="1">
                  <a:defRPr/>
                </a:pPr>
                <a:endParaRPr lang="zh-CN" altLang="en-US"/>
              </a:p>
            </p:txBody>
          </p:sp>
          <p:sp>
            <p:nvSpPr>
              <p:cNvPr id="461876" name="Oval 52"/>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eaLnBrk="1" fontAlgn="t" hangingPunct="1">
                  <a:defRPr/>
                </a:pPr>
                <a:endParaRPr lang="zh-CN" altLang="en-US"/>
              </a:p>
            </p:txBody>
          </p:sp>
          <p:sp>
            <p:nvSpPr>
              <p:cNvPr id="461877" name="Oval 53"/>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eaLnBrk="1" fontAlgn="t" hangingPunct="1">
                  <a:defRPr/>
                </a:pPr>
                <a:endParaRPr lang="zh-CN" altLang="en-US"/>
              </a:p>
            </p:txBody>
          </p:sp>
        </p:grpSp>
        <p:grpSp>
          <p:nvGrpSpPr>
            <p:cNvPr id="1037" name="Group 54"/>
            <p:cNvGrpSpPr>
              <a:grpSpLocks/>
            </p:cNvGrpSpPr>
            <p:nvPr userDrawn="1"/>
          </p:nvGrpSpPr>
          <p:grpSpPr bwMode="auto">
            <a:xfrm>
              <a:off x="5280" y="3024"/>
              <a:ext cx="425" cy="258"/>
              <a:chOff x="5280" y="3024"/>
              <a:chExt cx="425" cy="258"/>
            </a:xfrm>
          </p:grpSpPr>
          <p:sp>
            <p:nvSpPr>
              <p:cNvPr id="1038" name="Freeform 55"/>
              <p:cNvSpPr>
                <a:spLocks/>
              </p:cNvSpPr>
              <p:nvPr/>
            </p:nvSpPr>
            <p:spPr bwMode="hidden">
              <a:xfrm>
                <a:off x="5280" y="3186"/>
                <a:ext cx="383" cy="96"/>
              </a:xfrm>
              <a:custGeom>
                <a:avLst/>
                <a:gdLst>
                  <a:gd name="T0" fmla="*/ 243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43 w 382"/>
                  <a:gd name="T19" fmla="*/ 96 h 96"/>
                  <a:gd name="T20" fmla="*/ 297 w 382"/>
                  <a:gd name="T21" fmla="*/ 90 h 96"/>
                  <a:gd name="T22" fmla="*/ 345 w 382"/>
                  <a:gd name="T23" fmla="*/ 84 h 96"/>
                  <a:gd name="T24" fmla="*/ 386 w 382"/>
                  <a:gd name="T25" fmla="*/ 66 h 96"/>
                  <a:gd name="T26" fmla="*/ 416 w 382"/>
                  <a:gd name="T27" fmla="*/ 42 h 96"/>
                  <a:gd name="T28" fmla="*/ 410 w 382"/>
                  <a:gd name="T29" fmla="*/ 42 h 96"/>
                  <a:gd name="T30" fmla="*/ 380 w 382"/>
                  <a:gd name="T31" fmla="*/ 66 h 96"/>
                  <a:gd name="T32" fmla="*/ 339 w 382"/>
                  <a:gd name="T33" fmla="*/ 78 h 96"/>
                  <a:gd name="T34" fmla="*/ 297 w 382"/>
                  <a:gd name="T35" fmla="*/ 90 h 96"/>
                  <a:gd name="T36" fmla="*/ 243 w 382"/>
                  <a:gd name="T37" fmla="*/ 96 h 96"/>
                  <a:gd name="T38" fmla="*/ 243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56"/>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57"/>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58"/>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59"/>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60"/>
              <p:cNvSpPr>
                <a:spLocks/>
              </p:cNvSpPr>
              <p:nvPr/>
            </p:nvSpPr>
            <p:spPr bwMode="hidden">
              <a:xfrm>
                <a:off x="5489" y="3042"/>
                <a:ext cx="186" cy="210"/>
              </a:xfrm>
              <a:custGeom>
                <a:avLst/>
                <a:gdLst>
                  <a:gd name="T0" fmla="*/ 0 w 185"/>
                  <a:gd name="T1" fmla="*/ 6 h 210"/>
                  <a:gd name="T2" fmla="*/ 66 w 185"/>
                  <a:gd name="T3" fmla="*/ 12 h 210"/>
                  <a:gd name="T4" fmla="*/ 153 w 185"/>
                  <a:gd name="T5" fmla="*/ 36 h 210"/>
                  <a:gd name="T6" fmla="*/ 189 w 185"/>
                  <a:gd name="T7" fmla="*/ 72 h 210"/>
                  <a:gd name="T8" fmla="*/ 195 w 185"/>
                  <a:gd name="T9" fmla="*/ 90 h 210"/>
                  <a:gd name="T10" fmla="*/ 201 w 185"/>
                  <a:gd name="T11" fmla="*/ 114 h 210"/>
                  <a:gd name="T12" fmla="*/ 195 w 185"/>
                  <a:gd name="T13" fmla="*/ 138 h 210"/>
                  <a:gd name="T14" fmla="*/ 183 w 185"/>
                  <a:gd name="T15" fmla="*/ 162 h 210"/>
                  <a:gd name="T16" fmla="*/ 153 w 185"/>
                  <a:gd name="T17" fmla="*/ 180 h 210"/>
                  <a:gd name="T18" fmla="*/ 90 w 185"/>
                  <a:gd name="T19" fmla="*/ 198 h 210"/>
                  <a:gd name="T20" fmla="*/ 130 w 185"/>
                  <a:gd name="T21" fmla="*/ 210 h 210"/>
                  <a:gd name="T22" fmla="*/ 165 w 185"/>
                  <a:gd name="T23" fmla="*/ 192 h 210"/>
                  <a:gd name="T24" fmla="*/ 195 w 185"/>
                  <a:gd name="T25" fmla="*/ 168 h 210"/>
                  <a:gd name="T26" fmla="*/ 213 w 185"/>
                  <a:gd name="T27" fmla="*/ 144 h 210"/>
                  <a:gd name="T28" fmla="*/ 219 w 185"/>
                  <a:gd name="T29" fmla="*/ 114 h 210"/>
                  <a:gd name="T30" fmla="*/ 213 w 185"/>
                  <a:gd name="T31" fmla="*/ 90 h 210"/>
                  <a:gd name="T32" fmla="*/ 207 w 185"/>
                  <a:gd name="T33" fmla="*/ 66 h 210"/>
                  <a:gd name="T34" fmla="*/ 189 w 185"/>
                  <a:gd name="T35" fmla="*/ 48 h 210"/>
                  <a:gd name="T36" fmla="*/ 165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61"/>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45" name="Group 62"/>
              <p:cNvGrpSpPr>
                <a:grpSpLocks/>
              </p:cNvGrpSpPr>
              <p:nvPr/>
            </p:nvGrpSpPr>
            <p:grpSpPr bwMode="auto">
              <a:xfrm>
                <a:off x="5381" y="3085"/>
                <a:ext cx="227" cy="132"/>
                <a:chOff x="5381" y="3085"/>
                <a:chExt cx="227" cy="132"/>
              </a:xfrm>
            </p:grpSpPr>
            <p:sp>
              <p:nvSpPr>
                <p:cNvPr id="1046"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4400">
                      <a:solidFill>
                        <a:schemeClr val="tx1"/>
                      </a:solidFill>
                      <a:latin typeface="Tahoma" pitchFamily="34" charset="0"/>
                      <a:ea typeface="宋体" pitchFamily="2" charset="-122"/>
                    </a:defRPr>
                  </a:lvl1pPr>
                  <a:lvl2pPr marL="742950" indent="-285750" eaLnBrk="0" hangingPunct="0">
                    <a:defRPr sz="4400">
                      <a:solidFill>
                        <a:schemeClr val="tx1"/>
                      </a:solidFill>
                      <a:latin typeface="Tahoma" pitchFamily="34" charset="0"/>
                      <a:ea typeface="宋体" pitchFamily="2" charset="-122"/>
                    </a:defRPr>
                  </a:lvl2pPr>
                  <a:lvl3pPr marL="1143000" indent="-228600" eaLnBrk="0" hangingPunct="0">
                    <a:defRPr sz="4400">
                      <a:solidFill>
                        <a:schemeClr val="tx1"/>
                      </a:solidFill>
                      <a:latin typeface="Tahoma" pitchFamily="34" charset="0"/>
                      <a:ea typeface="宋体" pitchFamily="2" charset="-122"/>
                    </a:defRPr>
                  </a:lvl3pPr>
                  <a:lvl4pPr marL="1600200" indent="-228600" eaLnBrk="0" hangingPunct="0">
                    <a:defRPr sz="4400">
                      <a:solidFill>
                        <a:schemeClr val="tx1"/>
                      </a:solidFill>
                      <a:latin typeface="Tahoma" pitchFamily="34" charset="0"/>
                      <a:ea typeface="宋体" pitchFamily="2" charset="-122"/>
                    </a:defRPr>
                  </a:lvl4pPr>
                  <a:lvl5pPr marL="2057400" indent="-228600" eaLnBrk="0" hangingPunct="0">
                    <a:defRPr sz="4400">
                      <a:solidFill>
                        <a:schemeClr val="tx1"/>
                      </a:solidFill>
                      <a:latin typeface="Tahoma" pitchFamily="34" charset="0"/>
                      <a:ea typeface="宋体" pitchFamily="2" charset="-122"/>
                    </a:defRPr>
                  </a:lvl5pPr>
                  <a:lvl6pPr marL="2514600" indent="-228600" eaLnBrk="0" fontAlgn="t" hangingPunct="0">
                    <a:spcBef>
                      <a:spcPct val="0"/>
                    </a:spcBef>
                    <a:spcAft>
                      <a:spcPct val="0"/>
                    </a:spcAft>
                    <a:defRPr sz="4400">
                      <a:solidFill>
                        <a:schemeClr val="tx1"/>
                      </a:solidFill>
                      <a:latin typeface="Tahoma" pitchFamily="34" charset="0"/>
                      <a:ea typeface="宋体" pitchFamily="2" charset="-122"/>
                    </a:defRPr>
                  </a:lvl6pPr>
                  <a:lvl7pPr marL="2971800" indent="-228600" eaLnBrk="0" fontAlgn="t" hangingPunct="0">
                    <a:spcBef>
                      <a:spcPct val="0"/>
                    </a:spcBef>
                    <a:spcAft>
                      <a:spcPct val="0"/>
                    </a:spcAft>
                    <a:defRPr sz="4400">
                      <a:solidFill>
                        <a:schemeClr val="tx1"/>
                      </a:solidFill>
                      <a:latin typeface="Tahoma" pitchFamily="34" charset="0"/>
                      <a:ea typeface="宋体" pitchFamily="2" charset="-122"/>
                    </a:defRPr>
                  </a:lvl7pPr>
                  <a:lvl8pPr marL="3429000" indent="-228600" eaLnBrk="0" fontAlgn="t" hangingPunct="0">
                    <a:spcBef>
                      <a:spcPct val="0"/>
                    </a:spcBef>
                    <a:spcAft>
                      <a:spcPct val="0"/>
                    </a:spcAft>
                    <a:defRPr sz="4400">
                      <a:solidFill>
                        <a:schemeClr val="tx1"/>
                      </a:solidFill>
                      <a:latin typeface="Tahoma" pitchFamily="34" charset="0"/>
                      <a:ea typeface="宋体" pitchFamily="2" charset="-122"/>
                    </a:defRPr>
                  </a:lvl8pPr>
                  <a:lvl9pPr marL="3886200" indent="-228600" eaLnBrk="0" fontAlgn="t" hangingPunct="0">
                    <a:spcBef>
                      <a:spcPct val="0"/>
                    </a:spcBef>
                    <a:spcAft>
                      <a:spcPct val="0"/>
                    </a:spcAft>
                    <a:defRPr sz="4400">
                      <a:solidFill>
                        <a:schemeClr val="tx1"/>
                      </a:solidFill>
                      <a:latin typeface="Tahoma" pitchFamily="34" charset="0"/>
                      <a:ea typeface="宋体" pitchFamily="2" charset="-122"/>
                    </a:defRPr>
                  </a:lvl9pPr>
                </a:lstStyle>
                <a:p>
                  <a:pPr eaLnBrk="1" fontAlgn="t" hangingPunct="1">
                    <a:defRPr/>
                  </a:pPr>
                  <a:endParaRPr lang="zh-CN" altLang="en-US" smtClean="0"/>
                </a:p>
              </p:txBody>
            </p:sp>
            <p:sp>
              <p:nvSpPr>
                <p:cNvPr id="1047"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4400">
                      <a:solidFill>
                        <a:schemeClr val="tx1"/>
                      </a:solidFill>
                      <a:latin typeface="Tahoma" pitchFamily="34" charset="0"/>
                      <a:ea typeface="宋体" pitchFamily="2" charset="-122"/>
                    </a:defRPr>
                  </a:lvl1pPr>
                  <a:lvl2pPr marL="742950" indent="-285750" eaLnBrk="0" hangingPunct="0">
                    <a:defRPr sz="4400">
                      <a:solidFill>
                        <a:schemeClr val="tx1"/>
                      </a:solidFill>
                      <a:latin typeface="Tahoma" pitchFamily="34" charset="0"/>
                      <a:ea typeface="宋体" pitchFamily="2" charset="-122"/>
                    </a:defRPr>
                  </a:lvl2pPr>
                  <a:lvl3pPr marL="1143000" indent="-228600" eaLnBrk="0" hangingPunct="0">
                    <a:defRPr sz="4400">
                      <a:solidFill>
                        <a:schemeClr val="tx1"/>
                      </a:solidFill>
                      <a:latin typeface="Tahoma" pitchFamily="34" charset="0"/>
                      <a:ea typeface="宋体" pitchFamily="2" charset="-122"/>
                    </a:defRPr>
                  </a:lvl3pPr>
                  <a:lvl4pPr marL="1600200" indent="-228600" eaLnBrk="0" hangingPunct="0">
                    <a:defRPr sz="4400">
                      <a:solidFill>
                        <a:schemeClr val="tx1"/>
                      </a:solidFill>
                      <a:latin typeface="Tahoma" pitchFamily="34" charset="0"/>
                      <a:ea typeface="宋体" pitchFamily="2" charset="-122"/>
                    </a:defRPr>
                  </a:lvl4pPr>
                  <a:lvl5pPr marL="2057400" indent="-228600" eaLnBrk="0" hangingPunct="0">
                    <a:defRPr sz="4400">
                      <a:solidFill>
                        <a:schemeClr val="tx1"/>
                      </a:solidFill>
                      <a:latin typeface="Tahoma" pitchFamily="34" charset="0"/>
                      <a:ea typeface="宋体" pitchFamily="2" charset="-122"/>
                    </a:defRPr>
                  </a:lvl5pPr>
                  <a:lvl6pPr marL="2514600" indent="-228600" eaLnBrk="0" fontAlgn="t" hangingPunct="0">
                    <a:spcBef>
                      <a:spcPct val="0"/>
                    </a:spcBef>
                    <a:spcAft>
                      <a:spcPct val="0"/>
                    </a:spcAft>
                    <a:defRPr sz="4400">
                      <a:solidFill>
                        <a:schemeClr val="tx1"/>
                      </a:solidFill>
                      <a:latin typeface="Tahoma" pitchFamily="34" charset="0"/>
                      <a:ea typeface="宋体" pitchFamily="2" charset="-122"/>
                    </a:defRPr>
                  </a:lvl6pPr>
                  <a:lvl7pPr marL="2971800" indent="-228600" eaLnBrk="0" fontAlgn="t" hangingPunct="0">
                    <a:spcBef>
                      <a:spcPct val="0"/>
                    </a:spcBef>
                    <a:spcAft>
                      <a:spcPct val="0"/>
                    </a:spcAft>
                    <a:defRPr sz="4400">
                      <a:solidFill>
                        <a:schemeClr val="tx1"/>
                      </a:solidFill>
                      <a:latin typeface="Tahoma" pitchFamily="34" charset="0"/>
                      <a:ea typeface="宋体" pitchFamily="2" charset="-122"/>
                    </a:defRPr>
                  </a:lvl7pPr>
                  <a:lvl8pPr marL="3429000" indent="-228600" eaLnBrk="0" fontAlgn="t" hangingPunct="0">
                    <a:spcBef>
                      <a:spcPct val="0"/>
                    </a:spcBef>
                    <a:spcAft>
                      <a:spcPct val="0"/>
                    </a:spcAft>
                    <a:defRPr sz="4400">
                      <a:solidFill>
                        <a:schemeClr val="tx1"/>
                      </a:solidFill>
                      <a:latin typeface="Tahoma" pitchFamily="34" charset="0"/>
                      <a:ea typeface="宋体" pitchFamily="2" charset="-122"/>
                    </a:defRPr>
                  </a:lvl8pPr>
                  <a:lvl9pPr marL="3886200" indent="-228600" eaLnBrk="0" fontAlgn="t" hangingPunct="0">
                    <a:spcBef>
                      <a:spcPct val="0"/>
                    </a:spcBef>
                    <a:spcAft>
                      <a:spcPct val="0"/>
                    </a:spcAft>
                    <a:defRPr sz="4400">
                      <a:solidFill>
                        <a:schemeClr val="tx1"/>
                      </a:solidFill>
                      <a:latin typeface="Tahoma" pitchFamily="34" charset="0"/>
                      <a:ea typeface="宋体" pitchFamily="2" charset="-122"/>
                    </a:defRPr>
                  </a:lvl9pPr>
                </a:lstStyle>
                <a:p>
                  <a:pPr eaLnBrk="1" fontAlgn="t" hangingPunct="1">
                    <a:defRPr/>
                  </a:pPr>
                  <a:endParaRPr lang="zh-CN" altLang="en-US" smtClean="0"/>
                </a:p>
              </p:txBody>
            </p:sp>
            <p:sp>
              <p:nvSpPr>
                <p:cNvPr id="1048"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4400">
                      <a:solidFill>
                        <a:schemeClr val="tx1"/>
                      </a:solidFill>
                      <a:latin typeface="Tahoma" pitchFamily="34" charset="0"/>
                      <a:ea typeface="宋体" pitchFamily="2" charset="-122"/>
                    </a:defRPr>
                  </a:lvl1pPr>
                  <a:lvl2pPr marL="742950" indent="-285750" eaLnBrk="0" hangingPunct="0">
                    <a:defRPr sz="4400">
                      <a:solidFill>
                        <a:schemeClr val="tx1"/>
                      </a:solidFill>
                      <a:latin typeface="Tahoma" pitchFamily="34" charset="0"/>
                      <a:ea typeface="宋体" pitchFamily="2" charset="-122"/>
                    </a:defRPr>
                  </a:lvl2pPr>
                  <a:lvl3pPr marL="1143000" indent="-228600" eaLnBrk="0" hangingPunct="0">
                    <a:defRPr sz="4400">
                      <a:solidFill>
                        <a:schemeClr val="tx1"/>
                      </a:solidFill>
                      <a:latin typeface="Tahoma" pitchFamily="34" charset="0"/>
                      <a:ea typeface="宋体" pitchFamily="2" charset="-122"/>
                    </a:defRPr>
                  </a:lvl3pPr>
                  <a:lvl4pPr marL="1600200" indent="-228600" eaLnBrk="0" hangingPunct="0">
                    <a:defRPr sz="4400">
                      <a:solidFill>
                        <a:schemeClr val="tx1"/>
                      </a:solidFill>
                      <a:latin typeface="Tahoma" pitchFamily="34" charset="0"/>
                      <a:ea typeface="宋体" pitchFamily="2" charset="-122"/>
                    </a:defRPr>
                  </a:lvl4pPr>
                  <a:lvl5pPr marL="2057400" indent="-228600" eaLnBrk="0" hangingPunct="0">
                    <a:defRPr sz="4400">
                      <a:solidFill>
                        <a:schemeClr val="tx1"/>
                      </a:solidFill>
                      <a:latin typeface="Tahoma" pitchFamily="34" charset="0"/>
                      <a:ea typeface="宋体" pitchFamily="2" charset="-122"/>
                    </a:defRPr>
                  </a:lvl5pPr>
                  <a:lvl6pPr marL="2514600" indent="-228600" eaLnBrk="0" fontAlgn="t" hangingPunct="0">
                    <a:spcBef>
                      <a:spcPct val="0"/>
                    </a:spcBef>
                    <a:spcAft>
                      <a:spcPct val="0"/>
                    </a:spcAft>
                    <a:defRPr sz="4400">
                      <a:solidFill>
                        <a:schemeClr val="tx1"/>
                      </a:solidFill>
                      <a:latin typeface="Tahoma" pitchFamily="34" charset="0"/>
                      <a:ea typeface="宋体" pitchFamily="2" charset="-122"/>
                    </a:defRPr>
                  </a:lvl6pPr>
                  <a:lvl7pPr marL="2971800" indent="-228600" eaLnBrk="0" fontAlgn="t" hangingPunct="0">
                    <a:spcBef>
                      <a:spcPct val="0"/>
                    </a:spcBef>
                    <a:spcAft>
                      <a:spcPct val="0"/>
                    </a:spcAft>
                    <a:defRPr sz="4400">
                      <a:solidFill>
                        <a:schemeClr val="tx1"/>
                      </a:solidFill>
                      <a:latin typeface="Tahoma" pitchFamily="34" charset="0"/>
                      <a:ea typeface="宋体" pitchFamily="2" charset="-122"/>
                    </a:defRPr>
                  </a:lvl7pPr>
                  <a:lvl8pPr marL="3429000" indent="-228600" eaLnBrk="0" fontAlgn="t" hangingPunct="0">
                    <a:spcBef>
                      <a:spcPct val="0"/>
                    </a:spcBef>
                    <a:spcAft>
                      <a:spcPct val="0"/>
                    </a:spcAft>
                    <a:defRPr sz="4400">
                      <a:solidFill>
                        <a:schemeClr val="tx1"/>
                      </a:solidFill>
                      <a:latin typeface="Tahoma" pitchFamily="34" charset="0"/>
                      <a:ea typeface="宋体" pitchFamily="2" charset="-122"/>
                    </a:defRPr>
                  </a:lvl8pPr>
                  <a:lvl9pPr marL="3886200" indent="-228600" eaLnBrk="0" fontAlgn="t" hangingPunct="0">
                    <a:spcBef>
                      <a:spcPct val="0"/>
                    </a:spcBef>
                    <a:spcAft>
                      <a:spcPct val="0"/>
                    </a:spcAft>
                    <a:defRPr sz="4400">
                      <a:solidFill>
                        <a:schemeClr val="tx1"/>
                      </a:solidFill>
                      <a:latin typeface="Tahoma" pitchFamily="34" charset="0"/>
                      <a:ea typeface="宋体" pitchFamily="2" charset="-122"/>
                    </a:defRPr>
                  </a:lvl9pPr>
                </a:lstStyle>
                <a:p>
                  <a:pPr eaLnBrk="1" fontAlgn="t" hangingPunct="1">
                    <a:defRPr/>
                  </a:pPr>
                  <a:endParaRPr lang="zh-CN" altLang="en-US" smtClean="0"/>
                </a:p>
              </p:txBody>
            </p:sp>
            <p:sp>
              <p:nvSpPr>
                <p:cNvPr id="1049"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4400">
                      <a:solidFill>
                        <a:schemeClr val="tx1"/>
                      </a:solidFill>
                      <a:latin typeface="Tahoma" pitchFamily="34" charset="0"/>
                      <a:ea typeface="宋体" pitchFamily="2" charset="-122"/>
                    </a:defRPr>
                  </a:lvl1pPr>
                  <a:lvl2pPr marL="742950" indent="-285750" eaLnBrk="0" hangingPunct="0">
                    <a:defRPr sz="4400">
                      <a:solidFill>
                        <a:schemeClr val="tx1"/>
                      </a:solidFill>
                      <a:latin typeface="Tahoma" pitchFamily="34" charset="0"/>
                      <a:ea typeface="宋体" pitchFamily="2" charset="-122"/>
                    </a:defRPr>
                  </a:lvl2pPr>
                  <a:lvl3pPr marL="1143000" indent="-228600" eaLnBrk="0" hangingPunct="0">
                    <a:defRPr sz="4400">
                      <a:solidFill>
                        <a:schemeClr val="tx1"/>
                      </a:solidFill>
                      <a:latin typeface="Tahoma" pitchFamily="34" charset="0"/>
                      <a:ea typeface="宋体" pitchFamily="2" charset="-122"/>
                    </a:defRPr>
                  </a:lvl3pPr>
                  <a:lvl4pPr marL="1600200" indent="-228600" eaLnBrk="0" hangingPunct="0">
                    <a:defRPr sz="4400">
                      <a:solidFill>
                        <a:schemeClr val="tx1"/>
                      </a:solidFill>
                      <a:latin typeface="Tahoma" pitchFamily="34" charset="0"/>
                      <a:ea typeface="宋体" pitchFamily="2" charset="-122"/>
                    </a:defRPr>
                  </a:lvl4pPr>
                  <a:lvl5pPr marL="2057400" indent="-228600" eaLnBrk="0" hangingPunct="0">
                    <a:defRPr sz="4400">
                      <a:solidFill>
                        <a:schemeClr val="tx1"/>
                      </a:solidFill>
                      <a:latin typeface="Tahoma" pitchFamily="34" charset="0"/>
                      <a:ea typeface="宋体" pitchFamily="2" charset="-122"/>
                    </a:defRPr>
                  </a:lvl5pPr>
                  <a:lvl6pPr marL="2514600" indent="-228600" eaLnBrk="0" fontAlgn="t" hangingPunct="0">
                    <a:spcBef>
                      <a:spcPct val="0"/>
                    </a:spcBef>
                    <a:spcAft>
                      <a:spcPct val="0"/>
                    </a:spcAft>
                    <a:defRPr sz="4400">
                      <a:solidFill>
                        <a:schemeClr val="tx1"/>
                      </a:solidFill>
                      <a:latin typeface="Tahoma" pitchFamily="34" charset="0"/>
                      <a:ea typeface="宋体" pitchFamily="2" charset="-122"/>
                    </a:defRPr>
                  </a:lvl6pPr>
                  <a:lvl7pPr marL="2971800" indent="-228600" eaLnBrk="0" fontAlgn="t" hangingPunct="0">
                    <a:spcBef>
                      <a:spcPct val="0"/>
                    </a:spcBef>
                    <a:spcAft>
                      <a:spcPct val="0"/>
                    </a:spcAft>
                    <a:defRPr sz="4400">
                      <a:solidFill>
                        <a:schemeClr val="tx1"/>
                      </a:solidFill>
                      <a:latin typeface="Tahoma" pitchFamily="34" charset="0"/>
                      <a:ea typeface="宋体" pitchFamily="2" charset="-122"/>
                    </a:defRPr>
                  </a:lvl7pPr>
                  <a:lvl8pPr marL="3429000" indent="-228600" eaLnBrk="0" fontAlgn="t" hangingPunct="0">
                    <a:spcBef>
                      <a:spcPct val="0"/>
                    </a:spcBef>
                    <a:spcAft>
                      <a:spcPct val="0"/>
                    </a:spcAft>
                    <a:defRPr sz="4400">
                      <a:solidFill>
                        <a:schemeClr val="tx1"/>
                      </a:solidFill>
                      <a:latin typeface="Tahoma" pitchFamily="34" charset="0"/>
                      <a:ea typeface="宋体" pitchFamily="2" charset="-122"/>
                    </a:defRPr>
                  </a:lvl8pPr>
                  <a:lvl9pPr marL="3886200" indent="-228600" eaLnBrk="0" fontAlgn="t" hangingPunct="0">
                    <a:spcBef>
                      <a:spcPct val="0"/>
                    </a:spcBef>
                    <a:spcAft>
                      <a:spcPct val="0"/>
                    </a:spcAft>
                    <a:defRPr sz="4400">
                      <a:solidFill>
                        <a:schemeClr val="tx1"/>
                      </a:solidFill>
                      <a:latin typeface="Tahoma" pitchFamily="34" charset="0"/>
                      <a:ea typeface="宋体" pitchFamily="2" charset="-122"/>
                    </a:defRPr>
                  </a:lvl9pPr>
                </a:lstStyle>
                <a:p>
                  <a:pPr eaLnBrk="1" fontAlgn="t" hangingPunct="1">
                    <a:defRPr/>
                  </a:pPr>
                  <a:endParaRPr lang="zh-CN" altLang="en-US" smtClean="0"/>
                </a:p>
              </p:txBody>
            </p:sp>
          </p:grpSp>
        </p:grpSp>
      </p:grpSp>
      <p:sp>
        <p:nvSpPr>
          <p:cNvPr id="461891" name="Rectangle 67"/>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CN" altLang="en-US" smtClean="0"/>
              <a:t>单击此处编辑母版标题样式</a:t>
            </a:r>
          </a:p>
        </p:txBody>
      </p:sp>
      <p:sp>
        <p:nvSpPr>
          <p:cNvPr id="461892" name="Rectangle 68"/>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61893" name="Rectangle 6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base" hangingPunct="1">
              <a:defRPr sz="1400">
                <a:effectLst>
                  <a:outerShdw blurRad="38100" dist="38100" dir="2700000" algn="tl">
                    <a:srgbClr val="000000"/>
                  </a:outerShdw>
                </a:effectLst>
                <a:latin typeface="+mn-lt"/>
              </a:defRPr>
            </a:lvl1pPr>
          </a:lstStyle>
          <a:p>
            <a:pPr>
              <a:defRPr/>
            </a:pPr>
            <a:endParaRPr lang="en-US" altLang="zh-CN"/>
          </a:p>
        </p:txBody>
      </p:sp>
      <p:sp>
        <p:nvSpPr>
          <p:cNvPr id="461894" name="Rectangle 7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fontAlgn="base" hangingPunct="1">
              <a:defRPr sz="1400">
                <a:effectLst>
                  <a:outerShdw blurRad="38100" dist="38100" dir="2700000" algn="tl">
                    <a:srgbClr val="000000"/>
                  </a:outerShdw>
                </a:effectLst>
                <a:latin typeface="+mn-lt"/>
              </a:defRPr>
            </a:lvl1pPr>
          </a:lstStyle>
          <a:p>
            <a:pPr>
              <a:defRPr/>
            </a:pPr>
            <a:endParaRPr lang="en-US" altLang="zh-CN"/>
          </a:p>
        </p:txBody>
      </p:sp>
      <p:sp>
        <p:nvSpPr>
          <p:cNvPr id="461895" name="Rectangle 7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base" hangingPunct="1">
              <a:defRPr sz="1400">
                <a:effectLst>
                  <a:outerShdw blurRad="38100" dist="38100" dir="2700000" algn="tl">
                    <a:srgbClr val="000000"/>
                  </a:outerShdw>
                </a:effectLst>
                <a:latin typeface="Arial" panose="020B0604020202020204" pitchFamily="34" charset="0"/>
              </a:defRPr>
            </a:lvl1pPr>
          </a:lstStyle>
          <a:p>
            <a:pPr>
              <a:defRPr/>
            </a:pPr>
            <a:fld id="{71BA4111-FAFE-4ED3-919D-3C351702C72D}" type="slidenum">
              <a:rPr lang="zh-CN" altLang="en-US"/>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vmlDrawing" Target="../drawings/vmlDrawing12.vml"/><Relationship Id="rId5" Type="http://schemas.openxmlformats.org/officeDocument/2006/relationships/image" Target="../media/image52.wmf"/><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13.vml"/><Relationship Id="rId4" Type="http://schemas.openxmlformats.org/officeDocument/2006/relationships/image" Target="../media/image54.wmf"/></Relationships>
</file>

<file path=ppt/slides/_rels/slide1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mailto:fengyun@sjtu.edu.c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24.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Microsoft_Excel_97-2003____1.xls"/><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26.emf"/></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3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033667DC-9B0E-40CC-856A-12DF61654AFE}" type="slidenum">
              <a:rPr lang="zh-CN" altLang="en-US" sz="1400" smtClean="0">
                <a:latin typeface="Arial" panose="020B0604020202020204" pitchFamily="34" charset="0"/>
              </a:rPr>
              <a:pPr eaLnBrk="1" hangingPunct="1">
                <a:defRPr/>
              </a:pPr>
              <a:t>1</a:t>
            </a:fld>
            <a:endParaRPr lang="en-US" altLang="zh-CN" sz="1400" smtClean="0">
              <a:latin typeface="Arial" panose="020B0604020202020204" pitchFamily="34" charset="0"/>
            </a:endParaRPr>
          </a:p>
        </p:txBody>
      </p:sp>
      <p:sp>
        <p:nvSpPr>
          <p:cNvPr id="8196" name="Rectangle 4"/>
          <p:cNvSpPr>
            <a:spLocks noGrp="1" noChangeArrowheads="1"/>
          </p:cNvSpPr>
          <p:nvPr>
            <p:ph type="title"/>
          </p:nvPr>
        </p:nvSpPr>
        <p:spPr>
          <a:xfrm>
            <a:off x="468313" y="1125538"/>
            <a:ext cx="7488237" cy="1295400"/>
          </a:xfrm>
        </p:spPr>
        <p:txBody>
          <a:bodyPr/>
          <a:lstStyle/>
          <a:p>
            <a:pPr eaLnBrk="1" hangingPunct="1">
              <a:defRPr/>
            </a:pPr>
            <a:r>
              <a:rPr lang="zh-CN" altLang="en-US" sz="6600" b="1" smtClean="0"/>
              <a:t>      金  融  工 程 学</a:t>
            </a:r>
            <a:endParaRPr lang="zh-CN" altLang="en-US" b="1" smtClean="0"/>
          </a:p>
        </p:txBody>
      </p:sp>
      <p:sp>
        <p:nvSpPr>
          <p:cNvPr id="8197" name="Rectangle 5"/>
          <p:cNvSpPr>
            <a:spLocks noGrp="1" noChangeArrowheads="1"/>
          </p:cNvSpPr>
          <p:nvPr>
            <p:ph type="body" idx="1"/>
          </p:nvPr>
        </p:nvSpPr>
        <p:spPr>
          <a:xfrm>
            <a:off x="684213" y="3500438"/>
            <a:ext cx="7618412" cy="2376487"/>
          </a:xfrm>
        </p:spPr>
        <p:txBody>
          <a:bodyPr/>
          <a:lstStyle/>
          <a:p>
            <a:pPr marL="571500" lvl="2" indent="0" eaLnBrk="1" hangingPunct="1">
              <a:buFontTx/>
              <a:buNone/>
              <a:defRPr/>
            </a:pPr>
            <a:r>
              <a:rPr lang="zh-CN" altLang="en-US" sz="3600" b="1" dirty="0" smtClean="0"/>
              <a:t>开课单位：金融工程课程组</a:t>
            </a:r>
            <a:endParaRPr lang="en-US" altLang="zh-CN" sz="3600" b="1" dirty="0" smtClean="0"/>
          </a:p>
          <a:p>
            <a:pPr marL="571500" lvl="2" indent="0" eaLnBrk="1" hangingPunct="1">
              <a:buFontTx/>
              <a:buNone/>
              <a:defRPr/>
            </a:pPr>
            <a:r>
              <a:rPr lang="zh-CN" altLang="en-US" sz="3200" b="1" dirty="0" smtClean="0"/>
              <a:t>主讲：吴冲锋，周春阳</a:t>
            </a:r>
            <a:r>
              <a:rPr lang="en-US" altLang="zh-CN" b="1" dirty="0" smtClean="0"/>
              <a:t>  </a:t>
            </a:r>
          </a:p>
          <a:p>
            <a:pPr marL="571500" lvl="2" indent="0" eaLnBrk="1" hangingPunct="1">
              <a:buFontTx/>
              <a:buNone/>
              <a:defRPr/>
            </a:pPr>
            <a:endParaRPr lang="en-US" altLang="zh-CN"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6C6BB55F-A4E2-4C31-BCD2-CA9375BAB357}" type="slidenum">
              <a:rPr lang="zh-CN" altLang="en-US" sz="1400" smtClean="0">
                <a:latin typeface="Arial" panose="020B0604020202020204" pitchFamily="34" charset="0"/>
              </a:rPr>
              <a:pPr eaLnBrk="1" hangingPunct="1">
                <a:defRPr/>
              </a:pPr>
              <a:t>10</a:t>
            </a:fld>
            <a:endParaRPr lang="en-US" altLang="zh-CN" sz="1400" smtClean="0">
              <a:latin typeface="Arial" panose="020B0604020202020204" pitchFamily="34" charset="0"/>
            </a:endParaRPr>
          </a:p>
        </p:txBody>
      </p:sp>
      <p:sp>
        <p:nvSpPr>
          <p:cNvPr id="652290" name="Rectangle 2"/>
          <p:cNvSpPr>
            <a:spLocks noGrp="1" noChangeArrowheads="1"/>
          </p:cNvSpPr>
          <p:nvPr>
            <p:ph type="title"/>
          </p:nvPr>
        </p:nvSpPr>
        <p:spPr>
          <a:xfrm>
            <a:off x="457200" y="277813"/>
            <a:ext cx="8229600" cy="531812"/>
          </a:xfrm>
        </p:spPr>
        <p:txBody>
          <a:bodyPr/>
          <a:lstStyle/>
          <a:p>
            <a:pPr eaLnBrk="1" hangingPunct="1">
              <a:defRPr/>
            </a:pPr>
            <a:r>
              <a:rPr lang="zh-CN" altLang="en-US" sz="3200" b="1" smtClean="0">
                <a:solidFill>
                  <a:schemeClr val="tx1"/>
                </a:solidFill>
              </a:rPr>
              <a:t>作业与考试安排</a:t>
            </a:r>
            <a:r>
              <a:rPr lang="zh-CN" altLang="en-US" smtClean="0"/>
              <a:t>：</a:t>
            </a:r>
          </a:p>
        </p:txBody>
      </p:sp>
      <p:sp>
        <p:nvSpPr>
          <p:cNvPr id="652291" name="Rectangle 3"/>
          <p:cNvSpPr>
            <a:spLocks noGrp="1" noChangeArrowheads="1"/>
          </p:cNvSpPr>
          <p:nvPr>
            <p:ph type="body" idx="1"/>
          </p:nvPr>
        </p:nvSpPr>
        <p:spPr>
          <a:xfrm>
            <a:off x="395288" y="908050"/>
            <a:ext cx="8280400" cy="5473700"/>
          </a:xfrm>
        </p:spPr>
        <p:txBody>
          <a:bodyPr/>
          <a:lstStyle/>
          <a:p>
            <a:pPr eaLnBrk="1" hangingPunct="1">
              <a:lnSpc>
                <a:spcPct val="80000"/>
              </a:lnSpc>
              <a:defRPr/>
            </a:pPr>
            <a:r>
              <a:rPr lang="zh-CN" altLang="en-US" sz="2800" b="1" dirty="0" smtClean="0"/>
              <a:t>最后考试方式：</a:t>
            </a:r>
            <a:r>
              <a:rPr lang="zh-CN" altLang="en-US" sz="2800" b="1" dirty="0"/>
              <a:t>闭</a:t>
            </a:r>
            <a:r>
              <a:rPr lang="zh-CN" altLang="en-US" sz="2800" b="1" dirty="0" smtClean="0"/>
              <a:t>卷考试</a:t>
            </a:r>
            <a:endParaRPr lang="en-US" altLang="zh-CN" sz="2800" b="1" dirty="0" smtClean="0"/>
          </a:p>
          <a:p>
            <a:pPr eaLnBrk="1" hangingPunct="1">
              <a:lnSpc>
                <a:spcPct val="80000"/>
              </a:lnSpc>
              <a:buFont typeface="Wingdings" panose="05000000000000000000" pitchFamily="2" charset="2"/>
              <a:buNone/>
              <a:defRPr/>
            </a:pPr>
            <a:r>
              <a:rPr lang="zh-CN" altLang="en-US" sz="2800" b="1" dirty="0" smtClean="0"/>
              <a:t>   最终成绩：平时表现</a:t>
            </a:r>
            <a:r>
              <a:rPr lang="en-US" altLang="zh-CN" sz="2800" b="1" dirty="0" smtClean="0"/>
              <a:t>10</a:t>
            </a:r>
            <a:r>
              <a:rPr lang="zh-CN" altLang="en-US" sz="2800" b="1" dirty="0" smtClean="0"/>
              <a:t>分，作业与交流</a:t>
            </a:r>
            <a:r>
              <a:rPr lang="en-US" altLang="zh-CN" sz="2800" b="1" dirty="0" smtClean="0"/>
              <a:t>40</a:t>
            </a:r>
            <a:r>
              <a:rPr lang="zh-CN" altLang="en-US" sz="2800" b="1" dirty="0" smtClean="0"/>
              <a:t>分，最后考试 </a:t>
            </a:r>
            <a:r>
              <a:rPr lang="en-US" altLang="zh-CN" sz="2800" b="1" dirty="0"/>
              <a:t>5</a:t>
            </a:r>
            <a:r>
              <a:rPr lang="en-US" altLang="zh-CN" sz="2800" b="1" dirty="0" smtClean="0"/>
              <a:t>0</a:t>
            </a:r>
            <a:r>
              <a:rPr lang="zh-CN" altLang="en-US" sz="2800" b="1" dirty="0" smtClean="0"/>
              <a:t>分</a:t>
            </a:r>
          </a:p>
          <a:p>
            <a:pPr eaLnBrk="1" hangingPunct="1">
              <a:lnSpc>
                <a:spcPct val="80000"/>
              </a:lnSpc>
              <a:buFont typeface="Wingdings" panose="05000000000000000000" pitchFamily="2" charset="2"/>
              <a:buNone/>
              <a:defRPr/>
            </a:pPr>
            <a:endParaRPr lang="zh-CN" altLang="en-US" sz="2800" b="1" dirty="0" smtClean="0"/>
          </a:p>
          <a:p>
            <a:pPr eaLnBrk="1" hangingPunct="1">
              <a:lnSpc>
                <a:spcPct val="80000"/>
              </a:lnSpc>
              <a:defRPr/>
            </a:pPr>
            <a:r>
              <a:rPr lang="zh-CN" altLang="en-US" sz="2800" b="1" dirty="0" smtClean="0"/>
              <a:t>作业</a:t>
            </a:r>
            <a:r>
              <a:rPr lang="en-US" altLang="zh-CN" sz="2800" b="1" dirty="0" smtClean="0"/>
              <a:t>:   </a:t>
            </a:r>
            <a:r>
              <a:rPr lang="zh-CN" altLang="en-US" sz="2800" b="1" dirty="0" smtClean="0"/>
              <a:t>共</a:t>
            </a:r>
            <a:r>
              <a:rPr lang="en-US" altLang="zh-CN" sz="2800" b="1" dirty="0" smtClean="0"/>
              <a:t>4</a:t>
            </a:r>
            <a:r>
              <a:rPr lang="zh-CN" altLang="en-US" sz="2800" b="1" dirty="0" smtClean="0"/>
              <a:t>次课后作业</a:t>
            </a:r>
            <a:endParaRPr lang="en-US" altLang="zh-CN" sz="2800" b="1" dirty="0" smtClean="0"/>
          </a:p>
          <a:p>
            <a:pPr eaLnBrk="1" hangingPunct="1">
              <a:lnSpc>
                <a:spcPct val="80000"/>
              </a:lnSpc>
              <a:buFont typeface="Wingdings" panose="05000000000000000000" pitchFamily="2" charset="2"/>
              <a:buNone/>
              <a:defRPr/>
            </a:pPr>
            <a:r>
              <a:rPr lang="en-US" altLang="zh-CN" sz="2800" dirty="0" smtClean="0"/>
              <a:t>   </a:t>
            </a:r>
            <a:r>
              <a:rPr lang="en-US" altLang="zh-CN" sz="2800" b="1" dirty="0" smtClean="0"/>
              <a:t>1. </a:t>
            </a:r>
            <a:r>
              <a:rPr lang="zh-CN" altLang="en-US" sz="2800" b="1" dirty="0" smtClean="0"/>
              <a:t>关于风险管理等方面知识；</a:t>
            </a:r>
            <a:r>
              <a:rPr lang="en-US" altLang="zh-CN" sz="2800" b="1" dirty="0" smtClean="0"/>
              <a:t>   </a:t>
            </a:r>
          </a:p>
          <a:p>
            <a:pPr eaLnBrk="1" hangingPunct="1">
              <a:lnSpc>
                <a:spcPct val="80000"/>
              </a:lnSpc>
              <a:buFont typeface="Wingdings" panose="05000000000000000000" pitchFamily="2" charset="2"/>
              <a:buNone/>
              <a:defRPr/>
            </a:pPr>
            <a:r>
              <a:rPr lang="en-US" altLang="zh-CN" sz="2800" b="1" dirty="0"/>
              <a:t> </a:t>
            </a:r>
            <a:r>
              <a:rPr lang="en-US" altLang="zh-CN" sz="2800" b="1" dirty="0" smtClean="0"/>
              <a:t>  2. </a:t>
            </a:r>
            <a:r>
              <a:rPr lang="zh-CN" altLang="en-US" sz="2800" b="1" dirty="0" smtClean="0"/>
              <a:t>关于金融期货等方面知识；</a:t>
            </a:r>
            <a:endParaRPr lang="en-US" altLang="zh-CN" sz="2800" b="1" dirty="0" smtClean="0"/>
          </a:p>
          <a:p>
            <a:pPr eaLnBrk="1" hangingPunct="1">
              <a:lnSpc>
                <a:spcPct val="80000"/>
              </a:lnSpc>
              <a:buFont typeface="Wingdings" panose="05000000000000000000" pitchFamily="2" charset="2"/>
              <a:buNone/>
              <a:defRPr/>
            </a:pPr>
            <a:r>
              <a:rPr lang="en-US" altLang="zh-CN" sz="2800" b="1" dirty="0"/>
              <a:t> </a:t>
            </a:r>
            <a:r>
              <a:rPr lang="en-US" altLang="zh-CN" sz="2800" b="1" dirty="0" smtClean="0"/>
              <a:t>  3. </a:t>
            </a:r>
            <a:r>
              <a:rPr lang="zh-CN" altLang="en-US" sz="2800" b="1" dirty="0" smtClean="0"/>
              <a:t>关于商品期货等方面知识；</a:t>
            </a:r>
            <a:endParaRPr lang="en-US" altLang="zh-CN" sz="2800" b="1" dirty="0" smtClean="0"/>
          </a:p>
          <a:p>
            <a:pPr eaLnBrk="1" hangingPunct="1">
              <a:lnSpc>
                <a:spcPct val="80000"/>
              </a:lnSpc>
              <a:buFont typeface="Wingdings" panose="05000000000000000000" pitchFamily="2" charset="2"/>
              <a:buNone/>
              <a:defRPr/>
            </a:pPr>
            <a:r>
              <a:rPr lang="en-US" altLang="zh-CN" sz="2800" b="1" dirty="0"/>
              <a:t> </a:t>
            </a:r>
            <a:r>
              <a:rPr lang="en-US" altLang="zh-CN" sz="2800" b="1" dirty="0" smtClean="0"/>
              <a:t>  4.</a:t>
            </a:r>
            <a:r>
              <a:rPr lang="zh-CN" altLang="en-US" sz="2800" b="1" dirty="0" smtClean="0"/>
              <a:t> 关于期权方面知识。</a:t>
            </a:r>
            <a:endParaRPr lang="en-US" altLang="zh-CN" sz="2800" b="1" dirty="0" smtClean="0"/>
          </a:p>
          <a:p>
            <a:pPr eaLnBrk="1" hangingPunct="1">
              <a:lnSpc>
                <a:spcPct val="80000"/>
              </a:lnSpc>
              <a:buFont typeface="Wingdings" panose="05000000000000000000" pitchFamily="2" charset="2"/>
              <a:buNone/>
              <a:defRPr/>
            </a:pPr>
            <a:r>
              <a:rPr lang="en-US" altLang="zh-CN" sz="2800" b="1" dirty="0" smtClean="0"/>
              <a:t> </a:t>
            </a:r>
            <a:r>
              <a:rPr lang="zh-CN" altLang="en-US" sz="2800" b="1" dirty="0" smtClean="0"/>
              <a:t> </a:t>
            </a:r>
            <a:endParaRPr lang="en-US" altLang="zh-CN" sz="2800" b="1" dirty="0" smtClean="0"/>
          </a:p>
          <a:p>
            <a:pPr eaLnBrk="1" hangingPunct="1">
              <a:lnSpc>
                <a:spcPct val="80000"/>
              </a:lnSpc>
              <a:buFont typeface="Wingdings" panose="05000000000000000000" pitchFamily="2" charset="2"/>
              <a:buNone/>
              <a:defRPr/>
            </a:pPr>
            <a:r>
              <a:rPr lang="zh-CN" altLang="en-US" sz="2800" b="1" dirty="0" smtClean="0"/>
              <a:t>   教学特点</a:t>
            </a:r>
            <a:r>
              <a:rPr lang="en-US" altLang="zh-CN" sz="2800" b="1" dirty="0" smtClean="0"/>
              <a:t>：</a:t>
            </a:r>
            <a:r>
              <a:rPr lang="zh-CN" altLang="en-US" sz="2800" b="1" dirty="0" smtClean="0"/>
              <a:t>内容新颖</a:t>
            </a:r>
            <a:r>
              <a:rPr lang="en-US" altLang="zh-CN" sz="2400" b="1" dirty="0" smtClean="0"/>
              <a:t>(</a:t>
            </a:r>
            <a:r>
              <a:rPr lang="zh-CN" altLang="en-US" sz="2400" b="1" dirty="0" smtClean="0"/>
              <a:t>新理论、新方法、新例子）</a:t>
            </a:r>
          </a:p>
          <a:p>
            <a:pPr eaLnBrk="1" hangingPunct="1">
              <a:lnSpc>
                <a:spcPct val="80000"/>
              </a:lnSpc>
              <a:defRPr/>
            </a:pPr>
            <a:r>
              <a:rPr lang="zh-CN" altLang="en-US" sz="2800" b="1" dirty="0" smtClean="0"/>
              <a:t>学以致用</a:t>
            </a:r>
            <a:r>
              <a:rPr lang="en-US" altLang="zh-CN" sz="2400" b="1" dirty="0" smtClean="0"/>
              <a:t>(</a:t>
            </a:r>
            <a:r>
              <a:rPr lang="zh-CN" altLang="en-US" sz="2400" b="1" dirty="0" smtClean="0"/>
              <a:t>理论与实际相结合, 经典与现代相结合</a:t>
            </a:r>
            <a:r>
              <a:rPr lang="en-US" altLang="zh-CN" sz="2400" b="1" dirty="0" smtClean="0"/>
              <a:t>)</a:t>
            </a:r>
          </a:p>
          <a:p>
            <a:pPr eaLnBrk="1" hangingPunct="1">
              <a:lnSpc>
                <a:spcPct val="80000"/>
              </a:lnSpc>
              <a:defRPr/>
            </a:pPr>
            <a:r>
              <a:rPr lang="zh-CN" altLang="en-US" sz="2800" b="1" dirty="0" smtClean="0"/>
              <a:t>深入浅出</a:t>
            </a:r>
            <a:r>
              <a:rPr lang="en-US" altLang="zh-CN" sz="2800" b="1" dirty="0" smtClean="0"/>
              <a:t>, </a:t>
            </a:r>
            <a:r>
              <a:rPr lang="zh-CN" altLang="en-US" sz="2800" b="1" dirty="0" smtClean="0"/>
              <a:t>认真负责</a:t>
            </a:r>
            <a:r>
              <a:rPr lang="en-US" altLang="zh-CN" sz="2800" b="1" dirty="0" smtClean="0"/>
              <a:t>,  </a:t>
            </a:r>
            <a:r>
              <a:rPr lang="zh-CN" altLang="en-US" sz="2800" b="1" dirty="0" smtClean="0"/>
              <a:t>师生共进</a:t>
            </a:r>
            <a:r>
              <a:rPr lang="en-US" altLang="zh-CN" sz="2800" b="1" dirty="0" smtClean="0"/>
              <a:t>.</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A6DA9838-795F-4A6A-BBB9-AA265BD26138}" type="slidenum">
              <a:rPr lang="zh-CN" altLang="en-US" sz="1400" smtClean="0">
                <a:latin typeface="Arial" panose="020B0604020202020204" pitchFamily="34" charset="0"/>
              </a:rPr>
              <a:pPr eaLnBrk="1" hangingPunct="1">
                <a:defRPr/>
              </a:pPr>
              <a:t>100</a:t>
            </a:fld>
            <a:endParaRPr lang="en-US" altLang="zh-CN" sz="1400" smtClean="0">
              <a:latin typeface="Arial" panose="020B0604020202020204" pitchFamily="34" charset="0"/>
            </a:endParaRPr>
          </a:p>
        </p:txBody>
      </p:sp>
      <p:sp>
        <p:nvSpPr>
          <p:cNvPr id="556034" name="Rectangle 2"/>
          <p:cNvSpPr>
            <a:spLocks noGrp="1" noChangeArrowheads="1"/>
          </p:cNvSpPr>
          <p:nvPr>
            <p:ph type="title"/>
          </p:nvPr>
        </p:nvSpPr>
        <p:spPr/>
        <p:txBody>
          <a:bodyPr/>
          <a:lstStyle/>
          <a:p>
            <a:pPr eaLnBrk="1" hangingPunct="1">
              <a:defRPr/>
            </a:pPr>
            <a:r>
              <a:rPr lang="zh-CN" altLang="en-US" b="1" smtClean="0"/>
              <a:t>例</a:t>
            </a:r>
            <a:r>
              <a:rPr lang="en-US" altLang="zh-CN" b="1" smtClean="0"/>
              <a:t>3  </a:t>
            </a:r>
            <a:r>
              <a:rPr lang="zh-CN" altLang="en-US" b="1" smtClean="0"/>
              <a:t>阿莱商品公司</a:t>
            </a:r>
            <a:r>
              <a:rPr lang="en-US" altLang="zh-CN" b="1" smtClean="0"/>
              <a:t>IPO</a:t>
            </a:r>
            <a:r>
              <a:rPr lang="zh-CN" altLang="en-US" b="1" smtClean="0"/>
              <a:t>问题</a:t>
            </a:r>
          </a:p>
        </p:txBody>
      </p:sp>
      <p:sp>
        <p:nvSpPr>
          <p:cNvPr id="556035" name="Rectangle 3"/>
          <p:cNvSpPr>
            <a:spLocks noGrp="1" noChangeArrowheads="1"/>
          </p:cNvSpPr>
          <p:nvPr>
            <p:ph type="body" idx="1"/>
          </p:nvPr>
        </p:nvSpPr>
        <p:spPr/>
        <p:txBody>
          <a:bodyPr/>
          <a:lstStyle/>
          <a:p>
            <a:pPr eaLnBrk="1" hangingPunct="1">
              <a:defRPr/>
            </a:pPr>
            <a:r>
              <a:rPr lang="zh-CN" altLang="en-US" b="1" smtClean="0"/>
              <a:t>阿莱商品公司（</a:t>
            </a:r>
            <a:r>
              <a:rPr lang="en-US" altLang="zh-CN" b="1" smtClean="0"/>
              <a:t>Arley Merchandise Corporation）</a:t>
            </a:r>
            <a:r>
              <a:rPr lang="zh-CN" altLang="en-US" b="1" smtClean="0"/>
              <a:t>进行600万股的股票首次公开发行时，遇到问题：</a:t>
            </a:r>
          </a:p>
          <a:p>
            <a:pPr eaLnBrk="1" hangingPunct="1">
              <a:defRPr/>
            </a:pPr>
            <a:r>
              <a:rPr lang="zh-CN" altLang="en-US" b="1" smtClean="0"/>
              <a:t>老股东和管理层认为每股应该值8美元</a:t>
            </a:r>
          </a:p>
          <a:p>
            <a:pPr eaLnBrk="1" hangingPunct="1">
              <a:defRPr/>
            </a:pPr>
            <a:r>
              <a:rPr lang="zh-CN" altLang="en-US" b="1" smtClean="0"/>
              <a:t>而市场认为每股只值6美元</a:t>
            </a:r>
          </a:p>
          <a:p>
            <a:pPr eaLnBrk="1" hangingPunct="1">
              <a:defRPr/>
            </a:pPr>
            <a:r>
              <a:rPr lang="zh-CN" altLang="en-US" b="1" smtClean="0"/>
              <a:t>怎么办？德莱克塞尔投资银行?</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1744EB80-E8CC-48E6-AC5D-20F355D53CAF}" type="slidenum">
              <a:rPr lang="zh-CN" altLang="en-US" sz="1400" smtClean="0">
                <a:latin typeface="Arial" panose="020B0604020202020204" pitchFamily="34" charset="0"/>
              </a:rPr>
              <a:pPr eaLnBrk="1" hangingPunct="1">
                <a:defRPr/>
              </a:pPr>
              <a:t>101</a:t>
            </a:fld>
            <a:endParaRPr lang="en-US" altLang="zh-CN" sz="1400" smtClean="0">
              <a:latin typeface="Arial" panose="020B0604020202020204" pitchFamily="34" charset="0"/>
            </a:endParaRPr>
          </a:p>
        </p:txBody>
      </p:sp>
      <p:sp>
        <p:nvSpPr>
          <p:cNvPr id="557058" name="Rectangle 2"/>
          <p:cNvSpPr>
            <a:spLocks noGrp="1" noChangeArrowheads="1"/>
          </p:cNvSpPr>
          <p:nvPr>
            <p:ph type="title"/>
          </p:nvPr>
        </p:nvSpPr>
        <p:spPr>
          <a:xfrm>
            <a:off x="457200" y="277813"/>
            <a:ext cx="8229600" cy="228600"/>
          </a:xfrm>
        </p:spPr>
        <p:txBody>
          <a:bodyPr/>
          <a:lstStyle/>
          <a:p>
            <a:pPr eaLnBrk="1" hangingPunct="1">
              <a:defRPr/>
            </a:pPr>
            <a:endParaRPr lang="zh-CN" altLang="en-US" b="1" smtClean="0"/>
          </a:p>
        </p:txBody>
      </p:sp>
      <p:sp>
        <p:nvSpPr>
          <p:cNvPr id="557059" name="Rectangle 3"/>
          <p:cNvSpPr>
            <a:spLocks noGrp="1" noChangeArrowheads="1"/>
          </p:cNvSpPr>
          <p:nvPr>
            <p:ph type="body" idx="1"/>
          </p:nvPr>
        </p:nvSpPr>
        <p:spPr>
          <a:xfrm>
            <a:off x="228600" y="990600"/>
            <a:ext cx="8534400" cy="5410200"/>
          </a:xfrm>
        </p:spPr>
        <p:txBody>
          <a:bodyPr/>
          <a:lstStyle/>
          <a:p>
            <a:pPr algn="just" eaLnBrk="1" hangingPunct="1">
              <a:lnSpc>
                <a:spcPct val="90000"/>
              </a:lnSpc>
              <a:defRPr/>
            </a:pPr>
            <a:r>
              <a:rPr lang="zh-CN" altLang="en-US" b="1" smtClean="0"/>
              <a:t>     德莱克塞尔投资银行在帮助阿莱商品公司（</a:t>
            </a:r>
            <a:r>
              <a:rPr lang="en-US" altLang="zh-CN" b="1" smtClean="0"/>
              <a:t>Arley Merchandise Corporation）</a:t>
            </a:r>
            <a:r>
              <a:rPr lang="zh-CN" altLang="en-US" b="1" smtClean="0"/>
              <a:t>进行600万股的股票首次公开出售时，设计了可售回股票。即阿莱商品公司的普通股与一份看跌权同时出售。普通股的售价是每股8美元，看跌期权则是给予投资者在两年之后按8美元的价格将其持有的普通股出售给发行公司的权利。在这两年内投资者无权行使该权利，只有在满两年时，即2年后，投资者才能行使期权。这样。投资者在这两年的投资每股至多损失时间成本，即利息。</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31B42FE7-A41F-4DC1-872C-1F6B0A6A3D4D}" type="slidenum">
              <a:rPr lang="zh-CN" altLang="en-US" sz="1400" smtClean="0">
                <a:latin typeface="Arial" panose="020B0604020202020204" pitchFamily="34" charset="0"/>
              </a:rPr>
              <a:pPr eaLnBrk="1" hangingPunct="1">
                <a:defRPr/>
              </a:pPr>
              <a:t>102</a:t>
            </a:fld>
            <a:endParaRPr lang="en-US" altLang="zh-CN" sz="1400" smtClean="0">
              <a:latin typeface="Arial" panose="020B0604020202020204" pitchFamily="34" charset="0"/>
            </a:endParaRPr>
          </a:p>
        </p:txBody>
      </p:sp>
      <p:sp>
        <p:nvSpPr>
          <p:cNvPr id="558082" name="Rectangle 2"/>
          <p:cNvSpPr>
            <a:spLocks noGrp="1" noChangeArrowheads="1"/>
          </p:cNvSpPr>
          <p:nvPr>
            <p:ph type="title"/>
          </p:nvPr>
        </p:nvSpPr>
        <p:spPr>
          <a:xfrm>
            <a:off x="457200" y="277813"/>
            <a:ext cx="8229600" cy="303212"/>
          </a:xfrm>
        </p:spPr>
        <p:txBody>
          <a:bodyPr/>
          <a:lstStyle/>
          <a:p>
            <a:pPr eaLnBrk="1" hangingPunct="1">
              <a:defRPr/>
            </a:pPr>
            <a:endParaRPr lang="zh-CN" altLang="en-US" b="1" smtClean="0"/>
          </a:p>
        </p:txBody>
      </p:sp>
      <p:sp>
        <p:nvSpPr>
          <p:cNvPr id="558083" name="Rectangle 3"/>
          <p:cNvSpPr>
            <a:spLocks noGrp="1" noChangeArrowheads="1"/>
          </p:cNvSpPr>
          <p:nvPr>
            <p:ph type="body" idx="1"/>
          </p:nvPr>
        </p:nvSpPr>
        <p:spPr>
          <a:xfrm>
            <a:off x="685800" y="1371600"/>
            <a:ext cx="7772400" cy="4724400"/>
          </a:xfrm>
        </p:spPr>
        <p:txBody>
          <a:bodyPr/>
          <a:lstStyle/>
          <a:p>
            <a:pPr algn="just" eaLnBrk="1" hangingPunct="1">
              <a:defRPr/>
            </a:pPr>
            <a:r>
              <a:rPr lang="zh-CN" altLang="en-US" b="1" smtClean="0"/>
              <a:t>当时，阿莱商品公司之所以愿意提供这样的承诺，是因为老股东不愿意以每股低于8美元的价格出售普通股，但德莱克塞尔投资银行却认为，按当时的市场情况，阿莱的股票仅能以每股6美元左右的价格出售。为了满足阿莱的要求，德莱克塞尔投资银行便设计了可售回股票。结果，阿莱的股票顺利的以每股8元的价格销售一空。</a:t>
            </a:r>
          </a:p>
          <a:p>
            <a:pPr eaLnBrk="1" hangingPunct="1">
              <a:defRPr/>
            </a:pPr>
            <a:endParaRPr lang="zh-CN" altLang="en-US" b="1"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4800" b="1" dirty="0" smtClean="0"/>
              <a:t>40</a:t>
            </a:r>
            <a:r>
              <a:rPr lang="zh-CN" altLang="en-US" sz="4800" b="1" dirty="0" smtClean="0"/>
              <a:t>家机构砸</a:t>
            </a:r>
            <a:r>
              <a:rPr lang="en-US" altLang="zh-CN" sz="4800" b="1" dirty="0" smtClean="0"/>
              <a:t>400</a:t>
            </a:r>
            <a:r>
              <a:rPr lang="zh-CN" altLang="en-US" sz="4800" b="1" dirty="0" smtClean="0"/>
              <a:t>亿美元申购阿里巴巴 美林另辟蹊径</a:t>
            </a:r>
            <a:endParaRPr lang="zh-CN" altLang="en-US" sz="7200" dirty="0"/>
          </a:p>
        </p:txBody>
      </p:sp>
      <p:sp>
        <p:nvSpPr>
          <p:cNvPr id="3" name="内容占位符 2"/>
          <p:cNvSpPr>
            <a:spLocks noGrp="1"/>
          </p:cNvSpPr>
          <p:nvPr>
            <p:ph idx="1"/>
          </p:nvPr>
        </p:nvSpPr>
        <p:spPr>
          <a:xfrm>
            <a:off x="457200" y="1600200"/>
            <a:ext cx="8229600" cy="4852988"/>
          </a:xfrm>
        </p:spPr>
        <p:txBody>
          <a:bodyPr/>
          <a:lstStyle/>
          <a:p>
            <a:pPr>
              <a:defRPr/>
            </a:pPr>
            <a:r>
              <a:rPr lang="en-US" altLang="zh-CN" sz="2800" dirty="0" smtClean="0"/>
              <a:t>2014年，</a:t>
            </a:r>
            <a:r>
              <a:rPr lang="zh-CN" altLang="en-US" sz="2800" dirty="0" smtClean="0"/>
              <a:t>美</a:t>
            </a:r>
            <a:r>
              <a:rPr lang="zh-CN" altLang="en-US" sz="2800" dirty="0"/>
              <a:t>林与</a:t>
            </a:r>
            <a:r>
              <a:rPr lang="en-US" altLang="zh-CN" sz="2800" dirty="0"/>
              <a:t>UBS</a:t>
            </a:r>
            <a:r>
              <a:rPr lang="zh-CN" altLang="en-US" sz="2800" dirty="0"/>
              <a:t>作为主承销行</a:t>
            </a:r>
            <a:r>
              <a:rPr lang="zh-CN" altLang="en-US" sz="2800" dirty="0" smtClean="0"/>
              <a:t>，因为</a:t>
            </a:r>
            <a:r>
              <a:rPr lang="zh-CN" altLang="en-US" sz="2800" dirty="0"/>
              <a:t>做了京东的承销商，被排除在了阿里巴巴</a:t>
            </a:r>
            <a:r>
              <a:rPr lang="en-US" altLang="zh-CN" sz="2800" dirty="0"/>
              <a:t>IPO</a:t>
            </a:r>
            <a:r>
              <a:rPr lang="zh-CN" altLang="en-US" sz="2800" dirty="0"/>
              <a:t>承销团</a:t>
            </a:r>
            <a:r>
              <a:rPr lang="zh-CN" altLang="en-US" sz="2800" dirty="0" smtClean="0"/>
              <a:t>以外。</a:t>
            </a:r>
            <a:endParaRPr lang="en-US" altLang="zh-CN" sz="2800" dirty="0" smtClean="0"/>
          </a:p>
          <a:p>
            <a:pPr>
              <a:defRPr/>
            </a:pPr>
            <a:r>
              <a:rPr lang="zh-CN" altLang="en-US" sz="2800" dirty="0" smtClean="0"/>
              <a:t>美林的产品就是利用阿里巴巴最大股东的软银的股票</a:t>
            </a:r>
            <a:r>
              <a:rPr lang="en-US" altLang="zh-CN" sz="2800" dirty="0" smtClean="0"/>
              <a:t>(</a:t>
            </a:r>
            <a:r>
              <a:rPr lang="zh-CN" altLang="en-US" sz="2800" dirty="0" smtClean="0"/>
              <a:t>上市后仍持有</a:t>
            </a:r>
            <a:r>
              <a:rPr lang="en-US" altLang="zh-CN" sz="2800" dirty="0" smtClean="0"/>
              <a:t>34%)</a:t>
            </a:r>
            <a:r>
              <a:rPr lang="zh-CN" altLang="en-US" sz="2800" dirty="0" smtClean="0"/>
              <a:t>，在年初就开发了一个合成股票，让投资者提前介入阿里巴巴，并跟着市场对阿里巴巴估值的持续升温而带来的立竿见影的收成。</a:t>
            </a:r>
          </a:p>
          <a:p>
            <a:pPr>
              <a:defRPr/>
            </a:pPr>
            <a:r>
              <a:rPr lang="zh-CN" altLang="en-US" sz="2800" dirty="0" smtClean="0"/>
              <a:t>软银的资产很庞大，除了阿里巴巴的持股外，还有日本的移动公司和美国的移动公司</a:t>
            </a:r>
            <a:r>
              <a:rPr lang="en-US" altLang="zh-CN" sz="2800" dirty="0" smtClean="0"/>
              <a:t>(</a:t>
            </a:r>
            <a:r>
              <a:rPr lang="zh-CN" altLang="en-US" sz="2800" dirty="0" smtClean="0"/>
              <a:t>合并为</a:t>
            </a:r>
            <a:r>
              <a:rPr lang="en-US" altLang="zh-CN" sz="2800" dirty="0" smtClean="0"/>
              <a:t>Sprint </a:t>
            </a:r>
            <a:r>
              <a:rPr lang="zh-CN" altLang="en-US" sz="2800" dirty="0" smtClean="0"/>
              <a:t>公司</a:t>
            </a:r>
            <a:r>
              <a:rPr lang="en-US" altLang="zh-CN" sz="2800" dirty="0" smtClean="0"/>
              <a:t>)</a:t>
            </a:r>
            <a:r>
              <a:rPr lang="zh-CN" altLang="en-US" sz="2800" dirty="0" smtClean="0"/>
              <a:t>，再加上雅虎日本和未上市的电信类资产。</a:t>
            </a:r>
            <a:endParaRPr lang="zh-CN" altLang="en-US" sz="2400" dirty="0" smtClean="0"/>
          </a:p>
          <a:p>
            <a:pPr>
              <a:defRPr/>
            </a:pPr>
            <a:endParaRPr lang="zh-CN" altLang="en-US" sz="2400" dirty="0" smtClean="0"/>
          </a:p>
        </p:txBody>
      </p:sp>
      <p:sp>
        <p:nvSpPr>
          <p:cNvPr id="4"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46586562-623F-4E5D-8DFD-4FDD16D48850}" type="slidenum">
              <a:rPr lang="zh-CN" altLang="en-US" sz="1400" smtClean="0">
                <a:latin typeface="Arial" panose="020B0604020202020204" pitchFamily="34" charset="0"/>
              </a:rPr>
              <a:pPr eaLnBrk="1" hangingPunct="1">
                <a:defRPr/>
              </a:pPr>
              <a:t>103</a:t>
            </a:fld>
            <a:endParaRPr lang="en-US" altLang="zh-CN" sz="1400" smtClean="0">
              <a:latin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zh-CN" altLang="en-US" sz="2800" dirty="0" smtClean="0"/>
              <a:t>美林的产品设计人员，为了使得投资者能纯粹地持有软银资产中的阿里巴巴部分，创造了一个多头套空头的合成品，多头就是购买软银的股票，空头就是</a:t>
            </a:r>
            <a:r>
              <a:rPr lang="en-US" altLang="zh-CN" sz="2800" dirty="0" smtClean="0"/>
              <a:t>Sprint</a:t>
            </a:r>
            <a:r>
              <a:rPr lang="zh-CN" altLang="en-US" sz="2800" dirty="0" smtClean="0"/>
              <a:t>股票以及雅虎日本股票</a:t>
            </a:r>
            <a:r>
              <a:rPr lang="en-US" altLang="zh-CN" sz="2800" dirty="0" smtClean="0"/>
              <a:t>(</a:t>
            </a:r>
            <a:r>
              <a:rPr lang="zh-CN" altLang="en-US" sz="2800" dirty="0" smtClean="0"/>
              <a:t>均为上市公司</a:t>
            </a:r>
            <a:r>
              <a:rPr lang="en-US" altLang="zh-CN" sz="2800" dirty="0" smtClean="0"/>
              <a:t>)</a:t>
            </a:r>
            <a:r>
              <a:rPr lang="zh-CN" altLang="en-US" sz="2800" dirty="0" smtClean="0"/>
              <a:t>，再空头了日本电信公司</a:t>
            </a:r>
            <a:r>
              <a:rPr lang="en-US" altLang="zh-CN" sz="2800" dirty="0" smtClean="0"/>
              <a:t>KDDI</a:t>
            </a:r>
            <a:r>
              <a:rPr lang="zh-CN" altLang="en-US" sz="2800" dirty="0" smtClean="0"/>
              <a:t>的股票</a:t>
            </a:r>
            <a:r>
              <a:rPr lang="en-US" altLang="zh-CN" sz="2800" dirty="0" smtClean="0"/>
              <a:t>(</a:t>
            </a:r>
            <a:r>
              <a:rPr lang="zh-CN" altLang="en-US" sz="2800" dirty="0" smtClean="0"/>
              <a:t>因此对冲掉了软银中未上市的电信资产</a:t>
            </a:r>
            <a:r>
              <a:rPr lang="en-US" altLang="zh-CN" sz="2800" dirty="0" smtClean="0"/>
              <a:t>)</a:t>
            </a:r>
            <a:r>
              <a:rPr lang="zh-CN" altLang="en-US" sz="2800" dirty="0" smtClean="0"/>
              <a:t>。</a:t>
            </a:r>
          </a:p>
          <a:p>
            <a:pPr>
              <a:defRPr/>
            </a:pPr>
            <a:r>
              <a:rPr lang="zh-CN" altLang="en-US" sz="2800" dirty="0" smtClean="0"/>
              <a:t>该产品的结果就是几乎把软银这个上市公司的非阿里巴巴资产通过空头剔除得一干二净，留下了比较纯粹的阿里巴巴的股权，让投资者提前买入，坐享其成地享受阿里巴巴的上市前半年的估值爆发。</a:t>
            </a:r>
          </a:p>
          <a:p>
            <a:pPr>
              <a:defRPr/>
            </a:pPr>
            <a:endParaRPr lang="zh-CN" altLang="en-US" dirty="0"/>
          </a:p>
        </p:txBody>
      </p:sp>
      <p:sp>
        <p:nvSpPr>
          <p:cNvPr id="4"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DCC975DA-0D46-4988-BCAD-9F56E9192EED}" type="slidenum">
              <a:rPr lang="zh-CN" altLang="en-US" sz="1400" smtClean="0">
                <a:latin typeface="Arial" panose="020B0604020202020204" pitchFamily="34" charset="0"/>
              </a:rPr>
              <a:pPr eaLnBrk="1" hangingPunct="1">
                <a:defRPr/>
              </a:pPr>
              <a:t>104</a:t>
            </a:fld>
            <a:endParaRPr lang="en-US" altLang="zh-CN" sz="1400" smtClean="0">
              <a:latin typeface="Arial" panose="020B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92024C8-C5CB-4C57-8DA4-A9D72B9C35E5}" type="slidenum">
              <a:rPr lang="zh-CN" altLang="en-US" sz="1400" smtClean="0">
                <a:latin typeface="Arial" panose="020B0604020202020204" pitchFamily="34" charset="0"/>
              </a:rPr>
              <a:pPr eaLnBrk="1" hangingPunct="1">
                <a:defRPr/>
              </a:pPr>
              <a:t>105</a:t>
            </a:fld>
            <a:endParaRPr lang="en-US" altLang="zh-CN" sz="1400" smtClean="0">
              <a:latin typeface="Arial" panose="020B0604020202020204" pitchFamily="34" charset="0"/>
            </a:endParaRPr>
          </a:p>
        </p:txBody>
      </p:sp>
      <p:sp>
        <p:nvSpPr>
          <p:cNvPr id="563202" name="Rectangle 2"/>
          <p:cNvSpPr>
            <a:spLocks noGrp="1" noChangeArrowheads="1"/>
          </p:cNvSpPr>
          <p:nvPr>
            <p:ph type="title"/>
          </p:nvPr>
        </p:nvSpPr>
        <p:spPr/>
        <p:txBody>
          <a:bodyPr/>
          <a:lstStyle/>
          <a:p>
            <a:pPr eaLnBrk="1" hangingPunct="1">
              <a:defRPr/>
            </a:pPr>
            <a:r>
              <a:rPr lang="en-US" altLang="zh-CN" smtClean="0"/>
              <a:t>             </a:t>
            </a:r>
          </a:p>
        </p:txBody>
      </p:sp>
      <p:sp>
        <p:nvSpPr>
          <p:cNvPr id="563203" name="Rectangle 3"/>
          <p:cNvSpPr>
            <a:spLocks noGrp="1" noChangeArrowheads="1"/>
          </p:cNvSpPr>
          <p:nvPr>
            <p:ph type="body" idx="1"/>
          </p:nvPr>
        </p:nvSpPr>
        <p:spPr/>
        <p:txBody>
          <a:bodyPr/>
          <a:lstStyle/>
          <a:p>
            <a:pPr eaLnBrk="1" hangingPunct="1">
              <a:lnSpc>
                <a:spcPct val="200000"/>
              </a:lnSpc>
              <a:defRPr/>
            </a:pPr>
            <a:r>
              <a:rPr lang="en-US" altLang="zh-CN" sz="9600" dirty="0" smtClean="0"/>
              <a:t>   </a:t>
            </a:r>
            <a:r>
              <a:rPr lang="zh-CN" altLang="en-US" sz="8000" dirty="0" smtClean="0"/>
              <a:t>四：</a:t>
            </a:r>
            <a:r>
              <a:rPr lang="en-US" altLang="zh-CN" sz="9600" dirty="0" smtClean="0"/>
              <a:t>HOW?</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BE1D448E-4251-44D9-99C2-B8605AC2BFD9}" type="slidenum">
              <a:rPr lang="zh-CN" altLang="en-US" sz="1400" smtClean="0">
                <a:latin typeface="Arial" panose="020B0604020202020204" pitchFamily="34" charset="0"/>
              </a:rPr>
              <a:pPr eaLnBrk="1" hangingPunct="1">
                <a:defRPr/>
              </a:pPr>
              <a:t>106</a:t>
            </a:fld>
            <a:endParaRPr lang="en-US" altLang="zh-CN" sz="1400" smtClean="0">
              <a:latin typeface="Arial" panose="020B0604020202020204" pitchFamily="34" charset="0"/>
            </a:endParaRPr>
          </a:p>
        </p:txBody>
      </p:sp>
      <p:sp>
        <p:nvSpPr>
          <p:cNvPr id="565250" name="Rectangle 2"/>
          <p:cNvSpPr>
            <a:spLocks noGrp="1" noChangeArrowheads="1"/>
          </p:cNvSpPr>
          <p:nvPr>
            <p:ph type="title"/>
          </p:nvPr>
        </p:nvSpPr>
        <p:spPr>
          <a:xfrm>
            <a:off x="457200" y="277813"/>
            <a:ext cx="8229600" cy="558800"/>
          </a:xfrm>
        </p:spPr>
        <p:txBody>
          <a:bodyPr/>
          <a:lstStyle/>
          <a:p>
            <a:pPr eaLnBrk="1" hangingPunct="1">
              <a:defRPr/>
            </a:pPr>
            <a:endParaRPr lang="zh-CN" altLang="en-US" sz="4000" smtClean="0"/>
          </a:p>
        </p:txBody>
      </p:sp>
      <p:sp>
        <p:nvSpPr>
          <p:cNvPr id="565251" name="Rectangle 3"/>
          <p:cNvSpPr>
            <a:spLocks noGrp="1" noChangeArrowheads="1"/>
          </p:cNvSpPr>
          <p:nvPr>
            <p:ph type="body" idx="1"/>
          </p:nvPr>
        </p:nvSpPr>
        <p:spPr>
          <a:xfrm>
            <a:off x="457200" y="1125538"/>
            <a:ext cx="8229600" cy="5000625"/>
          </a:xfrm>
        </p:spPr>
        <p:txBody>
          <a:bodyPr/>
          <a:lstStyle/>
          <a:p>
            <a:pPr eaLnBrk="1" hangingPunct="1">
              <a:defRPr/>
            </a:pPr>
            <a:r>
              <a:rPr lang="zh-CN" altLang="en-US" b="1" smtClean="0"/>
              <a:t>主要工具和产品</a:t>
            </a:r>
            <a:r>
              <a:rPr lang="en-US" altLang="zh-CN" b="1" smtClean="0"/>
              <a:t>:  </a:t>
            </a:r>
            <a:r>
              <a:rPr lang="zh-CN" altLang="en-US" b="1" smtClean="0"/>
              <a:t>期权、期货、远期和互换（掉期）等衍生产品</a:t>
            </a:r>
            <a:r>
              <a:rPr lang="en-US" altLang="zh-CN" b="1" smtClean="0"/>
              <a:t>.</a:t>
            </a:r>
          </a:p>
          <a:p>
            <a:pPr eaLnBrk="1" hangingPunct="1">
              <a:defRPr/>
            </a:pPr>
            <a:endParaRPr lang="zh-CN" altLang="en-US" b="1" smtClean="0"/>
          </a:p>
          <a:p>
            <a:pPr eaLnBrk="1" hangingPunct="1">
              <a:buFont typeface="Wingdings" panose="05000000000000000000" pitchFamily="2" charset="2"/>
              <a:buNone/>
              <a:defRPr/>
            </a:pPr>
            <a:r>
              <a:rPr lang="zh-CN" altLang="en-US" b="1" smtClean="0"/>
              <a:t>   就是说金融工程的内容主要是如何利用期权、期货等金融衍生产品来达到风险管理，或者构造套利组合获得赢利，或者创造新产品（或者服务）来创造价值。后面将深入介绍。</a:t>
            </a:r>
            <a:endParaRPr lang="zh-CN" altLang="en-US"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45F54642-9A9C-4628-88FC-21FF4C96DE82}" type="slidenum">
              <a:rPr lang="zh-CN" altLang="en-US" sz="1400" smtClean="0">
                <a:latin typeface="Arial" panose="020B0604020202020204" pitchFamily="34" charset="0"/>
              </a:rPr>
              <a:pPr eaLnBrk="1" hangingPunct="1">
                <a:defRPr/>
              </a:pPr>
              <a:t>107</a:t>
            </a:fld>
            <a:endParaRPr lang="en-US" altLang="zh-CN" sz="1400" smtClean="0">
              <a:latin typeface="Arial" panose="020B0604020202020204" pitchFamily="34" charset="0"/>
            </a:endParaRPr>
          </a:p>
        </p:txBody>
      </p:sp>
      <p:sp>
        <p:nvSpPr>
          <p:cNvPr id="564226" name="Rectangle 2"/>
          <p:cNvSpPr>
            <a:spLocks noGrp="1" noChangeArrowheads="1"/>
          </p:cNvSpPr>
          <p:nvPr>
            <p:ph type="title"/>
          </p:nvPr>
        </p:nvSpPr>
        <p:spPr>
          <a:xfrm>
            <a:off x="457200" y="277813"/>
            <a:ext cx="8229600" cy="558800"/>
          </a:xfrm>
        </p:spPr>
        <p:txBody>
          <a:bodyPr/>
          <a:lstStyle/>
          <a:p>
            <a:pPr eaLnBrk="1" hangingPunct="1">
              <a:defRPr/>
            </a:pPr>
            <a:endParaRPr lang="zh-CN" altLang="en-US" sz="4000" smtClean="0"/>
          </a:p>
        </p:txBody>
      </p:sp>
      <p:sp>
        <p:nvSpPr>
          <p:cNvPr id="564227" name="Rectangle 3"/>
          <p:cNvSpPr>
            <a:spLocks noGrp="1" noChangeArrowheads="1"/>
          </p:cNvSpPr>
          <p:nvPr>
            <p:ph type="body" idx="1"/>
          </p:nvPr>
        </p:nvSpPr>
        <p:spPr>
          <a:xfrm>
            <a:off x="457200" y="1052513"/>
            <a:ext cx="7570788" cy="5073650"/>
          </a:xfrm>
        </p:spPr>
        <p:txBody>
          <a:bodyPr/>
          <a:lstStyle/>
          <a:p>
            <a:pPr eaLnBrk="1" hangingPunct="1">
              <a:defRPr/>
            </a:pPr>
            <a:r>
              <a:rPr lang="zh-CN" altLang="en-US" b="1" smtClean="0"/>
              <a:t>主要理论与方法模型</a:t>
            </a:r>
            <a:r>
              <a:rPr lang="en-US" altLang="zh-CN" b="1" smtClean="0"/>
              <a:t>:</a:t>
            </a:r>
          </a:p>
          <a:p>
            <a:pPr eaLnBrk="1" hangingPunct="1">
              <a:lnSpc>
                <a:spcPct val="120000"/>
              </a:lnSpc>
              <a:buFont typeface="Wingdings" panose="05000000000000000000" pitchFamily="2" charset="2"/>
              <a:buNone/>
              <a:defRPr/>
            </a:pPr>
            <a:r>
              <a:rPr lang="zh-CN" altLang="en-US" b="1" smtClean="0"/>
              <a:t>   期权、期货等定价模型</a:t>
            </a:r>
            <a:r>
              <a:rPr lang="en-US" altLang="zh-CN" b="1" smtClean="0"/>
              <a:t>,  </a:t>
            </a:r>
            <a:r>
              <a:rPr lang="zh-CN" altLang="en-US" b="1" smtClean="0"/>
              <a:t>最经典的模型是</a:t>
            </a:r>
            <a:r>
              <a:rPr lang="en-US" altLang="zh-CN" b="1" smtClean="0"/>
              <a:t>B-S</a:t>
            </a:r>
            <a:r>
              <a:rPr lang="zh-CN" altLang="en-US" b="1" smtClean="0"/>
              <a:t>期权定价模型</a:t>
            </a:r>
            <a:r>
              <a:rPr lang="en-US" altLang="zh-CN" b="1" smtClean="0"/>
              <a:t>, </a:t>
            </a:r>
            <a:r>
              <a:rPr lang="zh-CN" altLang="en-US" b="1" smtClean="0"/>
              <a:t>利率平价模型等</a:t>
            </a:r>
            <a:r>
              <a:rPr lang="en-US" altLang="zh-CN" b="1" smtClean="0"/>
              <a:t>.</a:t>
            </a:r>
          </a:p>
          <a:p>
            <a:pPr eaLnBrk="1" hangingPunct="1">
              <a:lnSpc>
                <a:spcPct val="120000"/>
              </a:lnSpc>
              <a:buFont typeface="Wingdings" panose="05000000000000000000" pitchFamily="2" charset="2"/>
              <a:buNone/>
              <a:defRPr/>
            </a:pPr>
            <a:r>
              <a:rPr lang="zh-CN" altLang="en-US" b="1" smtClean="0"/>
              <a:t>   </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46F2C55D-E761-4B91-AABD-2162DDD3CE1B}" type="slidenum">
              <a:rPr lang="zh-CN" altLang="en-US" sz="1400" smtClean="0">
                <a:latin typeface="Arial" panose="020B0604020202020204" pitchFamily="34" charset="0"/>
              </a:rPr>
              <a:pPr eaLnBrk="1" hangingPunct="1">
                <a:defRPr/>
              </a:pPr>
              <a:t>108</a:t>
            </a:fld>
            <a:endParaRPr lang="en-US" altLang="zh-CN" sz="1400" smtClean="0">
              <a:latin typeface="Arial" panose="020B0604020202020204" pitchFamily="34" charset="0"/>
            </a:endParaRPr>
          </a:p>
        </p:txBody>
      </p:sp>
      <p:sp>
        <p:nvSpPr>
          <p:cNvPr id="217090" name="Rectangle 2"/>
          <p:cNvSpPr>
            <a:spLocks noGrp="1" noChangeArrowheads="1"/>
          </p:cNvSpPr>
          <p:nvPr>
            <p:ph type="body" idx="1"/>
          </p:nvPr>
        </p:nvSpPr>
        <p:spPr>
          <a:xfrm>
            <a:off x="533400" y="609600"/>
            <a:ext cx="7772400" cy="1752600"/>
          </a:xfrm>
        </p:spPr>
        <p:txBody>
          <a:bodyPr/>
          <a:lstStyle/>
          <a:p>
            <a:pPr eaLnBrk="1" hangingPunct="1">
              <a:buFont typeface="Wingdings" panose="05000000000000000000" pitchFamily="2" charset="2"/>
              <a:buNone/>
              <a:defRPr/>
            </a:pPr>
            <a:r>
              <a:rPr lang="zh-CN" altLang="en-US" sz="4800" b="1" smtClean="0">
                <a:latin typeface="宋体" pitchFamily="2" charset="-122"/>
              </a:rPr>
              <a:t>第一章  金融工程概述</a:t>
            </a:r>
            <a:endParaRPr lang="en-US" altLang="zh-CN" sz="4800" b="1" smtClean="0">
              <a:latin typeface="宋体" pitchFamily="2" charset="-122"/>
            </a:endParaRPr>
          </a:p>
        </p:txBody>
      </p:sp>
      <p:sp>
        <p:nvSpPr>
          <p:cNvPr id="217091" name="Rectangle 3"/>
          <p:cNvSpPr>
            <a:spLocks noChangeArrowheads="1"/>
          </p:cNvSpPr>
          <p:nvPr/>
        </p:nvSpPr>
        <p:spPr bwMode="auto">
          <a:xfrm>
            <a:off x="1219200" y="2209800"/>
            <a:ext cx="7010400" cy="3441700"/>
          </a:xfrm>
          <a:prstGeom prst="rect">
            <a:avLst/>
          </a:prstGeom>
          <a:noFill/>
          <a:ln w="9525">
            <a:noFill/>
            <a:miter lim="800000"/>
            <a:headEnd/>
            <a:tailEnd/>
          </a:ln>
          <a:effectLst/>
        </p:spPr>
        <p:txBody>
          <a:bodyPr>
            <a:spAutoFit/>
          </a:bodyPr>
          <a:lstStyle/>
          <a:p>
            <a:pPr>
              <a:defRPr/>
            </a:pPr>
            <a:r>
              <a:rPr lang="zh-CN" altLang="en-US" b="1" dirty="0">
                <a:effectLst>
                  <a:outerShdw blurRad="38100" dist="38100" dir="2700000" algn="tl">
                    <a:srgbClr val="000000"/>
                  </a:outerShdw>
                </a:effectLst>
                <a:latin typeface="宋体" pitchFamily="2" charset="-122"/>
              </a:rPr>
              <a:t>现代金融特点与变化</a:t>
            </a:r>
            <a:endParaRPr lang="en-US" altLang="zh-CN" b="1" dirty="0">
              <a:effectLst>
                <a:outerShdw blurRad="38100" dist="38100" dir="2700000" algn="tl">
                  <a:srgbClr val="000000"/>
                </a:outerShdw>
              </a:effectLst>
              <a:latin typeface="宋体" pitchFamily="2" charset="-122"/>
            </a:endParaRPr>
          </a:p>
          <a:p>
            <a:pPr>
              <a:defRPr/>
            </a:pPr>
            <a:r>
              <a:rPr lang="zh-CN" altLang="en-US" b="1" dirty="0">
                <a:effectLst>
                  <a:outerShdw blurRad="38100" dist="38100" dir="2700000" algn="tl">
                    <a:srgbClr val="000000"/>
                  </a:outerShdw>
                </a:effectLst>
                <a:latin typeface="宋体" pitchFamily="2" charset="-122"/>
              </a:rPr>
              <a:t>金融工程及其发展背景</a:t>
            </a:r>
          </a:p>
          <a:p>
            <a:pPr>
              <a:defRPr/>
            </a:pPr>
            <a:r>
              <a:rPr lang="zh-CN" altLang="en-US" b="1" dirty="0">
                <a:effectLst>
                  <a:outerShdw blurRad="38100" dist="38100" dir="2700000" algn="tl">
                    <a:srgbClr val="000000"/>
                  </a:outerShdw>
                </a:effectLst>
                <a:latin typeface="宋体" pitchFamily="2" charset="-122"/>
              </a:rPr>
              <a:t>金融工程的国内外发展状况</a:t>
            </a:r>
          </a:p>
          <a:p>
            <a:pPr>
              <a:defRPr/>
            </a:pPr>
            <a:r>
              <a:rPr lang="zh-CN" altLang="en-US" b="1" dirty="0">
                <a:effectLst>
                  <a:outerShdw blurRad="38100" dist="38100" dir="2700000" algn="tl">
                    <a:srgbClr val="000000"/>
                  </a:outerShdw>
                </a:effectLst>
                <a:latin typeface="宋体" pitchFamily="2" charset="-122"/>
              </a:rPr>
              <a:t>金融工程在中国</a:t>
            </a:r>
          </a:p>
          <a:p>
            <a:pPr>
              <a:defRPr/>
            </a:pPr>
            <a:endParaRPr lang="zh-CN" altLang="en-US" b="1" dirty="0">
              <a:effectLst>
                <a:outerShdw blurRad="38100" dist="38100" dir="2700000" algn="tl">
                  <a:srgbClr val="000000"/>
                </a:outerShdw>
              </a:effectLst>
              <a:latin typeface="宋体" pitchFamily="2"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D65D43C8-77E8-469E-8BE0-30450F87C036}" type="slidenum">
              <a:rPr lang="zh-CN" altLang="en-US" sz="1400" smtClean="0">
                <a:latin typeface="Arial" panose="020B0604020202020204" pitchFamily="34" charset="0"/>
              </a:rPr>
              <a:pPr eaLnBrk="1" hangingPunct="1">
                <a:defRPr/>
              </a:pPr>
              <a:t>109</a:t>
            </a:fld>
            <a:endParaRPr lang="en-US" altLang="zh-CN" sz="1400" smtClean="0">
              <a:latin typeface="Arial" panose="020B0604020202020204" pitchFamily="34" charset="0"/>
            </a:endParaRPr>
          </a:p>
        </p:txBody>
      </p:sp>
      <p:sp>
        <p:nvSpPr>
          <p:cNvPr id="218114" name="Rectangle 2"/>
          <p:cNvSpPr>
            <a:spLocks noGrp="1" noChangeArrowheads="1"/>
          </p:cNvSpPr>
          <p:nvPr>
            <p:ph type="title"/>
          </p:nvPr>
        </p:nvSpPr>
        <p:spPr/>
        <p:txBody>
          <a:bodyPr/>
          <a:lstStyle/>
          <a:p>
            <a:pPr eaLnBrk="1" hangingPunct="1">
              <a:defRPr/>
            </a:pPr>
            <a:r>
              <a:rPr lang="zh-CN" altLang="en-US" smtClean="0"/>
              <a:t>一、</a:t>
            </a:r>
            <a:r>
              <a:rPr lang="zh-CN" altLang="en-US" b="1" smtClean="0"/>
              <a:t>现代金融特点与变化</a:t>
            </a:r>
            <a:endParaRPr lang="en-US" altLang="zh-CN" b="1" smtClean="0"/>
          </a:p>
        </p:txBody>
      </p:sp>
      <p:sp>
        <p:nvSpPr>
          <p:cNvPr id="218115" name="Rectangle 3"/>
          <p:cNvSpPr>
            <a:spLocks noGrp="1" noChangeArrowheads="1"/>
          </p:cNvSpPr>
          <p:nvPr>
            <p:ph type="body" idx="1"/>
          </p:nvPr>
        </p:nvSpPr>
        <p:spPr>
          <a:xfrm>
            <a:off x="684213" y="1628775"/>
            <a:ext cx="8229600" cy="4525963"/>
          </a:xfrm>
        </p:spPr>
        <p:txBody>
          <a:bodyPr/>
          <a:lstStyle/>
          <a:p>
            <a:pPr>
              <a:spcBef>
                <a:spcPct val="0"/>
              </a:spcBef>
              <a:buClrTx/>
              <a:buFontTx/>
              <a:buNone/>
              <a:defRPr/>
            </a:pPr>
            <a:r>
              <a:rPr lang="zh-CN" altLang="en-US" b="1" dirty="0" smtClean="0">
                <a:latin typeface="隶书" pitchFamily="49" charset="-122"/>
                <a:ea typeface="隶书" pitchFamily="49" charset="-122"/>
              </a:rPr>
              <a:t>现代金融的核心问题</a:t>
            </a:r>
          </a:p>
          <a:p>
            <a:pPr>
              <a:spcBef>
                <a:spcPct val="0"/>
              </a:spcBef>
              <a:buClrTx/>
              <a:buFontTx/>
              <a:buNone/>
              <a:defRPr/>
            </a:pPr>
            <a:r>
              <a:rPr lang="zh-CN" altLang="en-US" b="1" dirty="0" smtClean="0">
                <a:ea typeface="隶书" pitchFamily="49" charset="-122"/>
              </a:rPr>
              <a:t>金融产品的特点</a:t>
            </a:r>
            <a:endParaRPr lang="en-US" altLang="zh-CN" b="1" dirty="0" smtClean="0">
              <a:ea typeface="隶书" pitchFamily="49" charset="-122"/>
            </a:endParaRPr>
          </a:p>
          <a:p>
            <a:pPr>
              <a:spcBef>
                <a:spcPct val="0"/>
              </a:spcBef>
              <a:buClrTx/>
              <a:buFont typeface="Wingdings" panose="05000000000000000000" pitchFamily="2" charset="2"/>
              <a:buNone/>
              <a:defRPr/>
            </a:pPr>
            <a:r>
              <a:rPr lang="zh-CN" altLang="zh-CN" b="1" dirty="0">
                <a:latin typeface="隶书" pitchFamily="49" charset="-122"/>
                <a:ea typeface="隶书" pitchFamily="49" charset="-122"/>
              </a:rPr>
              <a:t>金融产品定价</a:t>
            </a:r>
            <a:r>
              <a:rPr lang="zh-CN" altLang="zh-CN" b="1" dirty="0" smtClean="0">
                <a:latin typeface="隶书" pitchFamily="49" charset="-122"/>
                <a:ea typeface="隶书" pitchFamily="49" charset="-122"/>
              </a:rPr>
              <a:t>方法</a:t>
            </a:r>
            <a:endParaRPr lang="zh-CN" altLang="en-US" b="1" dirty="0" smtClean="0">
              <a:ea typeface="隶书" pitchFamily="49" charset="-122"/>
            </a:endParaRPr>
          </a:p>
          <a:p>
            <a:pPr>
              <a:spcBef>
                <a:spcPct val="0"/>
              </a:spcBef>
              <a:buClrTx/>
              <a:buFontTx/>
              <a:buNone/>
              <a:defRPr/>
            </a:pPr>
            <a:r>
              <a:rPr lang="zh-CN" altLang="en-US" b="1" dirty="0" smtClean="0">
                <a:ea typeface="隶书" pitchFamily="49" charset="-122"/>
              </a:rPr>
              <a:t>货币作用的变化</a:t>
            </a:r>
          </a:p>
          <a:p>
            <a:pPr>
              <a:spcBef>
                <a:spcPct val="0"/>
              </a:spcBef>
              <a:buClrTx/>
              <a:buFontTx/>
              <a:buNone/>
              <a:defRPr/>
            </a:pPr>
            <a:r>
              <a:rPr lang="zh-CN" altLang="en-US" b="1" dirty="0" smtClean="0">
                <a:latin typeface="隶书" pitchFamily="49" charset="-122"/>
                <a:ea typeface="隶书" pitchFamily="49" charset="-122"/>
              </a:rPr>
              <a:t>金融市场异化，信用过度膨胀</a:t>
            </a:r>
          </a:p>
          <a:p>
            <a:pPr>
              <a:spcBef>
                <a:spcPct val="0"/>
              </a:spcBef>
              <a:buClrTx/>
              <a:buFontTx/>
              <a:buNone/>
              <a:defRPr/>
            </a:pPr>
            <a:r>
              <a:rPr lang="zh-CN" altLang="en-US" b="1" dirty="0" smtClean="0">
                <a:latin typeface="宋体" pitchFamily="2" charset="-122"/>
                <a:ea typeface="隶书" pitchFamily="49" charset="-122"/>
              </a:rPr>
              <a:t>金融学科发展变化</a:t>
            </a:r>
            <a:endParaRPr lang="zh-CN" altLang="en-US" b="1" dirty="0" smtClean="0">
              <a:latin typeface="隶书" pitchFamily="49" charset="-122"/>
              <a:ea typeface="隶书" pitchFamily="49" charset="-122"/>
            </a:endParaRPr>
          </a:p>
          <a:p>
            <a:pPr>
              <a:spcBef>
                <a:spcPct val="0"/>
              </a:spcBef>
              <a:buClrTx/>
              <a:buFontTx/>
              <a:buNone/>
              <a:defRPr/>
            </a:pPr>
            <a:r>
              <a:rPr lang="zh-CN" altLang="en-US" b="1" dirty="0" smtClean="0">
                <a:latin typeface="宋体" pitchFamily="2" charset="-122"/>
                <a:ea typeface="隶书" pitchFamily="49" charset="-122"/>
              </a:rPr>
              <a:t>研究方法的变化</a:t>
            </a:r>
            <a:endParaRPr lang="zh-CN" altLang="en-US" b="1" dirty="0" smtClean="0">
              <a:latin typeface="隶书" pitchFamily="49" charset="-122"/>
              <a:ea typeface="隶书" pitchFamily="49" charset="-122"/>
            </a:endParaRPr>
          </a:p>
          <a:p>
            <a:pPr>
              <a:spcBef>
                <a:spcPct val="0"/>
              </a:spcBef>
              <a:buClrTx/>
              <a:buFontTx/>
              <a:buNone/>
              <a:defRPr/>
            </a:pPr>
            <a:r>
              <a:rPr lang="zh-CN" altLang="en-US" b="1" dirty="0" smtClean="0">
                <a:latin typeface="宋体" pitchFamily="2" charset="-122"/>
                <a:ea typeface="隶书" pitchFamily="49" charset="-122"/>
              </a:rPr>
              <a:t>全球经济互相作用的变化</a:t>
            </a:r>
            <a:endParaRPr lang="zh-CN" altLang="en-US" b="1" dirty="0" smtClean="0">
              <a:latin typeface="隶书" pitchFamily="49" charset="-122"/>
              <a:ea typeface="隶书" pitchFamily="49" charset="-122"/>
            </a:endParaRPr>
          </a:p>
          <a:p>
            <a:pPr eaLnBrk="1" hangingPunct="1">
              <a:defRPr/>
            </a:pPr>
            <a:endParaRPr lang="zh-CN" altLang="en-US" dirty="0" smtClean="0">
              <a:ea typeface="隶书"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89E54D4B-9D41-4354-A79E-FFC642F6EB15}" type="slidenum">
              <a:rPr lang="zh-CN" altLang="en-US" sz="1400" smtClean="0">
                <a:latin typeface="Arial" panose="020B0604020202020204" pitchFamily="34" charset="0"/>
              </a:rPr>
              <a:pPr eaLnBrk="1" hangingPunct="1">
                <a:defRPr/>
              </a:pPr>
              <a:t>11</a:t>
            </a:fld>
            <a:endParaRPr lang="en-US" altLang="zh-CN" sz="1400" smtClean="0">
              <a:latin typeface="Arial" panose="020B0604020202020204" pitchFamily="34" charset="0"/>
            </a:endParaRPr>
          </a:p>
        </p:txBody>
      </p:sp>
      <p:sp>
        <p:nvSpPr>
          <p:cNvPr id="653314" name="Rectangle 2"/>
          <p:cNvSpPr>
            <a:spLocks noGrp="1" noChangeArrowheads="1"/>
          </p:cNvSpPr>
          <p:nvPr>
            <p:ph type="title"/>
          </p:nvPr>
        </p:nvSpPr>
        <p:spPr>
          <a:xfrm>
            <a:off x="457200" y="277813"/>
            <a:ext cx="8229600" cy="760412"/>
          </a:xfrm>
        </p:spPr>
        <p:txBody>
          <a:bodyPr/>
          <a:lstStyle/>
          <a:p>
            <a:pPr eaLnBrk="1" hangingPunct="1">
              <a:defRPr/>
            </a:pPr>
            <a:r>
              <a:rPr lang="zh-CN" altLang="en-US" b="1" smtClean="0">
                <a:solidFill>
                  <a:schemeClr val="tx1"/>
                </a:solidFill>
              </a:rPr>
              <a:t>主要参考书</a:t>
            </a:r>
          </a:p>
        </p:txBody>
      </p:sp>
      <p:sp>
        <p:nvSpPr>
          <p:cNvPr id="653315" name="Rectangle 3"/>
          <p:cNvSpPr>
            <a:spLocks noGrp="1" noChangeArrowheads="1"/>
          </p:cNvSpPr>
          <p:nvPr>
            <p:ph type="body" idx="1"/>
          </p:nvPr>
        </p:nvSpPr>
        <p:spPr>
          <a:xfrm>
            <a:off x="323850" y="1125538"/>
            <a:ext cx="8458200" cy="5327650"/>
          </a:xfrm>
        </p:spPr>
        <p:txBody>
          <a:bodyPr/>
          <a:lstStyle/>
          <a:p>
            <a:pPr eaLnBrk="1" hangingPunct="1">
              <a:lnSpc>
                <a:spcPct val="80000"/>
              </a:lnSpc>
              <a:defRPr/>
            </a:pPr>
            <a:r>
              <a:rPr lang="en-US" altLang="zh-CN" sz="2000" b="1" dirty="0" smtClean="0"/>
              <a:t>《</a:t>
            </a:r>
            <a:r>
              <a:rPr lang="zh-CN" altLang="en-US" sz="2000" b="1" dirty="0" smtClean="0"/>
              <a:t>金融工程学</a:t>
            </a:r>
            <a:r>
              <a:rPr lang="en-US" altLang="zh-CN" sz="2000" b="1" dirty="0" smtClean="0"/>
              <a:t>》</a:t>
            </a:r>
            <a:r>
              <a:rPr lang="zh-CN" altLang="en-US" sz="2000" b="1" dirty="0" smtClean="0"/>
              <a:t>吴冲锋等主编，高等教育出版社，</a:t>
            </a:r>
            <a:r>
              <a:rPr lang="en-US" altLang="zh-CN" sz="2000" b="1" dirty="0" smtClean="0"/>
              <a:t>2010</a:t>
            </a:r>
            <a:r>
              <a:rPr lang="zh-CN" altLang="en-US" sz="2000" b="1" dirty="0" smtClean="0"/>
              <a:t>年</a:t>
            </a:r>
            <a:r>
              <a:rPr lang="en-US" altLang="zh-CN" sz="2000" b="1" dirty="0" smtClean="0"/>
              <a:t>8</a:t>
            </a:r>
            <a:r>
              <a:rPr lang="zh-CN" altLang="en-US" sz="2000" b="1" dirty="0" smtClean="0"/>
              <a:t>月</a:t>
            </a:r>
            <a:endParaRPr lang="en-US" altLang="zh-CN" sz="2000" b="1" dirty="0" smtClean="0"/>
          </a:p>
          <a:p>
            <a:pPr eaLnBrk="1" hangingPunct="1">
              <a:lnSpc>
                <a:spcPct val="80000"/>
              </a:lnSpc>
              <a:defRPr/>
            </a:pPr>
            <a:r>
              <a:rPr lang="zh-CN" altLang="en-US" sz="2000" b="1" dirty="0" smtClean="0"/>
              <a:t>《金融工程学》［英］洛伦兹.格利茨　唐旭译　经济科学出版社    1998.8</a:t>
            </a:r>
          </a:p>
          <a:p>
            <a:pPr eaLnBrk="1" hangingPunct="1">
              <a:lnSpc>
                <a:spcPct val="80000"/>
              </a:lnSpc>
              <a:buFont typeface="Wingdings" panose="05000000000000000000" pitchFamily="2" charset="2"/>
              <a:buNone/>
              <a:defRPr/>
            </a:pPr>
            <a:r>
              <a:rPr lang="en-US" altLang="zh-CN" sz="2000" b="1" i="1" dirty="0" smtClean="0"/>
              <a:t>       Financial Engineering: Tools and Techniques to Manage Financial Risk, </a:t>
            </a:r>
          </a:p>
          <a:p>
            <a:pPr eaLnBrk="1" hangingPunct="1">
              <a:lnSpc>
                <a:spcPct val="80000"/>
              </a:lnSpc>
              <a:defRPr/>
            </a:pPr>
            <a:r>
              <a:rPr lang="en-US" altLang="zh-CN" sz="2000" b="1" dirty="0" smtClean="0"/>
              <a:t> </a:t>
            </a:r>
            <a:r>
              <a:rPr lang="zh-CN" altLang="en-US" sz="2000" b="1" dirty="0" smtClean="0"/>
              <a:t>《金融工程研究》  吴冲锋、王海成、吴文锋著   上海交通大学出版社     2000.2</a:t>
            </a:r>
          </a:p>
          <a:p>
            <a:pPr eaLnBrk="1" hangingPunct="1">
              <a:lnSpc>
                <a:spcPct val="80000"/>
              </a:lnSpc>
              <a:defRPr/>
            </a:pPr>
            <a:r>
              <a:rPr lang="en-US" altLang="zh-CN" sz="2000" b="1" dirty="0"/>
              <a:t>Options ,Futures, and Other Derivative Securities, John </a:t>
            </a:r>
            <a:r>
              <a:rPr lang="en-US" altLang="zh-CN" sz="2000" b="1" dirty="0" err="1"/>
              <a:t>C.Hull</a:t>
            </a:r>
            <a:r>
              <a:rPr lang="en-US" altLang="zh-CN" sz="2000" b="1" dirty="0" smtClean="0"/>
              <a:t>.</a:t>
            </a:r>
          </a:p>
          <a:p>
            <a:pPr marL="0" indent="0" eaLnBrk="1" hangingPunct="1">
              <a:lnSpc>
                <a:spcPct val="80000"/>
              </a:lnSpc>
              <a:buFont typeface="Wingdings" panose="05000000000000000000" pitchFamily="2" charset="2"/>
              <a:buNone/>
              <a:defRPr/>
            </a:pPr>
            <a:r>
              <a:rPr lang="en-US" altLang="zh-CN" sz="2000" b="1" dirty="0" smtClean="0"/>
              <a:t>      </a:t>
            </a:r>
            <a:r>
              <a:rPr lang="zh-CN" altLang="en-US" sz="2000" b="1" dirty="0"/>
              <a:t>最新版第八</a:t>
            </a:r>
            <a:r>
              <a:rPr lang="zh-CN" altLang="en-US" sz="2000" b="1" dirty="0" smtClean="0"/>
              <a:t>版， </a:t>
            </a:r>
            <a:r>
              <a:rPr lang="en-US" altLang="zh-CN" sz="2000" b="1" dirty="0"/>
              <a:t>Hull</a:t>
            </a:r>
            <a:r>
              <a:rPr lang="zh-CN" altLang="en-US" sz="2000" b="1" dirty="0"/>
              <a:t>的课程网站 </a:t>
            </a:r>
            <a:r>
              <a:rPr lang="en-US" altLang="zh-CN" sz="2000" b="1" dirty="0" smtClean="0"/>
              <a:t/>
            </a:r>
            <a:br>
              <a:rPr lang="en-US" altLang="zh-CN" sz="2000" b="1" dirty="0" smtClean="0"/>
            </a:br>
            <a:r>
              <a:rPr lang="en-US" altLang="zh-CN" sz="2000" b="1" dirty="0" smtClean="0"/>
              <a:t>        http</a:t>
            </a:r>
            <a:r>
              <a:rPr lang="en-US" altLang="zh-CN" sz="2000" b="1" dirty="0"/>
              <a:t>://www-2.rotman.utoronto.ca/~hull/ofod/index.html</a:t>
            </a:r>
          </a:p>
          <a:p>
            <a:pPr eaLnBrk="1" hangingPunct="1">
              <a:lnSpc>
                <a:spcPct val="80000"/>
              </a:lnSpc>
              <a:defRPr/>
            </a:pPr>
            <a:r>
              <a:rPr lang="zh-CN" altLang="en-US" sz="2000" b="1" dirty="0" smtClean="0"/>
              <a:t>《金融工程》约翰</a:t>
            </a:r>
            <a:r>
              <a:rPr lang="zh-CN" altLang="en-US" sz="2000" b="1" baseline="30000" dirty="0" smtClean="0"/>
              <a:t>. </a:t>
            </a:r>
            <a:r>
              <a:rPr lang="zh-CN" altLang="en-US" sz="2000" b="1" dirty="0" smtClean="0"/>
              <a:t>马歇尔</a:t>
            </a:r>
            <a:r>
              <a:rPr lang="zh-CN" altLang="en-US" sz="2000" b="1" baseline="30000" dirty="0" smtClean="0"/>
              <a:t>. </a:t>
            </a:r>
            <a:r>
              <a:rPr lang="zh-CN" altLang="en-US" sz="2000" b="1" dirty="0" smtClean="0"/>
              <a:t>维普尔著　宋逢明等译　清华大学出版社   1998</a:t>
            </a:r>
          </a:p>
          <a:p>
            <a:pPr eaLnBrk="1" hangingPunct="1">
              <a:lnSpc>
                <a:spcPct val="80000"/>
              </a:lnSpc>
              <a:buFont typeface="Wingdings" panose="05000000000000000000" pitchFamily="2" charset="2"/>
              <a:buNone/>
              <a:defRPr/>
            </a:pPr>
            <a:r>
              <a:rPr lang="zh-CN" altLang="zh-CN" sz="2000" b="1" dirty="0" smtClean="0"/>
              <a:t>       </a:t>
            </a:r>
            <a:r>
              <a:rPr lang="en-US" altLang="zh-CN" sz="2000" b="1" dirty="0" smtClean="0"/>
              <a:t>Financial  Engineering, John </a:t>
            </a:r>
            <a:r>
              <a:rPr lang="en-US" altLang="zh-CN" sz="2000" b="1" dirty="0" err="1" smtClean="0"/>
              <a:t>F.Marshall,Vipul</a:t>
            </a:r>
            <a:r>
              <a:rPr lang="en-US" altLang="zh-CN" sz="2000" b="1" dirty="0" smtClean="0"/>
              <a:t> </a:t>
            </a:r>
            <a:r>
              <a:rPr lang="en-US" altLang="zh-CN" sz="2000" b="1" dirty="0" err="1" smtClean="0"/>
              <a:t>K.Bansal</a:t>
            </a:r>
            <a:r>
              <a:rPr lang="en-US" altLang="zh-CN" sz="2000" b="1" dirty="0" smtClean="0"/>
              <a:t> Simon &amp; </a:t>
            </a:r>
            <a:r>
              <a:rPr lang="en-US" altLang="zh-CN" sz="2000" b="1" dirty="0" err="1" smtClean="0"/>
              <a:t>Schusrer</a:t>
            </a:r>
            <a:r>
              <a:rPr lang="en-US" altLang="zh-CN" sz="2000" b="1" dirty="0" smtClean="0"/>
              <a:t>  1992</a:t>
            </a:r>
          </a:p>
          <a:p>
            <a:pPr eaLnBrk="1" hangingPunct="1">
              <a:lnSpc>
                <a:spcPct val="80000"/>
              </a:lnSpc>
              <a:defRPr/>
            </a:pPr>
            <a:r>
              <a:rPr lang="zh-CN" altLang="en-US" sz="2000" b="1" i="1" dirty="0" smtClean="0"/>
              <a:t>金融工程案例   </a:t>
            </a:r>
            <a:r>
              <a:rPr lang="en-US" altLang="zh-CN" sz="2000" b="1" dirty="0" smtClean="0"/>
              <a:t>Scott P.  Mason, </a:t>
            </a:r>
            <a:r>
              <a:rPr lang="en-US" altLang="zh-CN" sz="2000" b="1" dirty="0" err="1" smtClean="0"/>
              <a:t>etal</a:t>
            </a:r>
            <a:r>
              <a:rPr lang="en-US" altLang="zh-CN" sz="2000" b="1" dirty="0" smtClean="0"/>
              <a:t>:   Prentice Hall   1995</a:t>
            </a:r>
            <a:endParaRPr lang="zh-CN" altLang="en-US" sz="2000" b="1" i="1" dirty="0" smtClean="0"/>
          </a:p>
          <a:p>
            <a:pPr eaLnBrk="1" hangingPunct="1">
              <a:lnSpc>
                <a:spcPct val="80000"/>
              </a:lnSpc>
              <a:buFont typeface="Wingdings" panose="05000000000000000000" pitchFamily="2" charset="2"/>
              <a:buNone/>
              <a:defRPr/>
            </a:pPr>
            <a:r>
              <a:rPr lang="en-US" altLang="zh-CN" sz="2000" b="1" i="1" dirty="0" smtClean="0"/>
              <a:t>       Cases in Financial Engineering: Applied Studies of Financial Innovation </a:t>
            </a:r>
          </a:p>
          <a:p>
            <a:pPr eaLnBrk="1" hangingPunct="1">
              <a:lnSpc>
                <a:spcPct val="80000"/>
              </a:lnSpc>
              <a:buFont typeface="Wingdings" panose="05000000000000000000" pitchFamily="2" charset="2"/>
              <a:buNone/>
              <a:defRPr/>
            </a:pPr>
            <a:r>
              <a:rPr lang="en-US" altLang="zh-CN" sz="2000" b="1" i="1" dirty="0" smtClean="0"/>
              <a:t>      </a:t>
            </a:r>
            <a:r>
              <a:rPr lang="zh-CN" altLang="en-US" sz="2000" b="1" i="1" dirty="0" smtClean="0"/>
              <a:t>课程网站： </a:t>
            </a:r>
            <a:r>
              <a:rPr lang="en-US" altLang="zh-CN" sz="2000" b="1" i="1" dirty="0" smtClean="0"/>
              <a:t>www.Sfea.com.cn</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D7A38A3E-88AA-4894-8CBD-81EB337CE87D}" type="slidenum">
              <a:rPr lang="zh-CN" altLang="en-US" sz="1400" smtClean="0">
                <a:latin typeface="Arial" panose="020B0604020202020204" pitchFamily="34" charset="0"/>
              </a:rPr>
              <a:pPr eaLnBrk="1" hangingPunct="1">
                <a:defRPr/>
              </a:pPr>
              <a:t>110</a:t>
            </a:fld>
            <a:endParaRPr lang="en-US" altLang="zh-CN" sz="1400" smtClean="0">
              <a:latin typeface="Arial" panose="020B0604020202020204" pitchFamily="34" charset="0"/>
            </a:endParaRPr>
          </a:p>
        </p:txBody>
      </p:sp>
      <p:sp>
        <p:nvSpPr>
          <p:cNvPr id="206850" name="Rectangle 2"/>
          <p:cNvSpPr>
            <a:spLocks noChangeArrowheads="1"/>
          </p:cNvSpPr>
          <p:nvPr/>
        </p:nvSpPr>
        <p:spPr bwMode="auto">
          <a:xfrm>
            <a:off x="1258888" y="3048000"/>
            <a:ext cx="29321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chemeClr val="bg2"/>
              </a:buClr>
              <a:buSzTx/>
              <a:buFont typeface="Wingdings" panose="05000000000000000000" pitchFamily="2" charset="2"/>
              <a:buChar char="§"/>
            </a:pPr>
            <a:r>
              <a:rPr lang="zh-CN" altLang="en-US" sz="4000" b="1">
                <a:latin typeface="隶书" panose="02010509060101010101" pitchFamily="49" charset="-122"/>
                <a:ea typeface="隶书" panose="02010509060101010101" pitchFamily="49" charset="-122"/>
              </a:rPr>
              <a:t>普通产品</a:t>
            </a:r>
            <a:r>
              <a:rPr lang="zh-CN" altLang="en-US" sz="5400" b="1">
                <a:latin typeface="隶书" panose="02010509060101010101" pitchFamily="49" charset="-122"/>
                <a:ea typeface="隶书" panose="02010509060101010101" pitchFamily="49" charset="-122"/>
              </a:rPr>
              <a:t>:</a:t>
            </a:r>
          </a:p>
        </p:txBody>
      </p:sp>
      <p:sp>
        <p:nvSpPr>
          <p:cNvPr id="149508" name="Rectangle 3"/>
          <p:cNvSpPr>
            <a:spLocks noChangeArrowheads="1"/>
          </p:cNvSpPr>
          <p:nvPr/>
        </p:nvSpPr>
        <p:spPr bwMode="auto">
          <a:xfrm>
            <a:off x="685800" y="6096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953000" indent="-4953000">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5400" b="1">
                <a:latin typeface="隶书" panose="02010509060101010101" pitchFamily="49" charset="-122"/>
                <a:ea typeface="隶书" panose="02010509060101010101" pitchFamily="49" charset="-122"/>
              </a:rPr>
              <a:t>1、现代金融的核心问题</a:t>
            </a:r>
          </a:p>
        </p:txBody>
      </p:sp>
      <p:sp>
        <p:nvSpPr>
          <p:cNvPr id="206853" name="Rectangle 5"/>
          <p:cNvSpPr>
            <a:spLocks noGrp="1" noChangeArrowheads="1"/>
          </p:cNvSpPr>
          <p:nvPr>
            <p:ph type="body" idx="1"/>
          </p:nvPr>
        </p:nvSpPr>
        <p:spPr>
          <a:xfrm>
            <a:off x="1103313" y="4533900"/>
            <a:ext cx="3227387" cy="1341438"/>
          </a:xfrm>
        </p:spPr>
        <p:txBody>
          <a:bodyPr/>
          <a:lstStyle/>
          <a:p>
            <a:pPr eaLnBrk="1" hangingPunct="1">
              <a:buFont typeface="Wingdings" panose="05000000000000000000" pitchFamily="2" charset="2"/>
              <a:buChar char="§"/>
              <a:defRPr/>
            </a:pPr>
            <a:r>
              <a:rPr lang="zh-CN" altLang="en-US" sz="4000" b="1" smtClean="0">
                <a:effectLst/>
                <a:latin typeface="隶书" pitchFamily="49" charset="-122"/>
                <a:ea typeface="隶书" pitchFamily="49" charset="-122"/>
              </a:rPr>
              <a:t>金融产品</a:t>
            </a:r>
            <a:r>
              <a:rPr lang="zh-CN" altLang="en-US" sz="4000" b="1" smtClean="0">
                <a:latin typeface="宋体" pitchFamily="2" charset="-122"/>
              </a:rPr>
              <a:t>：</a:t>
            </a:r>
            <a:endParaRPr lang="zh-CN" altLang="en-US" sz="4000" smtClean="0">
              <a:latin typeface="宋体" pitchFamily="2" charset="-122"/>
            </a:endParaRPr>
          </a:p>
        </p:txBody>
      </p:sp>
      <p:sp>
        <p:nvSpPr>
          <p:cNvPr id="206854" name="Text Box 6"/>
          <p:cNvSpPr txBox="1">
            <a:spLocks noChangeArrowheads="1"/>
          </p:cNvSpPr>
          <p:nvPr/>
        </p:nvSpPr>
        <p:spPr bwMode="auto">
          <a:xfrm>
            <a:off x="5181600" y="1676400"/>
            <a:ext cx="2819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5400" b="1">
                <a:latin typeface="隶书" panose="02010509060101010101" pitchFamily="49" charset="-122"/>
                <a:ea typeface="隶书" panose="02010509060101010101" pitchFamily="49" charset="-122"/>
              </a:rPr>
              <a:t>-定价</a:t>
            </a:r>
          </a:p>
        </p:txBody>
      </p:sp>
      <p:sp>
        <p:nvSpPr>
          <p:cNvPr id="206855" name="Text Box 7"/>
          <p:cNvSpPr txBox="1">
            <a:spLocks noChangeArrowheads="1"/>
          </p:cNvSpPr>
          <p:nvPr/>
        </p:nvSpPr>
        <p:spPr bwMode="auto">
          <a:xfrm>
            <a:off x="4419600" y="3048000"/>
            <a:ext cx="3810000"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chemeClr val="bg2"/>
              </a:buClr>
              <a:buSzTx/>
              <a:buFont typeface="Wingdings" panose="05000000000000000000" pitchFamily="2" charset="2"/>
              <a:buNone/>
            </a:pPr>
            <a:r>
              <a:rPr lang="zh-CN" altLang="en-US" sz="3600">
                <a:latin typeface="宋体" panose="02010600030101010101" pitchFamily="2" charset="-122"/>
              </a:rPr>
              <a:t>受价值规律支配</a:t>
            </a:r>
          </a:p>
          <a:p>
            <a:pPr>
              <a:spcBef>
                <a:spcPct val="0"/>
              </a:spcBef>
              <a:buClr>
                <a:schemeClr val="bg2"/>
              </a:buClr>
              <a:buSzTx/>
              <a:buFont typeface="Wingdings" panose="05000000000000000000" pitchFamily="2" charset="2"/>
              <a:buNone/>
            </a:pPr>
            <a:r>
              <a:rPr lang="zh-CN" altLang="en-US" sz="3600">
                <a:latin typeface="宋体" panose="02010600030101010101" pitchFamily="2" charset="-122"/>
              </a:rPr>
              <a:t>  供求关系</a:t>
            </a:r>
          </a:p>
          <a:p>
            <a:pPr>
              <a:spcBef>
                <a:spcPct val="50000"/>
              </a:spcBef>
              <a:buClrTx/>
              <a:buSzTx/>
              <a:buFontTx/>
              <a:buNone/>
            </a:pPr>
            <a:endParaRPr lang="zh-CN" altLang="en-US" sz="2400">
              <a:latin typeface="Times New Roman" panose="02020603050405020304" pitchFamily="18" charset="0"/>
            </a:endParaRPr>
          </a:p>
        </p:txBody>
      </p:sp>
      <p:sp>
        <p:nvSpPr>
          <p:cNvPr id="206856" name="Text Box 8"/>
          <p:cNvSpPr txBox="1">
            <a:spLocks noChangeArrowheads="1"/>
          </p:cNvSpPr>
          <p:nvPr/>
        </p:nvSpPr>
        <p:spPr bwMode="auto">
          <a:xfrm>
            <a:off x="4495800" y="4572000"/>
            <a:ext cx="38862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chemeClr val="bg2"/>
              </a:buClr>
              <a:buSzTx/>
              <a:buFont typeface="Wingdings" panose="05000000000000000000" pitchFamily="2" charset="2"/>
              <a:buNone/>
            </a:pPr>
            <a:r>
              <a:rPr lang="zh-CN" altLang="en-US" sz="3600">
                <a:latin typeface="宋体" panose="02010600030101010101" pitchFamily="2" charset="-122"/>
              </a:rPr>
              <a:t>受什么规律支配</a:t>
            </a:r>
          </a:p>
          <a:p>
            <a:pPr eaLnBrk="1" hangingPunct="1">
              <a:lnSpc>
                <a:spcPct val="90000"/>
              </a:lnSpc>
              <a:buClr>
                <a:schemeClr val="bg2"/>
              </a:buClr>
              <a:buSzTx/>
              <a:buFont typeface="Wingdings" panose="05000000000000000000" pitchFamily="2" charset="2"/>
              <a:buNone/>
            </a:pPr>
            <a:r>
              <a:rPr lang="zh-CN" altLang="en-US" sz="3600">
                <a:latin typeface="宋体" panose="02010600030101010101" pitchFamily="2" charset="-122"/>
              </a:rPr>
              <a:t> 供求关系</a:t>
            </a:r>
          </a:p>
          <a:p>
            <a:pPr>
              <a:spcBef>
                <a:spcPct val="50000"/>
              </a:spcBef>
              <a:buClrTx/>
              <a:buSzTx/>
              <a:buFontTx/>
              <a:buNone/>
            </a:pPr>
            <a:endParaRPr lang="zh-CN" altLang="en-US"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6854"/>
                                        </p:tgtEl>
                                        <p:attrNameLst>
                                          <p:attrName>style.visibility</p:attrName>
                                        </p:attrNameLst>
                                      </p:cBhvr>
                                      <p:to>
                                        <p:strVal val="visible"/>
                                      </p:to>
                                    </p:set>
                                    <p:animEffect transition="in" filter="blinds(horizontal)">
                                      <p:cBhvr>
                                        <p:cTn id="7" dur="500"/>
                                        <p:tgtEl>
                                          <p:spTgt spid="2068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6850"/>
                                        </p:tgtEl>
                                        <p:attrNameLst>
                                          <p:attrName>style.visibility</p:attrName>
                                        </p:attrNameLst>
                                      </p:cBhvr>
                                      <p:to>
                                        <p:strVal val="visible"/>
                                      </p:to>
                                    </p:set>
                                    <p:animEffect transition="in" filter="blinds(horizontal)">
                                      <p:cBhvr>
                                        <p:cTn id="12" dur="500"/>
                                        <p:tgtEl>
                                          <p:spTgt spid="2068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206855"/>
                                        </p:tgtEl>
                                        <p:attrNameLst>
                                          <p:attrName>style.visibility</p:attrName>
                                        </p:attrNameLst>
                                      </p:cBhvr>
                                      <p:to>
                                        <p:strVal val="visible"/>
                                      </p:to>
                                    </p:set>
                                    <p:animEffect transition="in" filter="barn(outHorizontal)">
                                      <p:cBhvr>
                                        <p:cTn id="17" dur="500"/>
                                        <p:tgtEl>
                                          <p:spTgt spid="2068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6853"/>
                                        </p:tgtEl>
                                        <p:attrNameLst>
                                          <p:attrName>style.visibility</p:attrName>
                                        </p:attrNameLst>
                                      </p:cBhvr>
                                      <p:to>
                                        <p:strVal val="visible"/>
                                      </p:to>
                                    </p:set>
                                    <p:animEffect transition="in" filter="blinds(horizontal)">
                                      <p:cBhvr>
                                        <p:cTn id="22" dur="500"/>
                                        <p:tgtEl>
                                          <p:spTgt spid="2068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206856"/>
                                        </p:tgtEl>
                                        <p:attrNameLst>
                                          <p:attrName>style.visibility</p:attrName>
                                        </p:attrNameLst>
                                      </p:cBhvr>
                                      <p:to>
                                        <p:strVal val="visible"/>
                                      </p:to>
                                    </p:set>
                                    <p:animEffect transition="in" filter="barn(outHorizontal)">
                                      <p:cBhvr>
                                        <p:cTn id="27" dur="500"/>
                                        <p:tgtEl>
                                          <p:spTgt spid="206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autoUpdateAnimBg="0"/>
      <p:bldP spid="206853" grpId="0" autoUpdateAnimBg="0"/>
      <p:bldP spid="206854" grpId="0" autoUpdateAnimBg="0"/>
      <p:bldP spid="206855" grpId="0" autoUpdateAnimBg="0"/>
      <p:bldP spid="206856"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39FD8423-4252-4EFB-AFB2-1296D07D26C6}" type="slidenum">
              <a:rPr lang="zh-CN" altLang="en-US" sz="1400" smtClean="0">
                <a:latin typeface="Arial" panose="020B0604020202020204" pitchFamily="34" charset="0"/>
              </a:rPr>
              <a:pPr eaLnBrk="1" hangingPunct="1">
                <a:defRPr/>
              </a:pPr>
              <a:t>111</a:t>
            </a:fld>
            <a:endParaRPr lang="en-US" altLang="zh-CN" sz="1400" smtClean="0">
              <a:latin typeface="Arial" panose="020B0604020202020204" pitchFamily="34" charset="0"/>
            </a:endParaRPr>
          </a:p>
        </p:txBody>
      </p:sp>
      <p:sp>
        <p:nvSpPr>
          <p:cNvPr id="207874" name="Rectangle 1026"/>
          <p:cNvSpPr>
            <a:spLocks noGrp="1" noChangeArrowheads="1"/>
          </p:cNvSpPr>
          <p:nvPr>
            <p:ph type="body" idx="1"/>
          </p:nvPr>
        </p:nvSpPr>
        <p:spPr>
          <a:xfrm>
            <a:off x="0" y="838200"/>
            <a:ext cx="9144000" cy="5257800"/>
          </a:xfrm>
        </p:spPr>
        <p:txBody>
          <a:bodyPr/>
          <a:lstStyle/>
          <a:p>
            <a:pPr marL="381000" lvl="2" indent="0">
              <a:lnSpc>
                <a:spcPct val="170000"/>
              </a:lnSpc>
              <a:spcBef>
                <a:spcPct val="0"/>
              </a:spcBef>
              <a:buClr>
                <a:schemeClr val="bg2"/>
              </a:buClr>
              <a:buFont typeface="Monotype Sorts" pitchFamily="2" charset="2"/>
              <a:buNone/>
              <a:defRPr/>
            </a:pPr>
            <a:r>
              <a:rPr lang="zh-CN" altLang="en-US" sz="3600" b="1" smtClean="0">
                <a:latin typeface="宋体" pitchFamily="2" charset="-122"/>
              </a:rPr>
              <a:t>（1）定价的依据：</a:t>
            </a:r>
          </a:p>
          <a:p>
            <a:pPr marL="381000" lvl="2" indent="0">
              <a:lnSpc>
                <a:spcPct val="170000"/>
              </a:lnSpc>
              <a:spcBef>
                <a:spcPct val="0"/>
              </a:spcBef>
              <a:buClr>
                <a:schemeClr val="bg2"/>
              </a:buClr>
              <a:buFont typeface="Monotype Sorts" pitchFamily="2" charset="2"/>
              <a:buNone/>
              <a:defRPr/>
            </a:pPr>
            <a:r>
              <a:rPr lang="zh-CN" altLang="en-US" sz="3600" b="1" smtClean="0">
                <a:latin typeface="宋体" pitchFamily="2" charset="-122"/>
              </a:rPr>
              <a:t>             收益与风险  </a:t>
            </a:r>
          </a:p>
          <a:p>
            <a:pPr marL="381000" lvl="2" indent="0">
              <a:lnSpc>
                <a:spcPct val="170000"/>
              </a:lnSpc>
              <a:spcBef>
                <a:spcPct val="0"/>
              </a:spcBef>
              <a:buClr>
                <a:schemeClr val="bg2"/>
              </a:buClr>
              <a:buFont typeface="Monotype Sorts" pitchFamily="2" charset="2"/>
              <a:buNone/>
              <a:defRPr/>
            </a:pPr>
            <a:r>
              <a:rPr lang="zh-CN" altLang="en-US" sz="3600" b="1" smtClean="0">
                <a:latin typeface="宋体" pitchFamily="2" charset="-122"/>
              </a:rPr>
              <a:t>（2）与普通产品相比，</a:t>
            </a:r>
            <a:r>
              <a:rPr lang="zh-CN" altLang="en-US" sz="3600" b="1" u="sng" smtClean="0">
                <a:latin typeface="宋体" pitchFamily="2" charset="-122"/>
              </a:rPr>
              <a:t>定价困难？</a:t>
            </a:r>
            <a:endParaRPr lang="en-US" altLang="zh-CN" sz="3600" b="1" u="sng" smtClean="0">
              <a:latin typeface="宋体" pitchFamily="2" charset="-122"/>
            </a:endParaRPr>
          </a:p>
          <a:p>
            <a:pPr marL="0" indent="0" eaLnBrk="1" hangingPunct="1">
              <a:defRPr/>
            </a:pPr>
            <a:endParaRPr lang="zh-CN" altLang="en-US" sz="3600" b="1"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38200" y="457200"/>
            <a:ext cx="7010400" cy="838200"/>
          </a:xfrm>
        </p:spPr>
        <p:txBody>
          <a:bodyPr/>
          <a:lstStyle/>
          <a:p>
            <a:pPr algn="l" eaLnBrk="1" hangingPunct="1">
              <a:defRPr/>
            </a:pPr>
            <a:r>
              <a:rPr lang="zh-CN" altLang="en-US" sz="4800" b="1" dirty="0" smtClean="0">
                <a:solidFill>
                  <a:schemeClr val="tx1"/>
                </a:solidFill>
                <a:ea typeface="隶书" pitchFamily="49" charset="-122"/>
              </a:rPr>
              <a:t>2、金融产品的特点</a:t>
            </a:r>
            <a:endParaRPr lang="zh-CN" altLang="zh-CN" sz="4800" dirty="0" smtClean="0"/>
          </a:p>
        </p:txBody>
      </p:sp>
      <p:sp>
        <p:nvSpPr>
          <p:cNvPr id="94211" name="Rectangle 3"/>
          <p:cNvSpPr>
            <a:spLocks noGrp="1" noChangeArrowheads="1"/>
          </p:cNvSpPr>
          <p:nvPr>
            <p:ph type="body" idx="1"/>
          </p:nvPr>
        </p:nvSpPr>
        <p:spPr/>
        <p:txBody>
          <a:bodyPr/>
          <a:lstStyle/>
          <a:p>
            <a:pPr eaLnBrk="1" hangingPunct="1">
              <a:buFontTx/>
              <a:buNone/>
              <a:defRPr/>
            </a:pPr>
            <a:r>
              <a:rPr lang="zh-CN" altLang="zh-CN" b="1" dirty="0" smtClean="0"/>
              <a:t>（1）金融产品供给的特殊性</a:t>
            </a:r>
          </a:p>
          <a:p>
            <a:pPr eaLnBrk="1" hangingPunct="1">
              <a:buFontTx/>
              <a:buNone/>
              <a:defRPr/>
            </a:pPr>
            <a:r>
              <a:rPr lang="zh-CN" altLang="zh-CN" b="1" dirty="0" smtClean="0"/>
              <a:t>（2）金融产品需求的特殊性</a:t>
            </a:r>
          </a:p>
          <a:p>
            <a:pPr eaLnBrk="1" hangingPunct="1">
              <a:buFontTx/>
              <a:buNone/>
              <a:defRPr/>
            </a:pPr>
            <a:r>
              <a:rPr lang="zh-CN" altLang="zh-CN" b="1" dirty="0" smtClean="0"/>
              <a:t>（3）金融产品定价的特殊性</a:t>
            </a:r>
          </a:p>
          <a:p>
            <a:pPr eaLnBrk="1" hangingPunct="1">
              <a:buFontTx/>
              <a:buNone/>
              <a:defRPr/>
            </a:pPr>
            <a:r>
              <a:rPr lang="zh-CN" altLang="zh-CN" b="1" dirty="0" smtClean="0"/>
              <a:t>（4）金融产品获得长期收益的困难性</a:t>
            </a:r>
          </a:p>
          <a:p>
            <a:pPr eaLnBrk="1" hangingPunct="1">
              <a:buFontTx/>
              <a:buNone/>
              <a:defRPr/>
            </a:pPr>
            <a:r>
              <a:rPr lang="zh-CN" altLang="zh-CN" b="1" dirty="0" smtClean="0"/>
              <a:t>（5）金融产品价格波动的巨大性</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defRPr/>
            </a:pPr>
            <a:r>
              <a:rPr lang="zh-CN" altLang="zh-CN" sz="4000" dirty="0" smtClean="0"/>
              <a:t>（1）金融产品供给的特殊性</a:t>
            </a:r>
          </a:p>
        </p:txBody>
      </p:sp>
      <p:grpSp>
        <p:nvGrpSpPr>
          <p:cNvPr id="100355" name="Group 3"/>
          <p:cNvGrpSpPr>
            <a:grpSpLocks/>
          </p:cNvGrpSpPr>
          <p:nvPr/>
        </p:nvGrpSpPr>
        <p:grpSpPr bwMode="auto">
          <a:xfrm>
            <a:off x="827088" y="1312863"/>
            <a:ext cx="7993062" cy="5356225"/>
            <a:chOff x="0" y="0"/>
            <a:chExt cx="3473" cy="2888"/>
          </a:xfrm>
        </p:grpSpPr>
        <p:grpSp>
          <p:nvGrpSpPr>
            <p:cNvPr id="152580" name="Group 4"/>
            <p:cNvGrpSpPr>
              <a:grpSpLocks/>
            </p:cNvGrpSpPr>
            <p:nvPr/>
          </p:nvGrpSpPr>
          <p:grpSpPr bwMode="auto">
            <a:xfrm>
              <a:off x="3" y="3"/>
              <a:ext cx="3467" cy="2882"/>
              <a:chOff x="0" y="0"/>
              <a:chExt cx="3467" cy="2882"/>
            </a:xfrm>
          </p:grpSpPr>
          <p:grpSp>
            <p:nvGrpSpPr>
              <p:cNvPr id="152582" name="Group 5"/>
              <p:cNvGrpSpPr>
                <a:grpSpLocks/>
              </p:cNvGrpSpPr>
              <p:nvPr/>
            </p:nvGrpSpPr>
            <p:grpSpPr bwMode="auto">
              <a:xfrm>
                <a:off x="0" y="0"/>
                <a:ext cx="814" cy="634"/>
                <a:chOff x="0" y="0"/>
                <a:chExt cx="814" cy="634"/>
              </a:xfrm>
            </p:grpSpPr>
            <p:sp>
              <p:nvSpPr>
                <p:cNvPr id="152616" name="Rectangle 6"/>
                <p:cNvSpPr>
                  <a:spLocks noChangeArrowheads="1"/>
                </p:cNvSpPr>
                <p:nvPr/>
              </p:nvSpPr>
              <p:spPr bwMode="auto">
                <a:xfrm>
                  <a:off x="43" y="0"/>
                  <a:ext cx="728"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       </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617" name="Rectangle 7"/>
                <p:cNvSpPr>
                  <a:spLocks noChangeArrowheads="1"/>
                </p:cNvSpPr>
                <p:nvPr/>
              </p:nvSpPr>
              <p:spPr bwMode="auto">
                <a:xfrm>
                  <a:off x="0" y="0"/>
                  <a:ext cx="814"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2583" name="Group 8"/>
              <p:cNvGrpSpPr>
                <a:grpSpLocks/>
              </p:cNvGrpSpPr>
              <p:nvPr/>
            </p:nvGrpSpPr>
            <p:grpSpPr bwMode="auto">
              <a:xfrm>
                <a:off x="814" y="0"/>
                <a:ext cx="1167" cy="634"/>
                <a:chOff x="0" y="0"/>
                <a:chExt cx="1167" cy="634"/>
              </a:xfrm>
            </p:grpSpPr>
            <p:sp>
              <p:nvSpPr>
                <p:cNvPr id="152614" name="Rectangle 9"/>
                <p:cNvSpPr>
                  <a:spLocks noChangeArrowheads="1"/>
                </p:cNvSpPr>
                <p:nvPr/>
              </p:nvSpPr>
              <p:spPr bwMode="auto">
                <a:xfrm>
                  <a:off x="43" y="0"/>
                  <a:ext cx="1081"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普通产品</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615" name="Rectangle 10"/>
                <p:cNvSpPr>
                  <a:spLocks noChangeArrowheads="1"/>
                </p:cNvSpPr>
                <p:nvPr/>
              </p:nvSpPr>
              <p:spPr bwMode="auto">
                <a:xfrm>
                  <a:off x="0" y="0"/>
                  <a:ext cx="1167"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2584" name="Group 11"/>
              <p:cNvGrpSpPr>
                <a:grpSpLocks/>
              </p:cNvGrpSpPr>
              <p:nvPr/>
            </p:nvGrpSpPr>
            <p:grpSpPr bwMode="auto">
              <a:xfrm>
                <a:off x="1981" y="0"/>
                <a:ext cx="1486" cy="634"/>
                <a:chOff x="0" y="0"/>
                <a:chExt cx="1486" cy="634"/>
              </a:xfrm>
            </p:grpSpPr>
            <p:sp>
              <p:nvSpPr>
                <p:cNvPr id="152612" name="Rectangle 12"/>
                <p:cNvSpPr>
                  <a:spLocks noChangeArrowheads="1"/>
                </p:cNvSpPr>
                <p:nvPr/>
              </p:nvSpPr>
              <p:spPr bwMode="auto">
                <a:xfrm>
                  <a:off x="43" y="0"/>
                  <a:ext cx="1400"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金融产品（特别是金融衍生产品）</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613" name="Rectangle 13"/>
                <p:cNvSpPr>
                  <a:spLocks noChangeArrowheads="1"/>
                </p:cNvSpPr>
                <p:nvPr/>
              </p:nvSpPr>
              <p:spPr bwMode="auto">
                <a:xfrm>
                  <a:off x="0" y="0"/>
                  <a:ext cx="1486"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2585" name="Group 14"/>
              <p:cNvGrpSpPr>
                <a:grpSpLocks/>
              </p:cNvGrpSpPr>
              <p:nvPr/>
            </p:nvGrpSpPr>
            <p:grpSpPr bwMode="auto">
              <a:xfrm>
                <a:off x="0" y="634"/>
                <a:ext cx="814" cy="634"/>
                <a:chOff x="0" y="0"/>
                <a:chExt cx="814" cy="634"/>
              </a:xfrm>
            </p:grpSpPr>
            <p:sp>
              <p:nvSpPr>
                <p:cNvPr id="152610" name="Rectangle 15"/>
                <p:cNvSpPr>
                  <a:spLocks noChangeArrowheads="1"/>
                </p:cNvSpPr>
                <p:nvPr/>
              </p:nvSpPr>
              <p:spPr bwMode="auto">
                <a:xfrm>
                  <a:off x="43" y="0"/>
                  <a:ext cx="728"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主要成本</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611" name="Rectangle 16"/>
                <p:cNvSpPr>
                  <a:spLocks noChangeArrowheads="1"/>
                </p:cNvSpPr>
                <p:nvPr/>
              </p:nvSpPr>
              <p:spPr bwMode="auto">
                <a:xfrm>
                  <a:off x="0" y="0"/>
                  <a:ext cx="814"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2586" name="Group 17"/>
              <p:cNvGrpSpPr>
                <a:grpSpLocks/>
              </p:cNvGrpSpPr>
              <p:nvPr/>
            </p:nvGrpSpPr>
            <p:grpSpPr bwMode="auto">
              <a:xfrm>
                <a:off x="814" y="634"/>
                <a:ext cx="1167" cy="634"/>
                <a:chOff x="0" y="0"/>
                <a:chExt cx="1167" cy="634"/>
              </a:xfrm>
            </p:grpSpPr>
            <p:sp>
              <p:nvSpPr>
                <p:cNvPr id="152608" name="Rectangle 18"/>
                <p:cNvSpPr>
                  <a:spLocks noChangeArrowheads="1"/>
                </p:cNvSpPr>
                <p:nvPr/>
              </p:nvSpPr>
              <p:spPr bwMode="auto">
                <a:xfrm>
                  <a:off x="43" y="0"/>
                  <a:ext cx="1081"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原材料，资本，劳动力</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609" name="Rectangle 19"/>
                <p:cNvSpPr>
                  <a:spLocks noChangeArrowheads="1"/>
                </p:cNvSpPr>
                <p:nvPr/>
              </p:nvSpPr>
              <p:spPr bwMode="auto">
                <a:xfrm>
                  <a:off x="0" y="0"/>
                  <a:ext cx="1167"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2587" name="Group 20"/>
              <p:cNvGrpSpPr>
                <a:grpSpLocks/>
              </p:cNvGrpSpPr>
              <p:nvPr/>
            </p:nvGrpSpPr>
            <p:grpSpPr bwMode="auto">
              <a:xfrm>
                <a:off x="1981" y="634"/>
                <a:ext cx="1486" cy="634"/>
                <a:chOff x="0" y="0"/>
                <a:chExt cx="1486" cy="634"/>
              </a:xfrm>
            </p:grpSpPr>
            <p:sp>
              <p:nvSpPr>
                <p:cNvPr id="152606" name="Rectangle 21"/>
                <p:cNvSpPr>
                  <a:spLocks noChangeArrowheads="1"/>
                </p:cNvSpPr>
                <p:nvPr/>
              </p:nvSpPr>
              <p:spPr bwMode="auto">
                <a:xfrm>
                  <a:off x="43" y="0"/>
                  <a:ext cx="1400"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智力，生产过程几乎无成本</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607" name="Rectangle 22"/>
                <p:cNvSpPr>
                  <a:spLocks noChangeArrowheads="1"/>
                </p:cNvSpPr>
                <p:nvPr/>
              </p:nvSpPr>
              <p:spPr bwMode="auto">
                <a:xfrm>
                  <a:off x="0" y="0"/>
                  <a:ext cx="1486"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2588" name="Group 23"/>
              <p:cNvGrpSpPr>
                <a:grpSpLocks/>
              </p:cNvGrpSpPr>
              <p:nvPr/>
            </p:nvGrpSpPr>
            <p:grpSpPr bwMode="auto">
              <a:xfrm>
                <a:off x="0" y="1268"/>
                <a:ext cx="814" cy="634"/>
                <a:chOff x="0" y="0"/>
                <a:chExt cx="814" cy="634"/>
              </a:xfrm>
            </p:grpSpPr>
            <p:sp>
              <p:nvSpPr>
                <p:cNvPr id="152604" name="Rectangle 24"/>
                <p:cNvSpPr>
                  <a:spLocks noChangeArrowheads="1"/>
                </p:cNvSpPr>
                <p:nvPr/>
              </p:nvSpPr>
              <p:spPr bwMode="auto">
                <a:xfrm>
                  <a:off x="43" y="0"/>
                  <a:ext cx="728"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制造时间</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605" name="Rectangle 25"/>
                <p:cNvSpPr>
                  <a:spLocks noChangeArrowheads="1"/>
                </p:cNvSpPr>
                <p:nvPr/>
              </p:nvSpPr>
              <p:spPr bwMode="auto">
                <a:xfrm>
                  <a:off x="0" y="0"/>
                  <a:ext cx="814"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2589" name="Group 26"/>
              <p:cNvGrpSpPr>
                <a:grpSpLocks/>
              </p:cNvGrpSpPr>
              <p:nvPr/>
            </p:nvGrpSpPr>
            <p:grpSpPr bwMode="auto">
              <a:xfrm>
                <a:off x="814" y="1268"/>
                <a:ext cx="1167" cy="634"/>
                <a:chOff x="0" y="0"/>
                <a:chExt cx="1167" cy="634"/>
              </a:xfrm>
            </p:grpSpPr>
            <p:sp>
              <p:nvSpPr>
                <p:cNvPr id="152602" name="Rectangle 27"/>
                <p:cNvSpPr>
                  <a:spLocks noChangeArrowheads="1"/>
                </p:cNvSpPr>
                <p:nvPr/>
              </p:nvSpPr>
              <p:spPr bwMode="auto">
                <a:xfrm>
                  <a:off x="43" y="0"/>
                  <a:ext cx="1081"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必要的劳动时间</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603" name="Rectangle 28"/>
                <p:cNvSpPr>
                  <a:spLocks noChangeArrowheads="1"/>
                </p:cNvSpPr>
                <p:nvPr/>
              </p:nvSpPr>
              <p:spPr bwMode="auto">
                <a:xfrm>
                  <a:off x="0" y="0"/>
                  <a:ext cx="1167"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2590" name="Group 29"/>
              <p:cNvGrpSpPr>
                <a:grpSpLocks/>
              </p:cNvGrpSpPr>
              <p:nvPr/>
            </p:nvGrpSpPr>
            <p:grpSpPr bwMode="auto">
              <a:xfrm>
                <a:off x="1981" y="1268"/>
                <a:ext cx="1486" cy="634"/>
                <a:chOff x="0" y="0"/>
                <a:chExt cx="1486" cy="634"/>
              </a:xfrm>
            </p:grpSpPr>
            <p:sp>
              <p:nvSpPr>
                <p:cNvPr id="152600" name="Rectangle 30"/>
                <p:cNvSpPr>
                  <a:spLocks noChangeArrowheads="1"/>
                </p:cNvSpPr>
                <p:nvPr/>
              </p:nvSpPr>
              <p:spPr bwMode="auto">
                <a:xfrm>
                  <a:off x="43" y="0"/>
                  <a:ext cx="1400"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几乎可以瞬时产生</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601" name="Rectangle 31"/>
                <p:cNvSpPr>
                  <a:spLocks noChangeArrowheads="1"/>
                </p:cNvSpPr>
                <p:nvPr/>
              </p:nvSpPr>
              <p:spPr bwMode="auto">
                <a:xfrm>
                  <a:off x="0" y="0"/>
                  <a:ext cx="1486"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2591" name="Group 32"/>
              <p:cNvGrpSpPr>
                <a:grpSpLocks/>
              </p:cNvGrpSpPr>
              <p:nvPr/>
            </p:nvGrpSpPr>
            <p:grpSpPr bwMode="auto">
              <a:xfrm>
                <a:off x="0" y="1902"/>
                <a:ext cx="814" cy="980"/>
                <a:chOff x="0" y="0"/>
                <a:chExt cx="814" cy="980"/>
              </a:xfrm>
            </p:grpSpPr>
            <p:sp>
              <p:nvSpPr>
                <p:cNvPr id="152598" name="Rectangle 33"/>
                <p:cNvSpPr>
                  <a:spLocks noChangeArrowheads="1"/>
                </p:cNvSpPr>
                <p:nvPr/>
              </p:nvSpPr>
              <p:spPr bwMode="auto">
                <a:xfrm>
                  <a:off x="43" y="0"/>
                  <a:ext cx="728" cy="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供应量</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599" name="Rectangle 34"/>
                <p:cNvSpPr>
                  <a:spLocks noChangeArrowheads="1"/>
                </p:cNvSpPr>
                <p:nvPr/>
              </p:nvSpPr>
              <p:spPr bwMode="auto">
                <a:xfrm>
                  <a:off x="0" y="0"/>
                  <a:ext cx="814" cy="9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2592" name="Group 35"/>
              <p:cNvGrpSpPr>
                <a:grpSpLocks/>
              </p:cNvGrpSpPr>
              <p:nvPr/>
            </p:nvGrpSpPr>
            <p:grpSpPr bwMode="auto">
              <a:xfrm>
                <a:off x="814" y="1902"/>
                <a:ext cx="1167" cy="980"/>
                <a:chOff x="0" y="0"/>
                <a:chExt cx="1167" cy="980"/>
              </a:xfrm>
            </p:grpSpPr>
            <p:sp>
              <p:nvSpPr>
                <p:cNvPr id="152596" name="Rectangle 36"/>
                <p:cNvSpPr>
                  <a:spLocks noChangeArrowheads="1"/>
                </p:cNvSpPr>
                <p:nvPr/>
              </p:nvSpPr>
              <p:spPr bwMode="auto">
                <a:xfrm>
                  <a:off x="43" y="0"/>
                  <a:ext cx="1081" cy="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有限</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597" name="Rectangle 37"/>
                <p:cNvSpPr>
                  <a:spLocks noChangeArrowheads="1"/>
                </p:cNvSpPr>
                <p:nvPr/>
              </p:nvSpPr>
              <p:spPr bwMode="auto">
                <a:xfrm>
                  <a:off x="0" y="0"/>
                  <a:ext cx="1167" cy="9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2593" name="Group 38"/>
              <p:cNvGrpSpPr>
                <a:grpSpLocks/>
              </p:cNvGrpSpPr>
              <p:nvPr/>
            </p:nvGrpSpPr>
            <p:grpSpPr bwMode="auto">
              <a:xfrm>
                <a:off x="1981" y="1902"/>
                <a:ext cx="1486" cy="980"/>
                <a:chOff x="0" y="0"/>
                <a:chExt cx="1486" cy="980"/>
              </a:xfrm>
            </p:grpSpPr>
            <p:sp>
              <p:nvSpPr>
                <p:cNvPr id="152594" name="Rectangle 39"/>
                <p:cNvSpPr>
                  <a:spLocks noChangeArrowheads="1"/>
                </p:cNvSpPr>
                <p:nvPr/>
              </p:nvSpPr>
              <p:spPr bwMode="auto">
                <a:xfrm>
                  <a:off x="43" y="0"/>
                  <a:ext cx="1400" cy="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如果允许卖空，而且保证金允许，供应量几乎可以达到无穷大</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2595" name="Rectangle 40"/>
                <p:cNvSpPr>
                  <a:spLocks noChangeArrowheads="1"/>
                </p:cNvSpPr>
                <p:nvPr/>
              </p:nvSpPr>
              <p:spPr bwMode="auto">
                <a:xfrm>
                  <a:off x="0" y="0"/>
                  <a:ext cx="1486" cy="9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sp>
          <p:nvSpPr>
            <p:cNvPr id="152581" name="Rectangle 41"/>
            <p:cNvSpPr>
              <a:spLocks noChangeArrowheads="1"/>
            </p:cNvSpPr>
            <p:nvPr/>
          </p:nvSpPr>
          <p:spPr bwMode="auto">
            <a:xfrm>
              <a:off x="0" y="0"/>
              <a:ext cx="3473" cy="2888"/>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0355"/>
                                        </p:tgtEl>
                                        <p:attrNameLst>
                                          <p:attrName>style.visibility</p:attrName>
                                        </p:attrNameLst>
                                      </p:cBhvr>
                                      <p:to>
                                        <p:strVal val="visible"/>
                                      </p:to>
                                    </p:set>
                                    <p:anim calcmode="lin" valueType="num">
                                      <p:cBhvr additive="base">
                                        <p:cTn id="7" dur="500" fill="hold"/>
                                        <p:tgtEl>
                                          <p:spTgt spid="100355"/>
                                        </p:tgtEl>
                                        <p:attrNameLst>
                                          <p:attrName>ppt_x</p:attrName>
                                        </p:attrNameLst>
                                      </p:cBhvr>
                                      <p:tavLst>
                                        <p:tav tm="0">
                                          <p:val>
                                            <p:strVal val="0-#ppt_w/2"/>
                                          </p:val>
                                        </p:tav>
                                        <p:tav tm="100000">
                                          <p:val>
                                            <p:strVal val="#ppt_x"/>
                                          </p:val>
                                        </p:tav>
                                      </p:tavLst>
                                    </p:anim>
                                    <p:anim calcmode="lin" valueType="num">
                                      <p:cBhvr additive="base">
                                        <p:cTn id="8" dur="500" fill="hold"/>
                                        <p:tgtEl>
                                          <p:spTgt spid="1003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defRPr/>
            </a:pPr>
            <a:r>
              <a:rPr lang="zh-CN" altLang="zh-CN" dirty="0" smtClean="0"/>
              <a:t>（2）金融产品需求的特殊性</a:t>
            </a:r>
          </a:p>
        </p:txBody>
      </p:sp>
      <p:grpSp>
        <p:nvGrpSpPr>
          <p:cNvPr id="101379" name="Group 3"/>
          <p:cNvGrpSpPr>
            <a:grpSpLocks/>
          </p:cNvGrpSpPr>
          <p:nvPr/>
        </p:nvGrpSpPr>
        <p:grpSpPr bwMode="auto">
          <a:xfrm>
            <a:off x="1042988" y="1341438"/>
            <a:ext cx="7489825" cy="4751387"/>
            <a:chOff x="0" y="0"/>
            <a:chExt cx="3473" cy="3234"/>
          </a:xfrm>
        </p:grpSpPr>
        <p:grpSp>
          <p:nvGrpSpPr>
            <p:cNvPr id="153604" name="Group 4"/>
            <p:cNvGrpSpPr>
              <a:grpSpLocks/>
            </p:cNvGrpSpPr>
            <p:nvPr/>
          </p:nvGrpSpPr>
          <p:grpSpPr bwMode="auto">
            <a:xfrm>
              <a:off x="3" y="3"/>
              <a:ext cx="3467" cy="3228"/>
              <a:chOff x="0" y="0"/>
              <a:chExt cx="3467" cy="3228"/>
            </a:xfrm>
          </p:grpSpPr>
          <p:grpSp>
            <p:nvGrpSpPr>
              <p:cNvPr id="153606" name="Group 5"/>
              <p:cNvGrpSpPr>
                <a:grpSpLocks/>
              </p:cNvGrpSpPr>
              <p:nvPr/>
            </p:nvGrpSpPr>
            <p:grpSpPr bwMode="auto">
              <a:xfrm>
                <a:off x="0" y="0"/>
                <a:ext cx="814" cy="634"/>
                <a:chOff x="0" y="0"/>
                <a:chExt cx="814" cy="634"/>
              </a:xfrm>
            </p:grpSpPr>
            <p:sp>
              <p:nvSpPr>
                <p:cNvPr id="153640" name="Rectangle 6"/>
                <p:cNvSpPr>
                  <a:spLocks noChangeArrowheads="1"/>
                </p:cNvSpPr>
                <p:nvPr/>
              </p:nvSpPr>
              <p:spPr bwMode="auto">
                <a:xfrm>
                  <a:off x="43" y="0"/>
                  <a:ext cx="728"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       </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3641" name="Rectangle 7"/>
                <p:cNvSpPr>
                  <a:spLocks noChangeArrowheads="1"/>
                </p:cNvSpPr>
                <p:nvPr/>
              </p:nvSpPr>
              <p:spPr bwMode="auto">
                <a:xfrm>
                  <a:off x="0" y="0"/>
                  <a:ext cx="814"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3607" name="Group 8"/>
              <p:cNvGrpSpPr>
                <a:grpSpLocks/>
              </p:cNvGrpSpPr>
              <p:nvPr/>
            </p:nvGrpSpPr>
            <p:grpSpPr bwMode="auto">
              <a:xfrm>
                <a:off x="814" y="0"/>
                <a:ext cx="1167" cy="634"/>
                <a:chOff x="0" y="0"/>
                <a:chExt cx="1167" cy="634"/>
              </a:xfrm>
            </p:grpSpPr>
            <p:sp>
              <p:nvSpPr>
                <p:cNvPr id="153638" name="Rectangle 9"/>
                <p:cNvSpPr>
                  <a:spLocks noChangeArrowheads="1"/>
                </p:cNvSpPr>
                <p:nvPr/>
              </p:nvSpPr>
              <p:spPr bwMode="auto">
                <a:xfrm>
                  <a:off x="43" y="0"/>
                  <a:ext cx="1081"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普通产品</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3639" name="Rectangle 10"/>
                <p:cNvSpPr>
                  <a:spLocks noChangeArrowheads="1"/>
                </p:cNvSpPr>
                <p:nvPr/>
              </p:nvSpPr>
              <p:spPr bwMode="auto">
                <a:xfrm>
                  <a:off x="0" y="0"/>
                  <a:ext cx="1167"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3608" name="Group 11"/>
              <p:cNvGrpSpPr>
                <a:grpSpLocks/>
              </p:cNvGrpSpPr>
              <p:nvPr/>
            </p:nvGrpSpPr>
            <p:grpSpPr bwMode="auto">
              <a:xfrm>
                <a:off x="1981" y="0"/>
                <a:ext cx="1486" cy="634"/>
                <a:chOff x="0" y="0"/>
                <a:chExt cx="1486" cy="634"/>
              </a:xfrm>
            </p:grpSpPr>
            <p:sp>
              <p:nvSpPr>
                <p:cNvPr id="153636" name="Rectangle 12"/>
                <p:cNvSpPr>
                  <a:spLocks noChangeArrowheads="1"/>
                </p:cNvSpPr>
                <p:nvPr/>
              </p:nvSpPr>
              <p:spPr bwMode="auto">
                <a:xfrm>
                  <a:off x="43" y="95"/>
                  <a:ext cx="1400"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金融产品（特别是金融衍生产品）</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3637" name="Rectangle 13"/>
                <p:cNvSpPr>
                  <a:spLocks noChangeArrowheads="1"/>
                </p:cNvSpPr>
                <p:nvPr/>
              </p:nvSpPr>
              <p:spPr bwMode="auto">
                <a:xfrm>
                  <a:off x="0" y="0"/>
                  <a:ext cx="1486" cy="63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3609" name="Group 14"/>
              <p:cNvGrpSpPr>
                <a:grpSpLocks/>
              </p:cNvGrpSpPr>
              <p:nvPr/>
            </p:nvGrpSpPr>
            <p:grpSpPr bwMode="auto">
              <a:xfrm>
                <a:off x="0" y="634"/>
                <a:ext cx="814" cy="1153"/>
                <a:chOff x="0" y="0"/>
                <a:chExt cx="814" cy="1153"/>
              </a:xfrm>
            </p:grpSpPr>
            <p:sp>
              <p:nvSpPr>
                <p:cNvPr id="153634" name="Rectangle 15"/>
                <p:cNvSpPr>
                  <a:spLocks noChangeArrowheads="1"/>
                </p:cNvSpPr>
                <p:nvPr/>
              </p:nvSpPr>
              <p:spPr bwMode="auto">
                <a:xfrm>
                  <a:off x="43" y="0"/>
                  <a:ext cx="728" cy="1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需求的影响因素</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3635" name="Rectangle 16"/>
                <p:cNvSpPr>
                  <a:spLocks noChangeArrowheads="1"/>
                </p:cNvSpPr>
                <p:nvPr/>
              </p:nvSpPr>
              <p:spPr bwMode="auto">
                <a:xfrm>
                  <a:off x="0" y="0"/>
                  <a:ext cx="814" cy="1153"/>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3610" name="Group 17"/>
              <p:cNvGrpSpPr>
                <a:grpSpLocks/>
              </p:cNvGrpSpPr>
              <p:nvPr/>
            </p:nvGrpSpPr>
            <p:grpSpPr bwMode="auto">
              <a:xfrm>
                <a:off x="814" y="634"/>
                <a:ext cx="1167" cy="1153"/>
                <a:chOff x="0" y="0"/>
                <a:chExt cx="1167" cy="1153"/>
              </a:xfrm>
            </p:grpSpPr>
            <p:sp>
              <p:nvSpPr>
                <p:cNvPr id="153632" name="Rectangle 18"/>
                <p:cNvSpPr>
                  <a:spLocks noChangeArrowheads="1"/>
                </p:cNvSpPr>
                <p:nvPr/>
              </p:nvSpPr>
              <p:spPr bwMode="auto">
                <a:xfrm>
                  <a:off x="43" y="0"/>
                  <a:ext cx="1081" cy="1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与人的生活与生产紧密相关</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3633" name="Rectangle 19"/>
                <p:cNvSpPr>
                  <a:spLocks noChangeArrowheads="1"/>
                </p:cNvSpPr>
                <p:nvPr/>
              </p:nvSpPr>
              <p:spPr bwMode="auto">
                <a:xfrm>
                  <a:off x="0" y="0"/>
                  <a:ext cx="1167" cy="1153"/>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3611" name="Group 20"/>
              <p:cNvGrpSpPr>
                <a:grpSpLocks/>
              </p:cNvGrpSpPr>
              <p:nvPr/>
            </p:nvGrpSpPr>
            <p:grpSpPr bwMode="auto">
              <a:xfrm>
                <a:off x="1981" y="634"/>
                <a:ext cx="1486" cy="1153"/>
                <a:chOff x="0" y="0"/>
                <a:chExt cx="1486" cy="1153"/>
              </a:xfrm>
            </p:grpSpPr>
            <p:sp>
              <p:nvSpPr>
                <p:cNvPr id="96286" name="Rectangle 21"/>
                <p:cNvSpPr>
                  <a:spLocks noChangeArrowheads="1"/>
                </p:cNvSpPr>
                <p:nvPr/>
              </p:nvSpPr>
              <p:spPr bwMode="auto">
                <a:xfrm>
                  <a:off x="43" y="7"/>
                  <a:ext cx="1402" cy="1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indent="457200" eaLnBrk="0" hangingPunct="0">
                    <a:tabLst>
                      <a:tab pos="5200650" algn="r"/>
                    </a:tabLst>
                    <a:defRPr sz="2400" b="1">
                      <a:solidFill>
                        <a:schemeClr val="folHlink"/>
                      </a:solidFill>
                      <a:latin typeface="楷体_GB2312" pitchFamily="49" charset="-122"/>
                      <a:ea typeface="楷体_GB2312" pitchFamily="49" charset="-122"/>
                    </a:defRPr>
                  </a:lvl1pPr>
                  <a:lvl2pPr marL="742950" indent="-285750" eaLnBrk="0" hangingPunct="0">
                    <a:tabLst>
                      <a:tab pos="5200650" algn="r"/>
                    </a:tabLst>
                    <a:defRPr sz="2400" b="1">
                      <a:solidFill>
                        <a:schemeClr val="folHlink"/>
                      </a:solidFill>
                      <a:latin typeface="楷体_GB2312" pitchFamily="49" charset="-122"/>
                      <a:ea typeface="楷体_GB2312" pitchFamily="49" charset="-122"/>
                    </a:defRPr>
                  </a:lvl2pPr>
                  <a:lvl3pPr marL="1143000" indent="-228600" eaLnBrk="0" hangingPunct="0">
                    <a:tabLst>
                      <a:tab pos="5200650" algn="r"/>
                    </a:tabLst>
                    <a:defRPr sz="2400" b="1">
                      <a:solidFill>
                        <a:schemeClr val="folHlink"/>
                      </a:solidFill>
                      <a:latin typeface="楷体_GB2312" pitchFamily="49" charset="-122"/>
                      <a:ea typeface="楷体_GB2312" pitchFamily="49" charset="-122"/>
                    </a:defRPr>
                  </a:lvl3pPr>
                  <a:lvl4pPr marL="1600200" indent="-228600" eaLnBrk="0" hangingPunct="0">
                    <a:tabLst>
                      <a:tab pos="5200650" algn="r"/>
                    </a:tabLst>
                    <a:defRPr sz="2400" b="1">
                      <a:solidFill>
                        <a:schemeClr val="folHlink"/>
                      </a:solidFill>
                      <a:latin typeface="楷体_GB2312" pitchFamily="49" charset="-122"/>
                      <a:ea typeface="楷体_GB2312" pitchFamily="49" charset="-122"/>
                    </a:defRPr>
                  </a:lvl4pPr>
                  <a:lvl5pPr marL="2057400" indent="-228600" eaLnBrk="0" hangingPunct="0">
                    <a:tabLst>
                      <a:tab pos="5200650" algn="r"/>
                    </a:tabLst>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tabLst>
                      <a:tab pos="5200650" algn="r"/>
                    </a:tabLs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tabLst>
                      <a:tab pos="5200650" algn="r"/>
                    </a:tabLs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tabLst>
                      <a:tab pos="5200650" algn="r"/>
                    </a:tabLs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tabLst>
                      <a:tab pos="5200650" algn="r"/>
                    </a:tabLst>
                    <a:defRPr sz="2400" b="1">
                      <a:solidFill>
                        <a:schemeClr val="folHlink"/>
                      </a:solidFill>
                      <a:latin typeface="楷体_GB2312" pitchFamily="49" charset="-122"/>
                      <a:ea typeface="楷体_GB2312" pitchFamily="49" charset="-122"/>
                    </a:defRPr>
                  </a:lvl9pPr>
                </a:lstStyle>
                <a:p>
                  <a:pPr indent="0" eaLnBrk="1" fontAlgn="t" hangingPunct="1">
                    <a:defRPr/>
                  </a:pPr>
                  <a:r>
                    <a:rPr lang="zh-CN" altLang="zh-CN" dirty="0" smtClean="0">
                      <a:solidFill>
                        <a:schemeClr val="tx1"/>
                      </a:solidFill>
                      <a:latin typeface="宋体" pitchFamily="2" charset="-122"/>
                      <a:ea typeface="宋体" pitchFamily="2" charset="-122"/>
                    </a:rPr>
                    <a:t>脱离人的基本需求，</a:t>
                  </a:r>
                  <a:endParaRPr lang="zh-CN" altLang="zh-CN" b="0" dirty="0" smtClean="0">
                    <a:solidFill>
                      <a:schemeClr val="tx1"/>
                    </a:solidFill>
                    <a:latin typeface="宋体" pitchFamily="2" charset="-122"/>
                    <a:ea typeface="宋体" pitchFamily="2" charset="-122"/>
                  </a:endParaRPr>
                </a:p>
                <a:p>
                  <a:pPr indent="0" fontAlgn="t">
                    <a:defRPr/>
                  </a:pPr>
                  <a:r>
                    <a:rPr lang="zh-CN" altLang="zh-CN" dirty="0" smtClean="0">
                      <a:solidFill>
                        <a:schemeClr val="tx1"/>
                      </a:solidFill>
                      <a:latin typeface="宋体" pitchFamily="2" charset="-122"/>
                      <a:ea typeface="宋体" pitchFamily="2" charset="-122"/>
                    </a:rPr>
                    <a:t>更容易受个人的信心和预期的影响</a:t>
                  </a:r>
                  <a:endParaRPr lang="zh-CN" altLang="zh-CN" b="0" dirty="0" smtClean="0">
                    <a:solidFill>
                      <a:schemeClr val="tx1"/>
                    </a:solidFill>
                    <a:latin typeface="宋体" pitchFamily="2" charset="-122"/>
                    <a:ea typeface="宋体" pitchFamily="2" charset="-122"/>
                  </a:endParaRPr>
                </a:p>
                <a:p>
                  <a:pPr algn="just" fontAlgn="t">
                    <a:defRPr/>
                  </a:pPr>
                  <a:endParaRPr lang="zh-CN" altLang="zh-CN" b="0" dirty="0" smtClean="0">
                    <a:solidFill>
                      <a:schemeClr val="tx1"/>
                    </a:solidFill>
                    <a:latin typeface="Times New Roman" pitchFamily="18" charset="0"/>
                    <a:ea typeface="宋体" pitchFamily="2" charset="-122"/>
                  </a:endParaRPr>
                </a:p>
              </p:txBody>
            </p:sp>
            <p:sp>
              <p:nvSpPr>
                <p:cNvPr id="153631" name="Rectangle 22"/>
                <p:cNvSpPr>
                  <a:spLocks noChangeArrowheads="1"/>
                </p:cNvSpPr>
                <p:nvPr/>
              </p:nvSpPr>
              <p:spPr bwMode="auto">
                <a:xfrm>
                  <a:off x="0" y="0"/>
                  <a:ext cx="1486" cy="1153"/>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3612" name="Group 23"/>
              <p:cNvGrpSpPr>
                <a:grpSpLocks/>
              </p:cNvGrpSpPr>
              <p:nvPr/>
            </p:nvGrpSpPr>
            <p:grpSpPr bwMode="auto">
              <a:xfrm>
                <a:off x="0" y="1787"/>
                <a:ext cx="814" cy="980"/>
                <a:chOff x="0" y="0"/>
                <a:chExt cx="814" cy="980"/>
              </a:xfrm>
            </p:grpSpPr>
            <p:sp>
              <p:nvSpPr>
                <p:cNvPr id="153628" name="Rectangle 24"/>
                <p:cNvSpPr>
                  <a:spLocks noChangeArrowheads="1"/>
                </p:cNvSpPr>
                <p:nvPr/>
              </p:nvSpPr>
              <p:spPr bwMode="auto">
                <a:xfrm>
                  <a:off x="43" y="0"/>
                  <a:ext cx="728" cy="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需求量</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3629" name="Rectangle 25"/>
                <p:cNvSpPr>
                  <a:spLocks noChangeArrowheads="1"/>
                </p:cNvSpPr>
                <p:nvPr/>
              </p:nvSpPr>
              <p:spPr bwMode="auto">
                <a:xfrm>
                  <a:off x="0" y="0"/>
                  <a:ext cx="814" cy="9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3613" name="Group 26"/>
              <p:cNvGrpSpPr>
                <a:grpSpLocks/>
              </p:cNvGrpSpPr>
              <p:nvPr/>
            </p:nvGrpSpPr>
            <p:grpSpPr bwMode="auto">
              <a:xfrm>
                <a:off x="814" y="1787"/>
                <a:ext cx="1167" cy="980"/>
                <a:chOff x="0" y="0"/>
                <a:chExt cx="1167" cy="980"/>
              </a:xfrm>
            </p:grpSpPr>
            <p:sp>
              <p:nvSpPr>
                <p:cNvPr id="153626" name="Rectangle 27"/>
                <p:cNvSpPr>
                  <a:spLocks noChangeArrowheads="1"/>
                </p:cNvSpPr>
                <p:nvPr/>
              </p:nvSpPr>
              <p:spPr bwMode="auto">
                <a:xfrm>
                  <a:off x="43" y="0"/>
                  <a:ext cx="1081" cy="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短时间内有限，</a:t>
                  </a:r>
                  <a:endParaRPr lang="zh-CN" altLang="zh-CN" sz="2400">
                    <a:latin typeface="宋体" panose="02010600030101010101" pitchFamily="2" charset="-122"/>
                  </a:endParaRPr>
                </a:p>
                <a:p>
                  <a:pPr algn="just" fontAlgn="t">
                    <a:spcBef>
                      <a:spcPct val="0"/>
                    </a:spcBef>
                    <a:buClrTx/>
                    <a:buSzTx/>
                    <a:buFontTx/>
                    <a:buNone/>
                  </a:pPr>
                  <a:r>
                    <a:rPr lang="zh-CN" altLang="zh-CN" sz="2400" b="1">
                      <a:latin typeface="宋体" panose="02010600030101010101" pitchFamily="2" charset="-122"/>
                    </a:rPr>
                    <a:t>且变化幅度小</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3627" name="Rectangle 28"/>
                <p:cNvSpPr>
                  <a:spLocks noChangeArrowheads="1"/>
                </p:cNvSpPr>
                <p:nvPr/>
              </p:nvSpPr>
              <p:spPr bwMode="auto">
                <a:xfrm>
                  <a:off x="0" y="0"/>
                  <a:ext cx="1167" cy="9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3614" name="Group 29"/>
              <p:cNvGrpSpPr>
                <a:grpSpLocks/>
              </p:cNvGrpSpPr>
              <p:nvPr/>
            </p:nvGrpSpPr>
            <p:grpSpPr bwMode="auto">
              <a:xfrm>
                <a:off x="1981" y="1787"/>
                <a:ext cx="1486" cy="980"/>
                <a:chOff x="0" y="0"/>
                <a:chExt cx="1486" cy="980"/>
              </a:xfrm>
            </p:grpSpPr>
            <p:sp>
              <p:nvSpPr>
                <p:cNvPr id="153624" name="Rectangle 30"/>
                <p:cNvSpPr>
                  <a:spLocks noChangeArrowheads="1"/>
                </p:cNvSpPr>
                <p:nvPr/>
              </p:nvSpPr>
              <p:spPr bwMode="auto">
                <a:xfrm>
                  <a:off x="43" y="0"/>
                  <a:ext cx="1400" cy="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短时间内变化幅度大，瞬时之间可以达到无穷大，也可以变为零</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3625" name="Rectangle 31"/>
                <p:cNvSpPr>
                  <a:spLocks noChangeArrowheads="1"/>
                </p:cNvSpPr>
                <p:nvPr/>
              </p:nvSpPr>
              <p:spPr bwMode="auto">
                <a:xfrm>
                  <a:off x="0" y="0"/>
                  <a:ext cx="1486" cy="9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3615" name="Group 32"/>
              <p:cNvGrpSpPr>
                <a:grpSpLocks/>
              </p:cNvGrpSpPr>
              <p:nvPr/>
            </p:nvGrpSpPr>
            <p:grpSpPr bwMode="auto">
              <a:xfrm>
                <a:off x="0" y="2767"/>
                <a:ext cx="814" cy="461"/>
                <a:chOff x="0" y="0"/>
                <a:chExt cx="814" cy="461"/>
              </a:xfrm>
            </p:grpSpPr>
            <p:sp>
              <p:nvSpPr>
                <p:cNvPr id="153622" name="Rectangle 33"/>
                <p:cNvSpPr>
                  <a:spLocks noChangeArrowheads="1"/>
                </p:cNvSpPr>
                <p:nvPr/>
              </p:nvSpPr>
              <p:spPr bwMode="auto">
                <a:xfrm>
                  <a:off x="43" y="0"/>
                  <a:ext cx="728" cy="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功能</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3623" name="Rectangle 34"/>
                <p:cNvSpPr>
                  <a:spLocks noChangeArrowheads="1"/>
                </p:cNvSpPr>
                <p:nvPr/>
              </p:nvSpPr>
              <p:spPr bwMode="auto">
                <a:xfrm>
                  <a:off x="0" y="0"/>
                  <a:ext cx="814" cy="461"/>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3616" name="Group 35"/>
              <p:cNvGrpSpPr>
                <a:grpSpLocks/>
              </p:cNvGrpSpPr>
              <p:nvPr/>
            </p:nvGrpSpPr>
            <p:grpSpPr bwMode="auto">
              <a:xfrm>
                <a:off x="814" y="2767"/>
                <a:ext cx="1167" cy="461"/>
                <a:chOff x="0" y="0"/>
                <a:chExt cx="1167" cy="461"/>
              </a:xfrm>
            </p:grpSpPr>
            <p:sp>
              <p:nvSpPr>
                <p:cNvPr id="153620" name="Rectangle 36"/>
                <p:cNvSpPr>
                  <a:spLocks noChangeArrowheads="1"/>
                </p:cNvSpPr>
                <p:nvPr/>
              </p:nvSpPr>
              <p:spPr bwMode="auto">
                <a:xfrm>
                  <a:off x="43" y="0"/>
                  <a:ext cx="1081" cy="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使用</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3621" name="Rectangle 37"/>
                <p:cNvSpPr>
                  <a:spLocks noChangeArrowheads="1"/>
                </p:cNvSpPr>
                <p:nvPr/>
              </p:nvSpPr>
              <p:spPr bwMode="auto">
                <a:xfrm>
                  <a:off x="0" y="0"/>
                  <a:ext cx="1167" cy="461"/>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53617" name="Group 38"/>
              <p:cNvGrpSpPr>
                <a:grpSpLocks/>
              </p:cNvGrpSpPr>
              <p:nvPr/>
            </p:nvGrpSpPr>
            <p:grpSpPr bwMode="auto">
              <a:xfrm>
                <a:off x="1981" y="2767"/>
                <a:ext cx="1486" cy="461"/>
                <a:chOff x="0" y="0"/>
                <a:chExt cx="1486" cy="461"/>
              </a:xfrm>
            </p:grpSpPr>
            <p:sp>
              <p:nvSpPr>
                <p:cNvPr id="153618" name="Rectangle 39"/>
                <p:cNvSpPr>
                  <a:spLocks noChangeArrowheads="1"/>
                </p:cNvSpPr>
                <p:nvPr/>
              </p:nvSpPr>
              <p:spPr bwMode="auto">
                <a:xfrm>
                  <a:off x="43" y="0"/>
                  <a:ext cx="1400" cy="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400" b="1">
                      <a:latin typeface="宋体" panose="02010600030101010101" pitchFamily="2" charset="-122"/>
                    </a:rPr>
                    <a:t>投资或投机</a:t>
                  </a:r>
                  <a:endParaRPr lang="zh-CN" altLang="zh-CN" sz="2400">
                    <a:latin typeface="宋体" panose="02010600030101010101" pitchFamily="2" charset="-122"/>
                  </a:endParaRPr>
                </a:p>
                <a:p>
                  <a:pPr algn="just" fontAlgn="t">
                    <a:spcBef>
                      <a:spcPct val="0"/>
                    </a:spcBef>
                    <a:buClrTx/>
                    <a:buSzTx/>
                    <a:buFontTx/>
                    <a:buNone/>
                  </a:pPr>
                  <a:endParaRPr lang="zh-CN" altLang="zh-CN" sz="2400">
                    <a:latin typeface="Times New Roman" panose="02020603050405020304" pitchFamily="18" charset="0"/>
                  </a:endParaRPr>
                </a:p>
              </p:txBody>
            </p:sp>
            <p:sp>
              <p:nvSpPr>
                <p:cNvPr id="153619" name="Rectangle 40"/>
                <p:cNvSpPr>
                  <a:spLocks noChangeArrowheads="1"/>
                </p:cNvSpPr>
                <p:nvPr/>
              </p:nvSpPr>
              <p:spPr bwMode="auto">
                <a:xfrm>
                  <a:off x="0" y="0"/>
                  <a:ext cx="1486" cy="461"/>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sp>
          <p:nvSpPr>
            <p:cNvPr id="153605" name="Rectangle 41"/>
            <p:cNvSpPr>
              <a:spLocks noChangeArrowheads="1"/>
            </p:cNvSpPr>
            <p:nvPr/>
          </p:nvSpPr>
          <p:spPr bwMode="auto">
            <a:xfrm>
              <a:off x="0" y="0"/>
              <a:ext cx="3473" cy="3234"/>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1379"/>
                                        </p:tgtEl>
                                        <p:attrNameLst>
                                          <p:attrName>style.visibility</p:attrName>
                                        </p:attrNameLst>
                                      </p:cBhvr>
                                      <p:to>
                                        <p:strVal val="visible"/>
                                      </p:to>
                                    </p:set>
                                    <p:anim calcmode="lin" valueType="num">
                                      <p:cBhvr additive="base">
                                        <p:cTn id="7" dur="500" fill="hold"/>
                                        <p:tgtEl>
                                          <p:spTgt spid="101379"/>
                                        </p:tgtEl>
                                        <p:attrNameLst>
                                          <p:attrName>ppt_x</p:attrName>
                                        </p:attrNameLst>
                                      </p:cBhvr>
                                      <p:tavLst>
                                        <p:tav tm="0">
                                          <p:val>
                                            <p:strVal val="0-#ppt_w/2"/>
                                          </p:val>
                                        </p:tav>
                                        <p:tav tm="100000">
                                          <p:val>
                                            <p:strVal val="#ppt_x"/>
                                          </p:val>
                                        </p:tav>
                                      </p:tavLst>
                                    </p:anim>
                                    <p:anim calcmode="lin" valueType="num">
                                      <p:cBhvr additive="base">
                                        <p:cTn id="8" dur="500" fill="hold"/>
                                        <p:tgtEl>
                                          <p:spTgt spid="1013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defRPr/>
            </a:pPr>
            <a:r>
              <a:rPr lang="zh-CN" altLang="zh-CN" smtClean="0"/>
              <a:t>（3）定价的特殊性</a:t>
            </a:r>
          </a:p>
        </p:txBody>
      </p:sp>
      <p:grpSp>
        <p:nvGrpSpPr>
          <p:cNvPr id="102403" name="Group 3"/>
          <p:cNvGrpSpPr>
            <a:grpSpLocks/>
          </p:cNvGrpSpPr>
          <p:nvPr/>
        </p:nvGrpSpPr>
        <p:grpSpPr bwMode="auto">
          <a:xfrm>
            <a:off x="827088" y="1341438"/>
            <a:ext cx="7777162" cy="4754562"/>
            <a:chOff x="0" y="0"/>
            <a:chExt cx="4460" cy="2832"/>
          </a:xfrm>
        </p:grpSpPr>
        <p:grpSp>
          <p:nvGrpSpPr>
            <p:cNvPr id="154628" name="Group 4"/>
            <p:cNvGrpSpPr>
              <a:grpSpLocks/>
            </p:cNvGrpSpPr>
            <p:nvPr/>
          </p:nvGrpSpPr>
          <p:grpSpPr bwMode="auto">
            <a:xfrm>
              <a:off x="3" y="3"/>
              <a:ext cx="4454" cy="2826"/>
              <a:chOff x="0" y="0"/>
              <a:chExt cx="4454" cy="2826"/>
            </a:xfrm>
          </p:grpSpPr>
          <p:grpSp>
            <p:nvGrpSpPr>
              <p:cNvPr id="154630" name="Group 5"/>
              <p:cNvGrpSpPr>
                <a:grpSpLocks/>
              </p:cNvGrpSpPr>
              <p:nvPr/>
            </p:nvGrpSpPr>
            <p:grpSpPr bwMode="auto">
              <a:xfrm>
                <a:off x="0" y="0"/>
                <a:ext cx="1138" cy="596"/>
                <a:chOff x="0" y="0"/>
                <a:chExt cx="1138" cy="596"/>
              </a:xfrm>
            </p:grpSpPr>
            <p:sp>
              <p:nvSpPr>
                <p:cNvPr id="154688" name="Rectangle 6"/>
                <p:cNvSpPr>
                  <a:spLocks noChangeArrowheads="1"/>
                </p:cNvSpPr>
                <p:nvPr/>
              </p:nvSpPr>
              <p:spPr bwMode="auto">
                <a:xfrm>
                  <a:off x="43" y="0"/>
                  <a:ext cx="1052"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       </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89" name="Rectangle 7"/>
                <p:cNvSpPr>
                  <a:spLocks noChangeArrowheads="1"/>
                </p:cNvSpPr>
                <p:nvPr/>
              </p:nvSpPr>
              <p:spPr bwMode="auto">
                <a:xfrm>
                  <a:off x="0" y="0"/>
                  <a:ext cx="1138"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31" name="Group 8"/>
              <p:cNvGrpSpPr>
                <a:grpSpLocks/>
              </p:cNvGrpSpPr>
              <p:nvPr/>
            </p:nvGrpSpPr>
            <p:grpSpPr bwMode="auto">
              <a:xfrm>
                <a:off x="1138" y="0"/>
                <a:ext cx="716" cy="596"/>
                <a:chOff x="0" y="0"/>
                <a:chExt cx="716" cy="596"/>
              </a:xfrm>
            </p:grpSpPr>
            <p:sp>
              <p:nvSpPr>
                <p:cNvPr id="154686" name="Rectangle 9"/>
                <p:cNvSpPr>
                  <a:spLocks noChangeArrowheads="1"/>
                </p:cNvSpPr>
                <p:nvPr/>
              </p:nvSpPr>
              <p:spPr bwMode="auto">
                <a:xfrm>
                  <a:off x="43" y="0"/>
                  <a:ext cx="63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普通产品</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87" name="Rectangle 10"/>
                <p:cNvSpPr>
                  <a:spLocks noChangeArrowheads="1"/>
                </p:cNvSpPr>
                <p:nvPr/>
              </p:nvSpPr>
              <p:spPr bwMode="auto">
                <a:xfrm>
                  <a:off x="0" y="0"/>
                  <a:ext cx="716"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32" name="Group 11"/>
              <p:cNvGrpSpPr>
                <a:grpSpLocks/>
              </p:cNvGrpSpPr>
              <p:nvPr/>
            </p:nvGrpSpPr>
            <p:grpSpPr bwMode="auto">
              <a:xfrm>
                <a:off x="1854" y="0"/>
                <a:ext cx="1392" cy="596"/>
                <a:chOff x="0" y="0"/>
                <a:chExt cx="1392" cy="596"/>
              </a:xfrm>
            </p:grpSpPr>
            <p:sp>
              <p:nvSpPr>
                <p:cNvPr id="154684" name="Rectangle 12"/>
                <p:cNvSpPr>
                  <a:spLocks noChangeArrowheads="1"/>
                </p:cNvSpPr>
                <p:nvPr/>
              </p:nvSpPr>
              <p:spPr bwMode="auto">
                <a:xfrm>
                  <a:off x="43" y="0"/>
                  <a:ext cx="130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一般金融产品</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85" name="Rectangle 13"/>
                <p:cNvSpPr>
                  <a:spLocks noChangeArrowheads="1"/>
                </p:cNvSpPr>
                <p:nvPr/>
              </p:nvSpPr>
              <p:spPr bwMode="auto">
                <a:xfrm>
                  <a:off x="0" y="0"/>
                  <a:ext cx="1392"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33" name="Group 14"/>
              <p:cNvGrpSpPr>
                <a:grpSpLocks/>
              </p:cNvGrpSpPr>
              <p:nvPr/>
            </p:nvGrpSpPr>
            <p:grpSpPr bwMode="auto">
              <a:xfrm>
                <a:off x="3246" y="0"/>
                <a:ext cx="1208" cy="596"/>
                <a:chOff x="0" y="0"/>
                <a:chExt cx="1208" cy="596"/>
              </a:xfrm>
            </p:grpSpPr>
            <p:sp>
              <p:nvSpPr>
                <p:cNvPr id="154682" name="Rectangle 15"/>
                <p:cNvSpPr>
                  <a:spLocks noChangeArrowheads="1"/>
                </p:cNvSpPr>
                <p:nvPr/>
              </p:nvSpPr>
              <p:spPr bwMode="auto">
                <a:xfrm>
                  <a:off x="43" y="0"/>
                  <a:ext cx="1122"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金融衍生产品</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83" name="Rectangle 16"/>
                <p:cNvSpPr>
                  <a:spLocks noChangeArrowheads="1"/>
                </p:cNvSpPr>
                <p:nvPr/>
              </p:nvSpPr>
              <p:spPr bwMode="auto">
                <a:xfrm>
                  <a:off x="0" y="0"/>
                  <a:ext cx="1208"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34" name="Group 17"/>
              <p:cNvGrpSpPr>
                <a:grpSpLocks/>
              </p:cNvGrpSpPr>
              <p:nvPr/>
            </p:nvGrpSpPr>
            <p:grpSpPr bwMode="auto">
              <a:xfrm>
                <a:off x="0" y="596"/>
                <a:ext cx="1138" cy="596"/>
                <a:chOff x="0" y="0"/>
                <a:chExt cx="1138" cy="596"/>
              </a:xfrm>
            </p:grpSpPr>
            <p:sp>
              <p:nvSpPr>
                <p:cNvPr id="154680" name="Rectangle 18"/>
                <p:cNvSpPr>
                  <a:spLocks noChangeArrowheads="1"/>
                </p:cNvSpPr>
                <p:nvPr/>
              </p:nvSpPr>
              <p:spPr bwMode="auto">
                <a:xfrm>
                  <a:off x="43" y="0"/>
                  <a:ext cx="1052"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定价方法</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81" name="Rectangle 19"/>
                <p:cNvSpPr>
                  <a:spLocks noChangeArrowheads="1"/>
                </p:cNvSpPr>
                <p:nvPr/>
              </p:nvSpPr>
              <p:spPr bwMode="auto">
                <a:xfrm>
                  <a:off x="0" y="0"/>
                  <a:ext cx="1138"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35" name="Group 20"/>
              <p:cNvGrpSpPr>
                <a:grpSpLocks/>
              </p:cNvGrpSpPr>
              <p:nvPr/>
            </p:nvGrpSpPr>
            <p:grpSpPr bwMode="auto">
              <a:xfrm>
                <a:off x="1138" y="596"/>
                <a:ext cx="716" cy="596"/>
                <a:chOff x="0" y="0"/>
                <a:chExt cx="716" cy="596"/>
              </a:xfrm>
            </p:grpSpPr>
            <p:sp>
              <p:nvSpPr>
                <p:cNvPr id="154678" name="Rectangle 21"/>
                <p:cNvSpPr>
                  <a:spLocks noChangeArrowheads="1"/>
                </p:cNvSpPr>
                <p:nvPr/>
              </p:nvSpPr>
              <p:spPr bwMode="auto">
                <a:xfrm>
                  <a:off x="43" y="0"/>
                  <a:ext cx="63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供需均衡</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79" name="Rectangle 22"/>
                <p:cNvSpPr>
                  <a:spLocks noChangeArrowheads="1"/>
                </p:cNvSpPr>
                <p:nvPr/>
              </p:nvSpPr>
              <p:spPr bwMode="auto">
                <a:xfrm>
                  <a:off x="0" y="0"/>
                  <a:ext cx="716"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36" name="Group 23"/>
              <p:cNvGrpSpPr>
                <a:grpSpLocks/>
              </p:cNvGrpSpPr>
              <p:nvPr/>
            </p:nvGrpSpPr>
            <p:grpSpPr bwMode="auto">
              <a:xfrm>
                <a:off x="1854" y="596"/>
                <a:ext cx="1392" cy="596"/>
                <a:chOff x="0" y="0"/>
                <a:chExt cx="1392" cy="596"/>
              </a:xfrm>
            </p:grpSpPr>
            <p:sp>
              <p:nvSpPr>
                <p:cNvPr id="154676" name="Rectangle 24"/>
                <p:cNvSpPr>
                  <a:spLocks noChangeArrowheads="1"/>
                </p:cNvSpPr>
                <p:nvPr/>
              </p:nvSpPr>
              <p:spPr bwMode="auto">
                <a:xfrm>
                  <a:off x="43" y="0"/>
                  <a:ext cx="130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收益/风险的均衡</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77" name="Rectangle 25"/>
                <p:cNvSpPr>
                  <a:spLocks noChangeArrowheads="1"/>
                </p:cNvSpPr>
                <p:nvPr/>
              </p:nvSpPr>
              <p:spPr bwMode="auto">
                <a:xfrm>
                  <a:off x="0" y="0"/>
                  <a:ext cx="1392"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37" name="Group 26"/>
              <p:cNvGrpSpPr>
                <a:grpSpLocks/>
              </p:cNvGrpSpPr>
              <p:nvPr/>
            </p:nvGrpSpPr>
            <p:grpSpPr bwMode="auto">
              <a:xfrm>
                <a:off x="3246" y="596"/>
                <a:ext cx="1208" cy="596"/>
                <a:chOff x="0" y="0"/>
                <a:chExt cx="1208" cy="596"/>
              </a:xfrm>
            </p:grpSpPr>
            <p:sp>
              <p:nvSpPr>
                <p:cNvPr id="154674" name="Rectangle 27"/>
                <p:cNvSpPr>
                  <a:spLocks noChangeArrowheads="1"/>
                </p:cNvSpPr>
                <p:nvPr/>
              </p:nvSpPr>
              <p:spPr bwMode="auto">
                <a:xfrm>
                  <a:off x="43" y="0"/>
                  <a:ext cx="1122"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无套利定价原则</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75" name="Rectangle 28"/>
                <p:cNvSpPr>
                  <a:spLocks noChangeArrowheads="1"/>
                </p:cNvSpPr>
                <p:nvPr/>
              </p:nvSpPr>
              <p:spPr bwMode="auto">
                <a:xfrm>
                  <a:off x="0" y="0"/>
                  <a:ext cx="1208"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38" name="Group 29"/>
              <p:cNvGrpSpPr>
                <a:grpSpLocks/>
              </p:cNvGrpSpPr>
              <p:nvPr/>
            </p:nvGrpSpPr>
            <p:grpSpPr bwMode="auto">
              <a:xfrm>
                <a:off x="0" y="1192"/>
                <a:ext cx="1138" cy="596"/>
                <a:chOff x="0" y="0"/>
                <a:chExt cx="1138" cy="596"/>
              </a:xfrm>
            </p:grpSpPr>
            <p:sp>
              <p:nvSpPr>
                <p:cNvPr id="154672" name="Rectangle 30"/>
                <p:cNvSpPr>
                  <a:spLocks noChangeArrowheads="1"/>
                </p:cNvSpPr>
                <p:nvPr/>
              </p:nvSpPr>
              <p:spPr bwMode="auto">
                <a:xfrm>
                  <a:off x="43" y="0"/>
                  <a:ext cx="1052"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定价难易</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73" name="Rectangle 31"/>
                <p:cNvSpPr>
                  <a:spLocks noChangeArrowheads="1"/>
                </p:cNvSpPr>
                <p:nvPr/>
              </p:nvSpPr>
              <p:spPr bwMode="auto">
                <a:xfrm>
                  <a:off x="0" y="0"/>
                  <a:ext cx="1138"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39" name="Group 32"/>
              <p:cNvGrpSpPr>
                <a:grpSpLocks/>
              </p:cNvGrpSpPr>
              <p:nvPr/>
            </p:nvGrpSpPr>
            <p:grpSpPr bwMode="auto">
              <a:xfrm>
                <a:off x="1138" y="1192"/>
                <a:ext cx="716" cy="596"/>
                <a:chOff x="0" y="0"/>
                <a:chExt cx="716" cy="596"/>
              </a:xfrm>
            </p:grpSpPr>
            <p:sp>
              <p:nvSpPr>
                <p:cNvPr id="154670" name="Rectangle 33"/>
                <p:cNvSpPr>
                  <a:spLocks noChangeArrowheads="1"/>
                </p:cNvSpPr>
                <p:nvPr/>
              </p:nvSpPr>
              <p:spPr bwMode="auto">
                <a:xfrm>
                  <a:off x="43" y="0"/>
                  <a:ext cx="63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较简单</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71" name="Rectangle 34"/>
                <p:cNvSpPr>
                  <a:spLocks noChangeArrowheads="1"/>
                </p:cNvSpPr>
                <p:nvPr/>
              </p:nvSpPr>
              <p:spPr bwMode="auto">
                <a:xfrm>
                  <a:off x="0" y="0"/>
                  <a:ext cx="716"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40" name="Group 35"/>
              <p:cNvGrpSpPr>
                <a:grpSpLocks/>
              </p:cNvGrpSpPr>
              <p:nvPr/>
            </p:nvGrpSpPr>
            <p:grpSpPr bwMode="auto">
              <a:xfrm>
                <a:off x="1854" y="1192"/>
                <a:ext cx="1392" cy="596"/>
                <a:chOff x="0" y="0"/>
                <a:chExt cx="1392" cy="596"/>
              </a:xfrm>
            </p:grpSpPr>
            <p:sp>
              <p:nvSpPr>
                <p:cNvPr id="154668" name="Rectangle 36"/>
                <p:cNvSpPr>
                  <a:spLocks noChangeArrowheads="1"/>
                </p:cNvSpPr>
                <p:nvPr/>
              </p:nvSpPr>
              <p:spPr bwMode="auto">
                <a:xfrm>
                  <a:off x="43" y="0"/>
                  <a:ext cx="130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风险难以准确度量</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69" name="Rectangle 37"/>
                <p:cNvSpPr>
                  <a:spLocks noChangeArrowheads="1"/>
                </p:cNvSpPr>
                <p:nvPr/>
              </p:nvSpPr>
              <p:spPr bwMode="auto">
                <a:xfrm>
                  <a:off x="0" y="0"/>
                  <a:ext cx="1392"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41" name="Group 38"/>
              <p:cNvGrpSpPr>
                <a:grpSpLocks/>
              </p:cNvGrpSpPr>
              <p:nvPr/>
            </p:nvGrpSpPr>
            <p:grpSpPr bwMode="auto">
              <a:xfrm>
                <a:off x="3246" y="1192"/>
                <a:ext cx="1208" cy="596"/>
                <a:chOff x="0" y="0"/>
                <a:chExt cx="1208" cy="596"/>
              </a:xfrm>
            </p:grpSpPr>
            <p:sp>
              <p:nvSpPr>
                <p:cNvPr id="154666" name="Rectangle 39"/>
                <p:cNvSpPr>
                  <a:spLocks noChangeArrowheads="1"/>
                </p:cNvSpPr>
                <p:nvPr/>
              </p:nvSpPr>
              <p:spPr bwMode="auto">
                <a:xfrm>
                  <a:off x="43" y="0"/>
                  <a:ext cx="1122"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受根本资产价格的影响</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67" name="Rectangle 40"/>
                <p:cNvSpPr>
                  <a:spLocks noChangeArrowheads="1"/>
                </p:cNvSpPr>
                <p:nvPr/>
              </p:nvSpPr>
              <p:spPr bwMode="auto">
                <a:xfrm>
                  <a:off x="0" y="0"/>
                  <a:ext cx="1208"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42" name="Group 41"/>
              <p:cNvGrpSpPr>
                <a:grpSpLocks/>
              </p:cNvGrpSpPr>
              <p:nvPr/>
            </p:nvGrpSpPr>
            <p:grpSpPr bwMode="auto">
              <a:xfrm>
                <a:off x="0" y="1788"/>
                <a:ext cx="1138" cy="442"/>
                <a:chOff x="0" y="0"/>
                <a:chExt cx="1138" cy="442"/>
              </a:xfrm>
            </p:grpSpPr>
            <p:sp>
              <p:nvSpPr>
                <p:cNvPr id="154664" name="Rectangle 42"/>
                <p:cNvSpPr>
                  <a:spLocks noChangeArrowheads="1"/>
                </p:cNvSpPr>
                <p:nvPr/>
              </p:nvSpPr>
              <p:spPr bwMode="auto">
                <a:xfrm>
                  <a:off x="43" y="0"/>
                  <a:ext cx="1052"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价格波动性</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65" name="Rectangle 43"/>
                <p:cNvSpPr>
                  <a:spLocks noChangeArrowheads="1"/>
                </p:cNvSpPr>
                <p:nvPr/>
              </p:nvSpPr>
              <p:spPr bwMode="auto">
                <a:xfrm>
                  <a:off x="0" y="0"/>
                  <a:ext cx="1138" cy="442"/>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43" name="Group 44"/>
              <p:cNvGrpSpPr>
                <a:grpSpLocks/>
              </p:cNvGrpSpPr>
              <p:nvPr/>
            </p:nvGrpSpPr>
            <p:grpSpPr bwMode="auto">
              <a:xfrm>
                <a:off x="1138" y="1788"/>
                <a:ext cx="716" cy="442"/>
                <a:chOff x="0" y="0"/>
                <a:chExt cx="716" cy="442"/>
              </a:xfrm>
            </p:grpSpPr>
            <p:sp>
              <p:nvSpPr>
                <p:cNvPr id="154662" name="Rectangle 45"/>
                <p:cNvSpPr>
                  <a:spLocks noChangeArrowheads="1"/>
                </p:cNvSpPr>
                <p:nvPr/>
              </p:nvSpPr>
              <p:spPr bwMode="auto">
                <a:xfrm>
                  <a:off x="43" y="0"/>
                  <a:ext cx="630"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较小</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63" name="Rectangle 46"/>
                <p:cNvSpPr>
                  <a:spLocks noChangeArrowheads="1"/>
                </p:cNvSpPr>
                <p:nvPr/>
              </p:nvSpPr>
              <p:spPr bwMode="auto">
                <a:xfrm>
                  <a:off x="0" y="0"/>
                  <a:ext cx="716" cy="442"/>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44" name="Group 47"/>
              <p:cNvGrpSpPr>
                <a:grpSpLocks/>
              </p:cNvGrpSpPr>
              <p:nvPr/>
            </p:nvGrpSpPr>
            <p:grpSpPr bwMode="auto">
              <a:xfrm>
                <a:off x="1854" y="1788"/>
                <a:ext cx="1392" cy="442"/>
                <a:chOff x="0" y="0"/>
                <a:chExt cx="1392" cy="442"/>
              </a:xfrm>
            </p:grpSpPr>
            <p:sp>
              <p:nvSpPr>
                <p:cNvPr id="154660" name="Rectangle 48"/>
                <p:cNvSpPr>
                  <a:spLocks noChangeArrowheads="1"/>
                </p:cNvSpPr>
                <p:nvPr/>
              </p:nvSpPr>
              <p:spPr bwMode="auto">
                <a:xfrm>
                  <a:off x="43" y="0"/>
                  <a:ext cx="1306"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大</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61" name="Rectangle 49"/>
                <p:cNvSpPr>
                  <a:spLocks noChangeArrowheads="1"/>
                </p:cNvSpPr>
                <p:nvPr/>
              </p:nvSpPr>
              <p:spPr bwMode="auto">
                <a:xfrm>
                  <a:off x="0" y="0"/>
                  <a:ext cx="1392" cy="442"/>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45" name="Group 50"/>
              <p:cNvGrpSpPr>
                <a:grpSpLocks/>
              </p:cNvGrpSpPr>
              <p:nvPr/>
            </p:nvGrpSpPr>
            <p:grpSpPr bwMode="auto">
              <a:xfrm>
                <a:off x="3246" y="1788"/>
                <a:ext cx="1208" cy="442"/>
                <a:chOff x="0" y="0"/>
                <a:chExt cx="1208" cy="442"/>
              </a:xfrm>
            </p:grpSpPr>
            <p:sp>
              <p:nvSpPr>
                <p:cNvPr id="154658" name="Rectangle 51"/>
                <p:cNvSpPr>
                  <a:spLocks noChangeArrowheads="1"/>
                </p:cNvSpPr>
                <p:nvPr/>
              </p:nvSpPr>
              <p:spPr bwMode="auto">
                <a:xfrm>
                  <a:off x="43" y="0"/>
                  <a:ext cx="1122"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大</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59" name="Rectangle 52"/>
                <p:cNvSpPr>
                  <a:spLocks noChangeArrowheads="1"/>
                </p:cNvSpPr>
                <p:nvPr/>
              </p:nvSpPr>
              <p:spPr bwMode="auto">
                <a:xfrm>
                  <a:off x="0" y="0"/>
                  <a:ext cx="1208" cy="442"/>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46" name="Group 53"/>
              <p:cNvGrpSpPr>
                <a:grpSpLocks/>
              </p:cNvGrpSpPr>
              <p:nvPr/>
            </p:nvGrpSpPr>
            <p:grpSpPr bwMode="auto">
              <a:xfrm>
                <a:off x="0" y="2230"/>
                <a:ext cx="1138" cy="596"/>
                <a:chOff x="0" y="0"/>
                <a:chExt cx="1138" cy="596"/>
              </a:xfrm>
            </p:grpSpPr>
            <p:sp>
              <p:nvSpPr>
                <p:cNvPr id="154656" name="Rectangle 54"/>
                <p:cNvSpPr>
                  <a:spLocks noChangeArrowheads="1"/>
                </p:cNvSpPr>
                <p:nvPr/>
              </p:nvSpPr>
              <p:spPr bwMode="auto">
                <a:xfrm>
                  <a:off x="43" y="0"/>
                  <a:ext cx="1052"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获得稳定收益</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57" name="Rectangle 55"/>
                <p:cNvSpPr>
                  <a:spLocks noChangeArrowheads="1"/>
                </p:cNvSpPr>
                <p:nvPr/>
              </p:nvSpPr>
              <p:spPr bwMode="auto">
                <a:xfrm>
                  <a:off x="0" y="0"/>
                  <a:ext cx="1138"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47" name="Group 56"/>
              <p:cNvGrpSpPr>
                <a:grpSpLocks/>
              </p:cNvGrpSpPr>
              <p:nvPr/>
            </p:nvGrpSpPr>
            <p:grpSpPr bwMode="auto">
              <a:xfrm>
                <a:off x="1138" y="2230"/>
                <a:ext cx="716" cy="596"/>
                <a:chOff x="0" y="0"/>
                <a:chExt cx="716" cy="596"/>
              </a:xfrm>
            </p:grpSpPr>
            <p:sp>
              <p:nvSpPr>
                <p:cNvPr id="154654" name="Rectangle 57"/>
                <p:cNvSpPr>
                  <a:spLocks noChangeArrowheads="1"/>
                </p:cNvSpPr>
                <p:nvPr/>
              </p:nvSpPr>
              <p:spPr bwMode="auto">
                <a:xfrm>
                  <a:off x="43" y="0"/>
                  <a:ext cx="63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相对容易</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55" name="Rectangle 58"/>
                <p:cNvSpPr>
                  <a:spLocks noChangeArrowheads="1"/>
                </p:cNvSpPr>
                <p:nvPr/>
              </p:nvSpPr>
              <p:spPr bwMode="auto">
                <a:xfrm>
                  <a:off x="0" y="0"/>
                  <a:ext cx="716"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48" name="Group 59"/>
              <p:cNvGrpSpPr>
                <a:grpSpLocks/>
              </p:cNvGrpSpPr>
              <p:nvPr/>
            </p:nvGrpSpPr>
            <p:grpSpPr bwMode="auto">
              <a:xfrm>
                <a:off x="1854" y="2230"/>
                <a:ext cx="1392" cy="596"/>
                <a:chOff x="0" y="0"/>
                <a:chExt cx="1392" cy="596"/>
              </a:xfrm>
            </p:grpSpPr>
            <p:sp>
              <p:nvSpPr>
                <p:cNvPr id="154652" name="Rectangle 60"/>
                <p:cNvSpPr>
                  <a:spLocks noChangeArrowheads="1"/>
                </p:cNvSpPr>
                <p:nvPr/>
              </p:nvSpPr>
              <p:spPr bwMode="auto">
                <a:xfrm>
                  <a:off x="43" y="0"/>
                  <a:ext cx="130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困难</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53" name="Rectangle 61"/>
                <p:cNvSpPr>
                  <a:spLocks noChangeArrowheads="1"/>
                </p:cNvSpPr>
                <p:nvPr/>
              </p:nvSpPr>
              <p:spPr bwMode="auto">
                <a:xfrm>
                  <a:off x="0" y="0"/>
                  <a:ext cx="1392"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nvGrpSpPr>
              <p:cNvPr id="154649" name="Group 62"/>
              <p:cNvGrpSpPr>
                <a:grpSpLocks/>
              </p:cNvGrpSpPr>
              <p:nvPr/>
            </p:nvGrpSpPr>
            <p:grpSpPr bwMode="auto">
              <a:xfrm>
                <a:off x="3246" y="2230"/>
                <a:ext cx="1208" cy="596"/>
                <a:chOff x="0" y="0"/>
                <a:chExt cx="1208" cy="596"/>
              </a:xfrm>
            </p:grpSpPr>
            <p:sp>
              <p:nvSpPr>
                <p:cNvPr id="154650" name="Rectangle 63"/>
                <p:cNvSpPr>
                  <a:spLocks noChangeArrowheads="1"/>
                </p:cNvSpPr>
                <p:nvPr/>
              </p:nvSpPr>
              <p:spPr bwMode="auto">
                <a:xfrm>
                  <a:off x="43" y="0"/>
                  <a:ext cx="1122"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2000" b="1">
                      <a:latin typeface="Times New Roman" panose="02020603050405020304" pitchFamily="18" charset="0"/>
                    </a:rPr>
                    <a:t>困难</a:t>
                  </a:r>
                  <a:endParaRPr lang="zh-CN" altLang="zh-CN" sz="2000">
                    <a:latin typeface="Times New Roman" panose="02020603050405020304" pitchFamily="18" charset="0"/>
                  </a:endParaRPr>
                </a:p>
                <a:p>
                  <a:pPr algn="just" fontAlgn="t">
                    <a:spcBef>
                      <a:spcPct val="0"/>
                    </a:spcBef>
                    <a:buClrTx/>
                    <a:buSzTx/>
                    <a:buFontTx/>
                    <a:buNone/>
                  </a:pPr>
                  <a:endParaRPr lang="zh-CN" altLang="zh-CN" sz="2000">
                    <a:latin typeface="Times New Roman" panose="02020603050405020304" pitchFamily="18" charset="0"/>
                  </a:endParaRPr>
                </a:p>
              </p:txBody>
            </p:sp>
            <p:sp>
              <p:nvSpPr>
                <p:cNvPr id="154651" name="Rectangle 64"/>
                <p:cNvSpPr>
                  <a:spLocks noChangeArrowheads="1"/>
                </p:cNvSpPr>
                <p:nvPr/>
              </p:nvSpPr>
              <p:spPr bwMode="auto">
                <a:xfrm>
                  <a:off x="0" y="0"/>
                  <a:ext cx="1208"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grpSp>
        <p:sp>
          <p:nvSpPr>
            <p:cNvPr id="154629" name="Rectangle 65"/>
            <p:cNvSpPr>
              <a:spLocks noChangeArrowheads="1"/>
            </p:cNvSpPr>
            <p:nvPr/>
          </p:nvSpPr>
          <p:spPr bwMode="auto">
            <a:xfrm>
              <a:off x="0" y="0"/>
              <a:ext cx="4460" cy="2832"/>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000" b="1">
                <a:solidFill>
                  <a:schemeClr val="folHlink"/>
                </a:solidFill>
                <a:latin typeface="楷体_GB2312" pitchFamily="49" charset="-122"/>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2403"/>
                                        </p:tgtEl>
                                        <p:attrNameLst>
                                          <p:attrName>style.visibility</p:attrName>
                                        </p:attrNameLst>
                                      </p:cBhvr>
                                      <p:to>
                                        <p:strVal val="visible"/>
                                      </p:to>
                                    </p:set>
                                    <p:anim calcmode="lin" valueType="num">
                                      <p:cBhvr additive="base">
                                        <p:cTn id="7" dur="500" fill="hold"/>
                                        <p:tgtEl>
                                          <p:spTgt spid="102403"/>
                                        </p:tgtEl>
                                        <p:attrNameLst>
                                          <p:attrName>ppt_x</p:attrName>
                                        </p:attrNameLst>
                                      </p:cBhvr>
                                      <p:tavLst>
                                        <p:tav tm="0">
                                          <p:val>
                                            <p:strVal val="0-#ppt_w/2"/>
                                          </p:val>
                                        </p:tav>
                                        <p:tav tm="100000">
                                          <p:val>
                                            <p:strVal val="#ppt_x"/>
                                          </p:val>
                                        </p:tav>
                                      </p:tavLst>
                                    </p:anim>
                                    <p:anim calcmode="lin" valueType="num">
                                      <p:cBhvr additive="base">
                                        <p:cTn id="8" dur="500" fill="hold"/>
                                        <p:tgtEl>
                                          <p:spTgt spid="1024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defRPr/>
            </a:pPr>
            <a:endParaRPr lang="zh-CN" altLang="zh-CN" smtClean="0"/>
          </a:p>
        </p:txBody>
      </p:sp>
      <p:sp>
        <p:nvSpPr>
          <p:cNvPr id="98307" name="Rectangle 3"/>
          <p:cNvSpPr>
            <a:spLocks noGrp="1" noChangeArrowheads="1"/>
          </p:cNvSpPr>
          <p:nvPr>
            <p:ph type="body" idx="1"/>
          </p:nvPr>
        </p:nvSpPr>
        <p:spPr/>
        <p:txBody>
          <a:bodyPr/>
          <a:lstStyle/>
          <a:p>
            <a:pPr eaLnBrk="1" hangingPunct="1">
              <a:defRPr/>
            </a:pPr>
            <a:r>
              <a:rPr lang="zh-CN" altLang="zh-CN" sz="3600" b="1" smtClean="0">
                <a:latin typeface="宋体" pitchFamily="2" charset="-122"/>
              </a:rPr>
              <a:t>收益</a:t>
            </a:r>
            <a:r>
              <a:rPr lang="zh-CN" altLang="zh-CN" sz="3600" smtClean="0">
                <a:latin typeface="宋体" pitchFamily="2" charset="-122"/>
              </a:rPr>
              <a:t>:</a:t>
            </a:r>
            <a:r>
              <a:rPr lang="zh-CN" altLang="zh-CN" smtClean="0">
                <a:latin typeface="宋体" pitchFamily="2" charset="-122"/>
              </a:rPr>
              <a:t> </a:t>
            </a:r>
            <a:r>
              <a:rPr lang="zh-CN" altLang="zh-CN" b="1" smtClean="0">
                <a:latin typeface="宋体" pitchFamily="2" charset="-122"/>
              </a:rPr>
              <a:t>评价方法一般比较统一</a:t>
            </a:r>
          </a:p>
          <a:p>
            <a:pPr eaLnBrk="1" hangingPunct="1">
              <a:defRPr/>
            </a:pPr>
            <a:r>
              <a:rPr lang="zh-CN" altLang="zh-CN" sz="3600" b="1" smtClean="0">
                <a:latin typeface="宋体" pitchFamily="2" charset="-122"/>
              </a:rPr>
              <a:t>风险:</a:t>
            </a:r>
            <a:r>
              <a:rPr lang="zh-CN" altLang="zh-CN" b="1" smtClean="0">
                <a:latin typeface="宋体" pitchFamily="2" charset="-122"/>
              </a:rPr>
              <a:t> 度量标准差异大，不同的人有不同的标准，风险度量很难有统一的标准。</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defRPr/>
            </a:pPr>
            <a:r>
              <a:rPr lang="zh-CN" altLang="zh-CN" b="1" dirty="0" smtClean="0">
                <a:latin typeface="隶书" pitchFamily="49" charset="-122"/>
              </a:rPr>
              <a:t>彩票中的风险</a:t>
            </a:r>
            <a:endParaRPr lang="zh-CN" altLang="zh-CN" dirty="0" smtClean="0"/>
          </a:p>
        </p:txBody>
      </p:sp>
      <p:sp>
        <p:nvSpPr>
          <p:cNvPr id="99331" name="Rectangle 3"/>
          <p:cNvSpPr>
            <a:spLocks noGrp="1" noChangeArrowheads="1"/>
          </p:cNvSpPr>
          <p:nvPr>
            <p:ph type="body" idx="1"/>
          </p:nvPr>
        </p:nvSpPr>
        <p:spPr/>
        <p:txBody>
          <a:bodyPr/>
          <a:lstStyle/>
          <a:p>
            <a:pPr eaLnBrk="1" hangingPunct="1">
              <a:lnSpc>
                <a:spcPct val="90000"/>
              </a:lnSpc>
              <a:defRPr/>
            </a:pPr>
            <a:r>
              <a:rPr lang="zh-CN" altLang="zh-CN" b="1" smtClean="0">
                <a:latin typeface="宋体" pitchFamily="2" charset="-122"/>
              </a:rPr>
              <a:t>1000万张彩票分成10组，每组一个大奖：</a:t>
            </a:r>
            <a:r>
              <a:rPr lang="zh-CN" altLang="zh-CN" sz="4000" b="1" smtClean="0">
                <a:latin typeface="宋体" pitchFamily="2" charset="-122"/>
              </a:rPr>
              <a:t/>
            </a:r>
            <a:br>
              <a:rPr lang="zh-CN" altLang="zh-CN" sz="4000" b="1" smtClean="0">
                <a:latin typeface="宋体" pitchFamily="2" charset="-122"/>
              </a:rPr>
            </a:br>
            <a:r>
              <a:rPr lang="zh-CN" altLang="zh-CN" sz="4000" b="1" smtClean="0">
                <a:latin typeface="宋体" pitchFamily="2" charset="-122"/>
              </a:rPr>
              <a:t>   </a:t>
            </a:r>
            <a:r>
              <a:rPr lang="zh-CN" altLang="zh-CN" sz="2800" b="1" smtClean="0">
                <a:latin typeface="宋体" pitchFamily="2" charset="-122"/>
              </a:rPr>
              <a:t>1 ～ 100万             第一组</a:t>
            </a:r>
            <a:br>
              <a:rPr lang="zh-CN" altLang="zh-CN" sz="2800" b="1" smtClean="0">
                <a:latin typeface="宋体" pitchFamily="2" charset="-122"/>
              </a:rPr>
            </a:br>
            <a:r>
              <a:rPr lang="zh-CN" altLang="zh-CN" sz="2800" b="1" smtClean="0">
                <a:latin typeface="宋体" pitchFamily="2" charset="-122"/>
              </a:rPr>
              <a:t>    100万＋1 ～ 200万      第二组</a:t>
            </a:r>
            <a:br>
              <a:rPr lang="zh-CN" altLang="zh-CN" sz="2800" b="1" smtClean="0">
                <a:latin typeface="宋体" pitchFamily="2" charset="-122"/>
              </a:rPr>
            </a:br>
            <a:r>
              <a:rPr lang="zh-CN" altLang="zh-CN" sz="2800" b="1" smtClean="0">
                <a:latin typeface="宋体" pitchFamily="2" charset="-122"/>
              </a:rPr>
              <a:t>    </a:t>
            </a:r>
            <a:r>
              <a:rPr lang="zh-CN" altLang="zh-CN" sz="2800" b="1" smtClean="0"/>
              <a:t>……</a:t>
            </a:r>
            <a:r>
              <a:rPr lang="zh-CN" altLang="zh-CN" sz="2800" b="1" smtClean="0">
                <a:latin typeface="宋体" pitchFamily="2" charset="-122"/>
              </a:rPr>
              <a:t>.</a:t>
            </a:r>
            <a:br>
              <a:rPr lang="zh-CN" altLang="zh-CN" sz="2800" b="1" smtClean="0">
                <a:latin typeface="宋体" pitchFamily="2" charset="-122"/>
              </a:rPr>
            </a:br>
            <a:r>
              <a:rPr lang="zh-CN" altLang="zh-CN" sz="2800" b="1" smtClean="0">
                <a:latin typeface="宋体" pitchFamily="2" charset="-122"/>
              </a:rPr>
              <a:t>    900万＋1 ～ 1000万     第十组</a:t>
            </a:r>
          </a:p>
          <a:p>
            <a:pPr eaLnBrk="1" hangingPunct="1">
              <a:lnSpc>
                <a:spcPct val="110000"/>
              </a:lnSpc>
              <a:defRPr/>
            </a:pPr>
            <a:r>
              <a:rPr lang="zh-CN" altLang="zh-CN" sz="4000" b="1" smtClean="0">
                <a:latin typeface="宋体" pitchFamily="2" charset="-122"/>
              </a:rPr>
              <a:t>两种方法：</a:t>
            </a:r>
          </a:p>
          <a:p>
            <a:pPr lvl="1" eaLnBrk="1" hangingPunct="1">
              <a:lnSpc>
                <a:spcPct val="110000"/>
              </a:lnSpc>
              <a:defRPr/>
            </a:pPr>
            <a:r>
              <a:rPr lang="zh-CN" altLang="zh-CN" sz="3200" b="1" smtClean="0">
                <a:latin typeface="宋体" pitchFamily="2" charset="-122"/>
              </a:rPr>
              <a:t>A：在两组中各抽一张 </a:t>
            </a:r>
          </a:p>
          <a:p>
            <a:pPr lvl="1" eaLnBrk="1" hangingPunct="1">
              <a:lnSpc>
                <a:spcPct val="110000"/>
              </a:lnSpc>
              <a:defRPr/>
            </a:pPr>
            <a:r>
              <a:rPr lang="zh-CN" altLang="zh-CN" sz="3200" b="1" smtClean="0">
                <a:latin typeface="宋体" pitchFamily="2" charset="-122"/>
              </a:rPr>
              <a:t>B：在一组中抽两张</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defRPr/>
            </a:pPr>
            <a:endParaRPr lang="zh-CN" altLang="zh-CN" smtClean="0"/>
          </a:p>
        </p:txBody>
      </p:sp>
      <p:sp>
        <p:nvSpPr>
          <p:cNvPr id="100355" name="Rectangle 3"/>
          <p:cNvSpPr>
            <a:spLocks noGrp="1" noChangeArrowheads="1"/>
          </p:cNvSpPr>
          <p:nvPr>
            <p:ph type="body" idx="1"/>
          </p:nvPr>
        </p:nvSpPr>
        <p:spPr/>
        <p:txBody>
          <a:bodyPr/>
          <a:lstStyle/>
          <a:p>
            <a:pPr eaLnBrk="1" hangingPunct="1">
              <a:defRPr/>
            </a:pPr>
            <a:r>
              <a:rPr lang="zh-CN" altLang="zh-CN" sz="3600" b="1" smtClean="0">
                <a:latin typeface="宋体" pitchFamily="2" charset="-122"/>
              </a:rPr>
              <a:t>A：在两组中各抽一张</a:t>
            </a:r>
          </a:p>
          <a:p>
            <a:pPr lvl="1" eaLnBrk="1" hangingPunct="1">
              <a:buFontTx/>
              <a:buNone/>
              <a:defRPr/>
            </a:pPr>
            <a:r>
              <a:rPr lang="zh-CN" altLang="zh-CN" sz="3200" b="1" smtClean="0">
                <a:latin typeface="宋体" pitchFamily="2" charset="-122"/>
              </a:rPr>
              <a:t>同时得两个大奖的概率:  10</a:t>
            </a:r>
            <a:r>
              <a:rPr lang="zh-CN" altLang="zh-CN" sz="3200" b="1" baseline="30000" smtClean="0">
                <a:latin typeface="宋体" pitchFamily="2" charset="-122"/>
              </a:rPr>
              <a:t>-6</a:t>
            </a:r>
            <a:r>
              <a:rPr lang="zh-CN" altLang="zh-CN" sz="3200" b="1" baseline="30000" smtClean="0">
                <a:latin typeface="宋体" pitchFamily="2" charset="-122"/>
                <a:cs typeface="Times New Roman" pitchFamily="18" charset="0"/>
              </a:rPr>
              <a:t>*</a:t>
            </a:r>
            <a:r>
              <a:rPr lang="zh-CN" altLang="zh-CN" sz="3200" b="1" smtClean="0">
                <a:latin typeface="宋体" pitchFamily="2" charset="-122"/>
              </a:rPr>
              <a:t>10</a:t>
            </a:r>
            <a:r>
              <a:rPr lang="zh-CN" altLang="zh-CN" sz="3200" b="1" baseline="30000" smtClean="0">
                <a:latin typeface="宋体" pitchFamily="2" charset="-122"/>
              </a:rPr>
              <a:t>-6</a:t>
            </a:r>
          </a:p>
          <a:p>
            <a:pPr lvl="1" eaLnBrk="1" hangingPunct="1">
              <a:buFontTx/>
              <a:buNone/>
              <a:defRPr/>
            </a:pPr>
            <a:r>
              <a:rPr lang="zh-CN" altLang="zh-CN" sz="3200" b="1" smtClean="0">
                <a:latin typeface="宋体" pitchFamily="2" charset="-122"/>
              </a:rPr>
              <a:t>得一个大奖的概率:   </a:t>
            </a:r>
            <a:r>
              <a:rPr lang="en-US" altLang="zh-CN" sz="3200" b="1" smtClean="0">
                <a:latin typeface="宋体" pitchFamily="2" charset="-122"/>
              </a:rPr>
              <a:t>2</a:t>
            </a:r>
            <a:r>
              <a:rPr lang="zh-CN" altLang="en-US" sz="3200" b="1" smtClean="0">
                <a:latin typeface="宋体" pitchFamily="2" charset="-122"/>
              </a:rPr>
              <a:t>*</a:t>
            </a:r>
            <a:r>
              <a:rPr lang="zh-CN" altLang="zh-CN" sz="3200" b="1" smtClean="0">
                <a:latin typeface="宋体" pitchFamily="2" charset="-122"/>
              </a:rPr>
              <a:t>10</a:t>
            </a:r>
            <a:r>
              <a:rPr lang="zh-CN" altLang="zh-CN" sz="3200" b="1" baseline="30000" smtClean="0">
                <a:latin typeface="宋体" pitchFamily="2" charset="-122"/>
              </a:rPr>
              <a:t>-6</a:t>
            </a:r>
            <a:r>
              <a:rPr lang="zh-CN" altLang="zh-CN" sz="3200" b="1" smtClean="0">
                <a:latin typeface="宋体" pitchFamily="2" charset="-122"/>
                <a:cs typeface="Times New Roman" pitchFamily="18" charset="0"/>
              </a:rPr>
              <a:t>*</a:t>
            </a:r>
            <a:r>
              <a:rPr lang="zh-CN" altLang="zh-CN" sz="3200" b="1" smtClean="0">
                <a:latin typeface="宋体" pitchFamily="2" charset="-122"/>
              </a:rPr>
              <a:t>(</a:t>
            </a:r>
            <a:r>
              <a:rPr lang="en-US" altLang="zh-CN" sz="3200" b="1" smtClean="0">
                <a:latin typeface="宋体" pitchFamily="2" charset="-122"/>
              </a:rPr>
              <a:t>1-</a:t>
            </a:r>
            <a:r>
              <a:rPr lang="zh-CN" altLang="zh-CN" sz="3200" b="1" smtClean="0">
                <a:latin typeface="宋体" pitchFamily="2" charset="-122"/>
              </a:rPr>
              <a:t>10</a:t>
            </a:r>
            <a:r>
              <a:rPr lang="zh-CN" altLang="zh-CN" sz="3200" b="1" baseline="30000" smtClean="0">
                <a:latin typeface="宋体" pitchFamily="2" charset="-122"/>
              </a:rPr>
              <a:t>-6</a:t>
            </a:r>
            <a:r>
              <a:rPr lang="zh-CN" altLang="zh-CN" sz="3200" b="1" smtClean="0">
                <a:latin typeface="宋体" pitchFamily="2" charset="-122"/>
              </a:rPr>
              <a:t>)</a:t>
            </a:r>
          </a:p>
          <a:p>
            <a:pPr eaLnBrk="1" hangingPunct="1">
              <a:buClr>
                <a:schemeClr val="bg2"/>
              </a:buClr>
              <a:buSzPct val="50000"/>
              <a:buFont typeface="Monotype Sorts" pitchFamily="2" charset="2"/>
              <a:buChar char="l"/>
              <a:defRPr/>
            </a:pPr>
            <a:r>
              <a:rPr lang="zh-CN" altLang="zh-CN" sz="3600" b="1" smtClean="0">
                <a:latin typeface="宋体" pitchFamily="2" charset="-122"/>
              </a:rPr>
              <a:t>B：在一组中抽两张</a:t>
            </a:r>
          </a:p>
          <a:p>
            <a:pPr lvl="1" eaLnBrk="1" hangingPunct="1">
              <a:buClr>
                <a:schemeClr val="bg2"/>
              </a:buClr>
              <a:buFont typeface="Monotype Sorts" pitchFamily="2" charset="2"/>
              <a:buNone/>
              <a:defRPr/>
            </a:pPr>
            <a:r>
              <a:rPr lang="zh-CN" altLang="zh-CN" sz="3200" b="1" smtClean="0">
                <a:latin typeface="宋体" pitchFamily="2" charset="-122"/>
              </a:rPr>
              <a:t>两张大奖的概率（不可能）：0</a:t>
            </a:r>
          </a:p>
          <a:p>
            <a:pPr lvl="1" eaLnBrk="1" hangingPunct="1">
              <a:buClr>
                <a:schemeClr val="bg2"/>
              </a:buClr>
              <a:buFont typeface="Monotype Sorts" pitchFamily="2" charset="2"/>
              <a:buNone/>
              <a:defRPr/>
            </a:pPr>
            <a:r>
              <a:rPr lang="zh-CN" altLang="zh-CN" sz="3200" b="1" smtClean="0">
                <a:latin typeface="宋体" pitchFamily="2" charset="-122"/>
              </a:rPr>
              <a:t>得一个大奖的概率:         2</a:t>
            </a:r>
            <a:r>
              <a:rPr lang="zh-CN" altLang="zh-CN" sz="3200" b="1" smtClean="0">
                <a:latin typeface="宋体" pitchFamily="2" charset="-122"/>
                <a:cs typeface="Times New Roman" pitchFamily="18" charset="0"/>
              </a:rPr>
              <a:t>*</a:t>
            </a:r>
            <a:r>
              <a:rPr lang="zh-CN" altLang="zh-CN" sz="3200" b="1" smtClean="0">
                <a:latin typeface="宋体" pitchFamily="2" charset="-122"/>
              </a:rPr>
              <a:t>10 </a:t>
            </a:r>
            <a:r>
              <a:rPr lang="zh-CN" altLang="zh-CN" sz="3200" b="1" baseline="30000" smtClean="0">
                <a:latin typeface="宋体" pitchFamily="2" charset="-122"/>
              </a:rPr>
              <a:t>-6</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defRPr/>
            </a:pPr>
            <a:endParaRPr lang="zh-CN" altLang="zh-CN" smtClean="0"/>
          </a:p>
        </p:txBody>
      </p:sp>
      <p:sp>
        <p:nvSpPr>
          <p:cNvPr id="101379" name="Rectangle 3"/>
          <p:cNvSpPr>
            <a:spLocks noGrp="1" noChangeArrowheads="1"/>
          </p:cNvSpPr>
          <p:nvPr>
            <p:ph type="body" idx="1"/>
          </p:nvPr>
        </p:nvSpPr>
        <p:spPr/>
        <p:txBody>
          <a:bodyPr/>
          <a:lstStyle/>
          <a:p>
            <a:pPr eaLnBrk="1" hangingPunct="1">
              <a:defRPr/>
            </a:pPr>
            <a:r>
              <a:rPr lang="zh-CN" altLang="zh-CN" sz="2800" b="1" smtClean="0">
                <a:latin typeface="宋体" pitchFamily="2" charset="-122"/>
              </a:rPr>
              <a:t>获益的数学期望：A＝B，但许多博彩者认为要博就博大奖</a:t>
            </a:r>
          </a:p>
          <a:p>
            <a:pPr eaLnBrk="1" hangingPunct="1">
              <a:defRPr/>
            </a:pPr>
            <a:r>
              <a:rPr lang="zh-CN" altLang="zh-CN" sz="2800" b="1" smtClean="0">
                <a:latin typeface="宋体" pitchFamily="2" charset="-122"/>
              </a:rPr>
              <a:t>得大奖的概率：B&gt;A，但概率都几近于零，博彩者认为可不予区别</a:t>
            </a:r>
          </a:p>
          <a:p>
            <a:pPr eaLnBrk="1" hangingPunct="1">
              <a:defRPr/>
            </a:pPr>
            <a:r>
              <a:rPr lang="zh-CN" altLang="zh-CN" sz="2800" b="1" smtClean="0">
                <a:latin typeface="宋体" pitchFamily="2" charset="-122"/>
              </a:rPr>
              <a:t>效用：A&gt;B</a:t>
            </a:r>
          </a:p>
          <a:p>
            <a:pPr eaLnBrk="1" hangingPunct="1">
              <a:defRPr/>
            </a:pPr>
            <a:endParaRPr lang="zh-CN" altLang="zh-CN" sz="2800" b="1" smtClean="0">
              <a:latin typeface="宋体"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7DE96E41-20A4-45CD-9FE5-61B0B8DDBD1C}" type="slidenum">
              <a:rPr lang="zh-CN" altLang="en-US" sz="1400" smtClean="0">
                <a:latin typeface="Arial" panose="020B0604020202020204" pitchFamily="34" charset="0"/>
              </a:rPr>
              <a:pPr eaLnBrk="1" hangingPunct="1">
                <a:defRPr/>
              </a:pPr>
              <a:t>12</a:t>
            </a:fld>
            <a:endParaRPr lang="en-US" altLang="zh-CN" sz="1400" smtClean="0">
              <a:latin typeface="Arial" panose="020B0604020202020204" pitchFamily="34" charset="0"/>
            </a:endParaRPr>
          </a:p>
        </p:txBody>
      </p:sp>
      <p:sp>
        <p:nvSpPr>
          <p:cNvPr id="448514" name="Rectangle 2"/>
          <p:cNvSpPr>
            <a:spLocks noGrp="1" noChangeArrowheads="1"/>
          </p:cNvSpPr>
          <p:nvPr>
            <p:ph type="title"/>
          </p:nvPr>
        </p:nvSpPr>
        <p:spPr>
          <a:xfrm>
            <a:off x="251520" y="341313"/>
            <a:ext cx="8229600" cy="1139825"/>
          </a:xfrm>
        </p:spPr>
        <p:txBody>
          <a:bodyPr/>
          <a:lstStyle/>
          <a:p>
            <a:pPr eaLnBrk="1" hangingPunct="1">
              <a:defRPr/>
            </a:pPr>
            <a:r>
              <a:rPr lang="zh-CN" altLang="en-US" sz="4800" b="1" dirty="0" smtClean="0"/>
              <a:t>序言</a:t>
            </a:r>
          </a:p>
        </p:txBody>
      </p:sp>
      <p:sp>
        <p:nvSpPr>
          <p:cNvPr id="448515" name="Rectangle 3"/>
          <p:cNvSpPr>
            <a:spLocks noGrp="1" noChangeArrowheads="1"/>
          </p:cNvSpPr>
          <p:nvPr>
            <p:ph type="body" idx="1"/>
          </p:nvPr>
        </p:nvSpPr>
        <p:spPr>
          <a:xfrm>
            <a:off x="457200" y="1470902"/>
            <a:ext cx="8229600" cy="4774323"/>
          </a:xfrm>
        </p:spPr>
        <p:txBody>
          <a:bodyPr/>
          <a:lstStyle/>
          <a:p>
            <a:pPr eaLnBrk="1" hangingPunct="1">
              <a:lnSpc>
                <a:spcPct val="150000"/>
              </a:lnSpc>
              <a:defRPr/>
            </a:pPr>
            <a:r>
              <a:rPr lang="en-US" altLang="zh-CN" sz="4400" b="1" dirty="0"/>
              <a:t> </a:t>
            </a:r>
            <a:r>
              <a:rPr lang="en-US" altLang="zh-CN" sz="4400" b="1" dirty="0" smtClean="0"/>
              <a:t>一. </a:t>
            </a:r>
            <a:r>
              <a:rPr lang="zh-CN" altLang="en-US" sz="4400" b="1" dirty="0" smtClean="0"/>
              <a:t>金融工程</a:t>
            </a:r>
            <a:r>
              <a:rPr lang="zh-CN" altLang="en-US" sz="4400" b="1" dirty="0"/>
              <a:t>是</a:t>
            </a:r>
            <a:r>
              <a:rPr lang="zh-CN" altLang="en-US" sz="4400" b="1" dirty="0" smtClean="0"/>
              <a:t>干什么的</a:t>
            </a:r>
            <a:r>
              <a:rPr lang="en-US" altLang="zh-CN" sz="4400" dirty="0" smtClean="0"/>
              <a:t>?</a:t>
            </a:r>
          </a:p>
          <a:p>
            <a:pPr eaLnBrk="1" hangingPunct="1">
              <a:lnSpc>
                <a:spcPct val="150000"/>
              </a:lnSpc>
              <a:defRPr/>
            </a:pPr>
            <a:r>
              <a:rPr lang="zh-CN" altLang="en-US" sz="4400" b="1" dirty="0"/>
              <a:t>二</a:t>
            </a:r>
            <a:r>
              <a:rPr lang="en-US" altLang="zh-CN" sz="4400" b="1" dirty="0"/>
              <a:t>. </a:t>
            </a:r>
            <a:r>
              <a:rPr lang="zh-CN" altLang="zh-CN" sz="4400" b="1" dirty="0"/>
              <a:t>国内金融工程的应用</a:t>
            </a:r>
            <a:r>
              <a:rPr lang="zh-CN" altLang="zh-CN" sz="4400" b="1" dirty="0" smtClean="0"/>
              <a:t>前景</a:t>
            </a:r>
            <a:endParaRPr lang="en-US" altLang="zh-CN" sz="4400" b="1" dirty="0" smtClean="0"/>
          </a:p>
          <a:p>
            <a:pPr eaLnBrk="1" hangingPunct="1">
              <a:lnSpc>
                <a:spcPct val="150000"/>
              </a:lnSpc>
              <a:defRPr/>
            </a:pPr>
            <a:r>
              <a:rPr lang="zh-CN" altLang="en-US" sz="4400" dirty="0"/>
              <a:t>三</a:t>
            </a:r>
            <a:r>
              <a:rPr lang="en-US" altLang="zh-CN" sz="4400" dirty="0" smtClean="0"/>
              <a:t>. </a:t>
            </a:r>
            <a:r>
              <a:rPr lang="en-US" altLang="zh-CN" sz="4400" smtClean="0"/>
              <a:t>4</a:t>
            </a:r>
            <a:r>
              <a:rPr lang="zh-CN" altLang="en-US" sz="4400" smtClean="0"/>
              <a:t>个</a:t>
            </a:r>
            <a:r>
              <a:rPr lang="zh-CN" altLang="en-US" sz="4400" dirty="0"/>
              <a:t>简单</a:t>
            </a:r>
            <a:r>
              <a:rPr lang="zh-CN" altLang="en-US" sz="4400" dirty="0" smtClean="0"/>
              <a:t>例子</a:t>
            </a:r>
            <a:endParaRPr lang="en-US" altLang="zh-CN" sz="4400" dirty="0" smtClean="0"/>
          </a:p>
          <a:p>
            <a:pPr eaLnBrk="1" hangingPunct="1">
              <a:lnSpc>
                <a:spcPct val="150000"/>
              </a:lnSpc>
              <a:defRPr/>
            </a:pPr>
            <a:r>
              <a:rPr lang="zh-CN" altLang="en-US" sz="4400" dirty="0" smtClean="0"/>
              <a:t>四</a:t>
            </a:r>
            <a:r>
              <a:rPr lang="en-US" altLang="zh-CN" sz="4400" dirty="0" smtClean="0"/>
              <a:t>. HOW</a:t>
            </a:r>
            <a:r>
              <a:rPr lang="en-US" altLang="zh-CN" sz="4400" dirty="0"/>
              <a:t>?</a:t>
            </a:r>
          </a:p>
        </p:txBody>
      </p:sp>
    </p:spTree>
    <p:extLst>
      <p:ext uri="{BB962C8B-B14F-4D97-AF65-F5344CB8AC3E}">
        <p14:creationId xmlns:p14="http://schemas.microsoft.com/office/powerpoint/2010/main" val="1415670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defRPr/>
            </a:pPr>
            <a:r>
              <a:rPr lang="zh-CN" altLang="zh-CN" smtClean="0"/>
              <a:t>对风险的态度</a:t>
            </a:r>
          </a:p>
        </p:txBody>
      </p:sp>
      <p:sp>
        <p:nvSpPr>
          <p:cNvPr id="102403" name="Rectangle 3"/>
          <p:cNvSpPr>
            <a:spLocks noGrp="1" noChangeArrowheads="1"/>
          </p:cNvSpPr>
          <p:nvPr>
            <p:ph type="body" idx="1"/>
          </p:nvPr>
        </p:nvSpPr>
        <p:spPr/>
        <p:txBody>
          <a:bodyPr/>
          <a:lstStyle/>
          <a:p>
            <a:pPr eaLnBrk="1" hangingPunct="1">
              <a:defRPr/>
            </a:pPr>
            <a:r>
              <a:rPr lang="zh-CN" altLang="zh-CN" b="1" dirty="0" smtClean="0">
                <a:latin typeface="宋体" pitchFamily="2" charset="-122"/>
              </a:rPr>
              <a:t>在金融交易中，买卖双方对风险的态度</a:t>
            </a:r>
            <a:r>
              <a:rPr lang="zh-CN" altLang="zh-CN" sz="2800" b="1" dirty="0" smtClean="0">
                <a:latin typeface="宋体" pitchFamily="2" charset="-122"/>
              </a:rPr>
              <a:t>差异很大，甚至</a:t>
            </a:r>
            <a:r>
              <a:rPr lang="zh-CN" altLang="zh-CN" b="1" dirty="0" smtClean="0">
                <a:latin typeface="宋体" pitchFamily="2" charset="-122"/>
              </a:rPr>
              <a:t>截然不同</a:t>
            </a:r>
          </a:p>
          <a:p>
            <a:pPr eaLnBrk="1" hangingPunct="1">
              <a:defRPr/>
            </a:pPr>
            <a:r>
              <a:rPr lang="zh-CN" altLang="zh-CN" b="1" dirty="0" smtClean="0">
                <a:latin typeface="宋体" pitchFamily="2" charset="-122"/>
              </a:rPr>
              <a:t>拥有不同财富的人对风险态度也不同</a:t>
            </a:r>
          </a:p>
          <a:p>
            <a:pPr eaLnBrk="1" hangingPunct="1">
              <a:defRPr/>
            </a:pPr>
            <a:r>
              <a:rPr lang="zh-CN" altLang="zh-CN" b="1" dirty="0" smtClean="0">
                <a:latin typeface="宋体" pitchFamily="2" charset="-122"/>
              </a:rPr>
              <a:t>同一个人在不同的时间风险态度也会不同</a:t>
            </a:r>
            <a:endParaRPr lang="en-US" altLang="zh-CN" b="1" dirty="0" smtClean="0">
              <a:latin typeface="宋体" pitchFamily="2" charset="-122"/>
            </a:endParaRPr>
          </a:p>
          <a:p>
            <a:pPr eaLnBrk="1" hangingPunct="1">
              <a:defRPr/>
            </a:pPr>
            <a:r>
              <a:rPr lang="zh-CN" altLang="en-US" b="1" dirty="0" smtClean="0"/>
              <a:t>对损失和收益风险态度不同</a:t>
            </a:r>
            <a:endParaRPr lang="zh-CN" altLang="zh-CN" b="1" dirty="0" smtClean="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pPr eaLnBrk="1" hangingPunct="1">
              <a:defRPr/>
            </a:pPr>
            <a:r>
              <a:rPr lang="en-US" altLang="zh-CN" dirty="0" smtClean="0"/>
              <a:t>Prospect theory</a:t>
            </a:r>
            <a:endParaRPr lang="zh-CN" altLang="en-US" dirty="0" smtClean="0"/>
          </a:p>
        </p:txBody>
      </p:sp>
      <p:sp>
        <p:nvSpPr>
          <p:cNvPr id="103427" name="内容占位符 2"/>
          <p:cNvSpPr>
            <a:spLocks noGrp="1"/>
          </p:cNvSpPr>
          <p:nvPr>
            <p:ph idx="1"/>
          </p:nvPr>
        </p:nvSpPr>
        <p:spPr/>
        <p:txBody>
          <a:bodyPr/>
          <a:lstStyle/>
          <a:p>
            <a:pPr eaLnBrk="1" hangingPunct="1">
              <a:defRPr/>
            </a:pPr>
            <a:endParaRPr lang="zh-CN" altLang="en-US" smtClean="0"/>
          </a:p>
        </p:txBody>
      </p:sp>
      <p:pic>
        <p:nvPicPr>
          <p:cNvPr id="1607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941513"/>
            <a:ext cx="5473700" cy="3705225"/>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075613" cy="847725"/>
          </a:xfrm>
        </p:spPr>
        <p:txBody>
          <a:bodyPr/>
          <a:lstStyle/>
          <a:p>
            <a:pPr>
              <a:defRPr/>
            </a:pPr>
            <a:r>
              <a:rPr lang="zh-CN" altLang="en-US" dirty="0" smtClean="0"/>
              <a:t>个人投资者的典型心理特征</a:t>
            </a:r>
            <a:endParaRPr lang="zh-CN" altLang="en-US" dirty="0"/>
          </a:p>
        </p:txBody>
      </p:sp>
      <p:sp>
        <p:nvSpPr>
          <p:cNvPr id="3" name="内容占位符 2"/>
          <p:cNvSpPr>
            <a:spLocks noGrp="1"/>
          </p:cNvSpPr>
          <p:nvPr>
            <p:ph idx="1"/>
          </p:nvPr>
        </p:nvSpPr>
        <p:spPr/>
        <p:txBody>
          <a:bodyPr/>
          <a:lstStyle/>
          <a:p>
            <a:pPr>
              <a:defRPr/>
            </a:pPr>
            <a:endParaRPr lang="zh-CN" altLang="en-US"/>
          </a:p>
        </p:txBody>
      </p:sp>
      <p:sp>
        <p:nvSpPr>
          <p:cNvPr id="4"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66CC4B69-A3F5-44B2-B79B-345C938AA523}" type="slidenum">
              <a:rPr lang="zh-CN" altLang="en-US" sz="1400" smtClean="0">
                <a:latin typeface="Arial" panose="020B0604020202020204" pitchFamily="34" charset="0"/>
              </a:rPr>
              <a:pPr eaLnBrk="1" hangingPunct="1">
                <a:defRPr/>
              </a:pPr>
              <a:t>122</a:t>
            </a:fld>
            <a:endParaRPr lang="en-US" altLang="zh-CN" sz="1400" smtClean="0">
              <a:latin typeface="Arial" panose="020B0604020202020204" pitchFamily="34" charset="0"/>
            </a:endParaRPr>
          </a:p>
        </p:txBody>
      </p:sp>
      <p:grpSp>
        <p:nvGrpSpPr>
          <p:cNvPr id="162821" name="Group 3"/>
          <p:cNvGrpSpPr>
            <a:grpSpLocks/>
          </p:cNvGrpSpPr>
          <p:nvPr/>
        </p:nvGrpSpPr>
        <p:grpSpPr bwMode="auto">
          <a:xfrm>
            <a:off x="701675" y="1314450"/>
            <a:ext cx="7677150" cy="5064125"/>
            <a:chOff x="0" y="0"/>
            <a:chExt cx="5125" cy="3507"/>
          </a:xfrm>
        </p:grpSpPr>
        <p:sp>
          <p:nvSpPr>
            <p:cNvPr id="162822" name="Freeform 5"/>
            <p:cNvSpPr>
              <a:spLocks/>
            </p:cNvSpPr>
            <p:nvPr/>
          </p:nvSpPr>
          <p:spPr bwMode="auto">
            <a:xfrm>
              <a:off x="136" y="544"/>
              <a:ext cx="4989" cy="2518"/>
            </a:xfrm>
            <a:custGeom>
              <a:avLst/>
              <a:gdLst>
                <a:gd name="T0" fmla="*/ 0 w 4989"/>
                <a:gd name="T1" fmla="*/ 877 h 2518"/>
                <a:gd name="T2" fmla="*/ 136 w 4989"/>
                <a:gd name="T3" fmla="*/ 786 h 2518"/>
                <a:gd name="T4" fmla="*/ 317 w 4989"/>
                <a:gd name="T5" fmla="*/ 559 h 2518"/>
                <a:gd name="T6" fmla="*/ 499 w 4989"/>
                <a:gd name="T7" fmla="*/ 650 h 2518"/>
                <a:gd name="T8" fmla="*/ 635 w 4989"/>
                <a:gd name="T9" fmla="*/ 604 h 2518"/>
                <a:gd name="T10" fmla="*/ 726 w 4989"/>
                <a:gd name="T11" fmla="*/ 423 h 2518"/>
                <a:gd name="T12" fmla="*/ 816 w 4989"/>
                <a:gd name="T13" fmla="*/ 332 h 2518"/>
                <a:gd name="T14" fmla="*/ 952 w 4989"/>
                <a:gd name="T15" fmla="*/ 378 h 2518"/>
                <a:gd name="T16" fmla="*/ 1315 w 4989"/>
                <a:gd name="T17" fmla="*/ 151 h 2518"/>
                <a:gd name="T18" fmla="*/ 1587 w 4989"/>
                <a:gd name="T19" fmla="*/ 151 h 2518"/>
                <a:gd name="T20" fmla="*/ 1769 w 4989"/>
                <a:gd name="T21" fmla="*/ 15 h 2518"/>
                <a:gd name="T22" fmla="*/ 1905 w 4989"/>
                <a:gd name="T23" fmla="*/ 242 h 2518"/>
                <a:gd name="T24" fmla="*/ 2041 w 4989"/>
                <a:gd name="T25" fmla="*/ 196 h 2518"/>
                <a:gd name="T26" fmla="*/ 2222 w 4989"/>
                <a:gd name="T27" fmla="*/ 1103 h 2518"/>
                <a:gd name="T28" fmla="*/ 2540 w 4989"/>
                <a:gd name="T29" fmla="*/ 1512 h 2518"/>
                <a:gd name="T30" fmla="*/ 2721 w 4989"/>
                <a:gd name="T31" fmla="*/ 1875 h 2518"/>
                <a:gd name="T32" fmla="*/ 2858 w 4989"/>
                <a:gd name="T33" fmla="*/ 2192 h 2518"/>
                <a:gd name="T34" fmla="*/ 3039 w 4989"/>
                <a:gd name="T35" fmla="*/ 2464 h 2518"/>
                <a:gd name="T36" fmla="*/ 3220 w 4989"/>
                <a:gd name="T37" fmla="*/ 2237 h 2518"/>
                <a:gd name="T38" fmla="*/ 3402 w 4989"/>
                <a:gd name="T39" fmla="*/ 2510 h 2518"/>
                <a:gd name="T40" fmla="*/ 3674 w 4989"/>
                <a:gd name="T41" fmla="*/ 2192 h 2518"/>
                <a:gd name="T42" fmla="*/ 3946 w 4989"/>
                <a:gd name="T43" fmla="*/ 1466 h 2518"/>
                <a:gd name="T44" fmla="*/ 4218 w 4989"/>
                <a:gd name="T45" fmla="*/ 1330 h 2518"/>
                <a:gd name="T46" fmla="*/ 4354 w 4989"/>
                <a:gd name="T47" fmla="*/ 786 h 2518"/>
                <a:gd name="T48" fmla="*/ 4763 w 4989"/>
                <a:gd name="T49" fmla="*/ 196 h 2518"/>
                <a:gd name="T50" fmla="*/ 4989 w 4989"/>
                <a:gd name="T51" fmla="*/ 151 h 25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89"/>
                <a:gd name="T79" fmla="*/ 0 h 2518"/>
                <a:gd name="T80" fmla="*/ 4989 w 4989"/>
                <a:gd name="T81" fmla="*/ 2518 h 25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89" h="2518">
                  <a:moveTo>
                    <a:pt x="0" y="877"/>
                  </a:moveTo>
                  <a:cubicBezTo>
                    <a:pt x="41" y="858"/>
                    <a:pt x="83" y="839"/>
                    <a:pt x="136" y="786"/>
                  </a:cubicBezTo>
                  <a:cubicBezTo>
                    <a:pt x="189" y="733"/>
                    <a:pt x="256" y="582"/>
                    <a:pt x="317" y="559"/>
                  </a:cubicBezTo>
                  <a:cubicBezTo>
                    <a:pt x="378" y="536"/>
                    <a:pt x="446" y="643"/>
                    <a:pt x="499" y="650"/>
                  </a:cubicBezTo>
                  <a:cubicBezTo>
                    <a:pt x="552" y="657"/>
                    <a:pt x="597" y="642"/>
                    <a:pt x="635" y="604"/>
                  </a:cubicBezTo>
                  <a:cubicBezTo>
                    <a:pt x="673" y="566"/>
                    <a:pt x="696" y="468"/>
                    <a:pt x="726" y="423"/>
                  </a:cubicBezTo>
                  <a:cubicBezTo>
                    <a:pt x="756" y="378"/>
                    <a:pt x="778" y="340"/>
                    <a:pt x="816" y="332"/>
                  </a:cubicBezTo>
                  <a:cubicBezTo>
                    <a:pt x="854" y="324"/>
                    <a:pt x="869" y="408"/>
                    <a:pt x="952" y="378"/>
                  </a:cubicBezTo>
                  <a:cubicBezTo>
                    <a:pt x="1035" y="348"/>
                    <a:pt x="1209" y="189"/>
                    <a:pt x="1315" y="151"/>
                  </a:cubicBezTo>
                  <a:cubicBezTo>
                    <a:pt x="1421" y="113"/>
                    <a:pt x="1511" y="174"/>
                    <a:pt x="1587" y="151"/>
                  </a:cubicBezTo>
                  <a:cubicBezTo>
                    <a:pt x="1663" y="128"/>
                    <a:pt x="1716" y="0"/>
                    <a:pt x="1769" y="15"/>
                  </a:cubicBezTo>
                  <a:cubicBezTo>
                    <a:pt x="1822" y="30"/>
                    <a:pt x="1860" y="212"/>
                    <a:pt x="1905" y="242"/>
                  </a:cubicBezTo>
                  <a:cubicBezTo>
                    <a:pt x="1950" y="272"/>
                    <a:pt x="1988" y="52"/>
                    <a:pt x="2041" y="196"/>
                  </a:cubicBezTo>
                  <a:cubicBezTo>
                    <a:pt x="2094" y="340"/>
                    <a:pt x="2139" y="884"/>
                    <a:pt x="2222" y="1103"/>
                  </a:cubicBezTo>
                  <a:cubicBezTo>
                    <a:pt x="2305" y="1322"/>
                    <a:pt x="2457" y="1384"/>
                    <a:pt x="2540" y="1512"/>
                  </a:cubicBezTo>
                  <a:cubicBezTo>
                    <a:pt x="2623" y="1640"/>
                    <a:pt x="2668" y="1762"/>
                    <a:pt x="2721" y="1875"/>
                  </a:cubicBezTo>
                  <a:cubicBezTo>
                    <a:pt x="2774" y="1988"/>
                    <a:pt x="2805" y="2094"/>
                    <a:pt x="2858" y="2192"/>
                  </a:cubicBezTo>
                  <a:cubicBezTo>
                    <a:pt x="2911" y="2290"/>
                    <a:pt x="2979" y="2456"/>
                    <a:pt x="3039" y="2464"/>
                  </a:cubicBezTo>
                  <a:cubicBezTo>
                    <a:pt x="3099" y="2472"/>
                    <a:pt x="3160" y="2229"/>
                    <a:pt x="3220" y="2237"/>
                  </a:cubicBezTo>
                  <a:cubicBezTo>
                    <a:pt x="3280" y="2245"/>
                    <a:pt x="3326" y="2518"/>
                    <a:pt x="3402" y="2510"/>
                  </a:cubicBezTo>
                  <a:cubicBezTo>
                    <a:pt x="3478" y="2502"/>
                    <a:pt x="3583" y="2366"/>
                    <a:pt x="3674" y="2192"/>
                  </a:cubicBezTo>
                  <a:cubicBezTo>
                    <a:pt x="3765" y="2018"/>
                    <a:pt x="3855" y="1610"/>
                    <a:pt x="3946" y="1466"/>
                  </a:cubicBezTo>
                  <a:cubicBezTo>
                    <a:pt x="4037" y="1322"/>
                    <a:pt x="4150" y="1443"/>
                    <a:pt x="4218" y="1330"/>
                  </a:cubicBezTo>
                  <a:cubicBezTo>
                    <a:pt x="4286" y="1217"/>
                    <a:pt x="4263" y="975"/>
                    <a:pt x="4354" y="786"/>
                  </a:cubicBezTo>
                  <a:cubicBezTo>
                    <a:pt x="4445" y="597"/>
                    <a:pt x="4657" y="302"/>
                    <a:pt x="4763" y="196"/>
                  </a:cubicBezTo>
                  <a:cubicBezTo>
                    <a:pt x="4869" y="90"/>
                    <a:pt x="4929" y="120"/>
                    <a:pt x="4989" y="151"/>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2823" name="Rectangle 6"/>
            <p:cNvSpPr>
              <a:spLocks noChangeArrowheads="1"/>
            </p:cNvSpPr>
            <p:nvPr/>
          </p:nvSpPr>
          <p:spPr bwMode="auto">
            <a:xfrm>
              <a:off x="45" y="1678"/>
              <a:ext cx="771" cy="318"/>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涨了，观望，等调整再进！</a:t>
              </a:r>
            </a:p>
          </p:txBody>
        </p:sp>
        <p:sp>
          <p:nvSpPr>
            <p:cNvPr id="162824" name="Line 7"/>
            <p:cNvSpPr>
              <a:spLocks noChangeShapeType="1"/>
            </p:cNvSpPr>
            <p:nvPr/>
          </p:nvSpPr>
          <p:spPr bwMode="auto">
            <a:xfrm>
              <a:off x="272" y="1316"/>
              <a:ext cx="136" cy="31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25" name="Rectangle 8"/>
            <p:cNvSpPr>
              <a:spLocks noChangeArrowheads="1"/>
            </p:cNvSpPr>
            <p:nvPr/>
          </p:nvSpPr>
          <p:spPr bwMode="auto">
            <a:xfrm>
              <a:off x="0" y="590"/>
              <a:ext cx="771" cy="318"/>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果然跌了，再等等好抄更低</a:t>
              </a:r>
            </a:p>
          </p:txBody>
        </p:sp>
        <p:sp>
          <p:nvSpPr>
            <p:cNvPr id="162826" name="Line 9"/>
            <p:cNvSpPr>
              <a:spLocks noChangeShapeType="1"/>
            </p:cNvSpPr>
            <p:nvPr/>
          </p:nvSpPr>
          <p:spPr bwMode="auto">
            <a:xfrm>
              <a:off x="544" y="907"/>
              <a:ext cx="136" cy="27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27" name="Rectangle 10"/>
            <p:cNvSpPr>
              <a:spLocks noChangeArrowheads="1"/>
            </p:cNvSpPr>
            <p:nvPr/>
          </p:nvSpPr>
          <p:spPr bwMode="auto">
            <a:xfrm>
              <a:off x="680" y="46"/>
              <a:ext cx="771" cy="409"/>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糟糕，机会错过，不能再等了，买入！</a:t>
              </a:r>
            </a:p>
          </p:txBody>
        </p:sp>
        <p:sp>
          <p:nvSpPr>
            <p:cNvPr id="162828" name="Line 11"/>
            <p:cNvSpPr>
              <a:spLocks noChangeShapeType="1"/>
            </p:cNvSpPr>
            <p:nvPr/>
          </p:nvSpPr>
          <p:spPr bwMode="auto">
            <a:xfrm>
              <a:off x="1224" y="454"/>
              <a:ext cx="136" cy="27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29" name="Rectangle 12"/>
            <p:cNvSpPr>
              <a:spLocks noChangeArrowheads="1"/>
            </p:cNvSpPr>
            <p:nvPr/>
          </p:nvSpPr>
          <p:spPr bwMode="auto">
            <a:xfrm>
              <a:off x="1859" y="45"/>
              <a:ext cx="635" cy="273"/>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买的明智！</a:t>
              </a:r>
            </a:p>
          </p:txBody>
        </p:sp>
        <p:sp>
          <p:nvSpPr>
            <p:cNvPr id="162830" name="Line 13"/>
            <p:cNvSpPr>
              <a:spLocks noChangeShapeType="1"/>
            </p:cNvSpPr>
            <p:nvPr/>
          </p:nvSpPr>
          <p:spPr bwMode="auto">
            <a:xfrm flipH="1">
              <a:off x="1904" y="317"/>
              <a:ext cx="136" cy="22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1" name="Rectangle 14"/>
            <p:cNvSpPr>
              <a:spLocks noChangeArrowheads="1"/>
            </p:cNvSpPr>
            <p:nvPr/>
          </p:nvSpPr>
          <p:spPr bwMode="auto">
            <a:xfrm>
              <a:off x="1230" y="1033"/>
              <a:ext cx="871" cy="227"/>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大涨小回，不怕</a:t>
              </a:r>
            </a:p>
          </p:txBody>
        </p:sp>
        <p:sp>
          <p:nvSpPr>
            <p:cNvPr id="162832" name="Line 15"/>
            <p:cNvSpPr>
              <a:spLocks noChangeShapeType="1"/>
            </p:cNvSpPr>
            <p:nvPr/>
          </p:nvSpPr>
          <p:spPr bwMode="auto">
            <a:xfrm flipV="1">
              <a:off x="1814" y="771"/>
              <a:ext cx="181" cy="22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3" name="Rectangle 16"/>
            <p:cNvSpPr>
              <a:spLocks noChangeArrowheads="1"/>
            </p:cNvSpPr>
            <p:nvPr/>
          </p:nvSpPr>
          <p:spPr bwMode="auto">
            <a:xfrm>
              <a:off x="2268" y="590"/>
              <a:ext cx="635" cy="273"/>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套住了，涨回来就跑</a:t>
              </a:r>
            </a:p>
          </p:txBody>
        </p:sp>
        <p:sp>
          <p:nvSpPr>
            <p:cNvPr id="162834" name="Line 17"/>
            <p:cNvSpPr>
              <a:spLocks noChangeShapeType="1"/>
            </p:cNvSpPr>
            <p:nvPr/>
          </p:nvSpPr>
          <p:spPr bwMode="auto">
            <a:xfrm flipH="1">
              <a:off x="2267" y="862"/>
              <a:ext cx="136" cy="22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Rectangle 18"/>
            <p:cNvSpPr>
              <a:spLocks noChangeArrowheads="1"/>
            </p:cNvSpPr>
            <p:nvPr/>
          </p:nvSpPr>
          <p:spPr bwMode="auto">
            <a:xfrm>
              <a:off x="2449" y="1134"/>
              <a:ext cx="635" cy="409"/>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肯定快到底了，我就不信还能跌</a:t>
              </a:r>
            </a:p>
          </p:txBody>
        </p:sp>
        <p:sp>
          <p:nvSpPr>
            <p:cNvPr id="162836" name="Line 19"/>
            <p:cNvSpPr>
              <a:spLocks noChangeShapeType="1"/>
            </p:cNvSpPr>
            <p:nvPr/>
          </p:nvSpPr>
          <p:spPr bwMode="auto">
            <a:xfrm flipH="1">
              <a:off x="2448" y="1542"/>
              <a:ext cx="136" cy="22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Rectangle 20"/>
            <p:cNvSpPr>
              <a:spLocks noChangeArrowheads="1"/>
            </p:cNvSpPr>
            <p:nvPr/>
          </p:nvSpPr>
          <p:spPr bwMode="auto">
            <a:xfrm>
              <a:off x="1542" y="2222"/>
              <a:ext cx="1088" cy="409"/>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受不了了！辛辛苦苦赚点钱容易嘛，以后再也不玩了</a:t>
              </a:r>
            </a:p>
          </p:txBody>
        </p:sp>
        <p:sp>
          <p:nvSpPr>
            <p:cNvPr id="162838" name="Line 21"/>
            <p:cNvSpPr>
              <a:spLocks noChangeShapeType="1"/>
            </p:cNvSpPr>
            <p:nvPr/>
          </p:nvSpPr>
          <p:spPr bwMode="auto">
            <a:xfrm flipH="1">
              <a:off x="2404" y="1950"/>
              <a:ext cx="136" cy="22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9" name="Rectangle 22"/>
            <p:cNvSpPr>
              <a:spLocks noChangeArrowheads="1"/>
            </p:cNvSpPr>
            <p:nvPr/>
          </p:nvSpPr>
          <p:spPr bwMode="auto">
            <a:xfrm>
              <a:off x="2042" y="2767"/>
              <a:ext cx="906" cy="409"/>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还跌啊，再也不看了，就当打水漂了</a:t>
              </a:r>
            </a:p>
          </p:txBody>
        </p:sp>
        <p:sp>
          <p:nvSpPr>
            <p:cNvPr id="162840" name="Line 23"/>
            <p:cNvSpPr>
              <a:spLocks noChangeShapeType="1"/>
            </p:cNvSpPr>
            <p:nvPr/>
          </p:nvSpPr>
          <p:spPr bwMode="auto">
            <a:xfrm flipH="1">
              <a:off x="2721" y="2495"/>
              <a:ext cx="136" cy="22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1" name="Line 24"/>
            <p:cNvSpPr>
              <a:spLocks noChangeShapeType="1"/>
            </p:cNvSpPr>
            <p:nvPr/>
          </p:nvSpPr>
          <p:spPr bwMode="auto">
            <a:xfrm flipH="1">
              <a:off x="3130" y="2632"/>
              <a:ext cx="90" cy="27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2" name="Rectangle 25"/>
            <p:cNvSpPr>
              <a:spLocks noChangeArrowheads="1"/>
            </p:cNvSpPr>
            <p:nvPr/>
          </p:nvSpPr>
          <p:spPr bwMode="auto">
            <a:xfrm>
              <a:off x="3039" y="2223"/>
              <a:ext cx="726" cy="409"/>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算了，认赔，离场，</a:t>
              </a:r>
              <a:r>
                <a:rPr lang="en-US" altLang="zh-CN" sz="1200" b="1">
                  <a:solidFill>
                    <a:srgbClr val="FF0000"/>
                  </a:solidFill>
                </a:rPr>
                <a:t>bye bye</a:t>
              </a:r>
              <a:r>
                <a:rPr lang="zh-CN" altLang="en-US" sz="1200" b="1">
                  <a:solidFill>
                    <a:srgbClr val="FF0000"/>
                  </a:solidFill>
                </a:rPr>
                <a:t>了</a:t>
              </a:r>
            </a:p>
          </p:txBody>
        </p:sp>
        <p:sp>
          <p:nvSpPr>
            <p:cNvPr id="162843" name="Line 26"/>
            <p:cNvSpPr>
              <a:spLocks noChangeShapeType="1"/>
            </p:cNvSpPr>
            <p:nvPr/>
          </p:nvSpPr>
          <p:spPr bwMode="auto">
            <a:xfrm flipV="1">
              <a:off x="3175" y="3085"/>
              <a:ext cx="338" cy="1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4" name="Rectangle 27"/>
            <p:cNvSpPr>
              <a:spLocks noChangeArrowheads="1"/>
            </p:cNvSpPr>
            <p:nvPr/>
          </p:nvSpPr>
          <p:spPr bwMode="auto">
            <a:xfrm>
              <a:off x="2744" y="3279"/>
              <a:ext cx="726" cy="228"/>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看吧，卖对了</a:t>
              </a:r>
            </a:p>
          </p:txBody>
        </p:sp>
        <p:sp>
          <p:nvSpPr>
            <p:cNvPr id="162845" name="Line 28"/>
            <p:cNvSpPr>
              <a:spLocks noChangeShapeType="1"/>
            </p:cNvSpPr>
            <p:nvPr/>
          </p:nvSpPr>
          <p:spPr bwMode="auto">
            <a:xfrm flipH="1" flipV="1">
              <a:off x="3900" y="2540"/>
              <a:ext cx="182" cy="18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6" name="Rectangle 29"/>
            <p:cNvSpPr>
              <a:spLocks noChangeArrowheads="1"/>
            </p:cNvSpPr>
            <p:nvPr/>
          </p:nvSpPr>
          <p:spPr bwMode="auto">
            <a:xfrm>
              <a:off x="3946" y="2721"/>
              <a:ext cx="726" cy="228"/>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恩？怎么回事</a:t>
              </a:r>
            </a:p>
          </p:txBody>
        </p:sp>
        <p:sp>
          <p:nvSpPr>
            <p:cNvPr id="162847" name="Line 30"/>
            <p:cNvSpPr>
              <a:spLocks noChangeShapeType="1"/>
            </p:cNvSpPr>
            <p:nvPr/>
          </p:nvSpPr>
          <p:spPr bwMode="auto">
            <a:xfrm flipH="1" flipV="1">
              <a:off x="4127" y="2041"/>
              <a:ext cx="182" cy="18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8" name="Rectangle 31"/>
            <p:cNvSpPr>
              <a:spLocks noChangeArrowheads="1"/>
            </p:cNvSpPr>
            <p:nvPr/>
          </p:nvSpPr>
          <p:spPr bwMode="auto">
            <a:xfrm>
              <a:off x="4173" y="2266"/>
              <a:ext cx="907" cy="319"/>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唉，就应该做长线的嘛，反省中</a:t>
              </a:r>
            </a:p>
          </p:txBody>
        </p:sp>
        <p:sp>
          <p:nvSpPr>
            <p:cNvPr id="162849" name="Line 32"/>
            <p:cNvSpPr>
              <a:spLocks noChangeShapeType="1"/>
            </p:cNvSpPr>
            <p:nvPr/>
          </p:nvSpPr>
          <p:spPr bwMode="auto">
            <a:xfrm flipH="1" flipV="1">
              <a:off x="4173" y="1588"/>
              <a:ext cx="182" cy="18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50" name="Rectangle 33"/>
            <p:cNvSpPr>
              <a:spLocks noChangeArrowheads="1"/>
            </p:cNvSpPr>
            <p:nvPr/>
          </p:nvSpPr>
          <p:spPr bwMode="auto">
            <a:xfrm>
              <a:off x="3356" y="1135"/>
              <a:ext cx="907" cy="409"/>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市场疯了啊，现在不捞回老本更待何时啊</a:t>
              </a:r>
              <a:r>
                <a:rPr lang="en-US" altLang="zh-CN" sz="1200" b="1">
                  <a:solidFill>
                    <a:srgbClr val="FF0000"/>
                  </a:solidFill>
                </a:rPr>
                <a:t>!</a:t>
              </a:r>
            </a:p>
          </p:txBody>
        </p:sp>
        <p:sp>
          <p:nvSpPr>
            <p:cNvPr id="162851" name="Line 34"/>
            <p:cNvSpPr>
              <a:spLocks noChangeShapeType="1"/>
            </p:cNvSpPr>
            <p:nvPr/>
          </p:nvSpPr>
          <p:spPr bwMode="auto">
            <a:xfrm flipH="1" flipV="1">
              <a:off x="4355" y="953"/>
              <a:ext cx="182" cy="18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52" name="Rectangle 35"/>
            <p:cNvSpPr>
              <a:spLocks noChangeArrowheads="1"/>
            </p:cNvSpPr>
            <p:nvPr/>
          </p:nvSpPr>
          <p:spPr bwMode="auto">
            <a:xfrm>
              <a:off x="3538" y="499"/>
              <a:ext cx="907" cy="409"/>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我现在也是专家了！哈哈哈哈</a:t>
              </a:r>
            </a:p>
          </p:txBody>
        </p:sp>
        <p:sp>
          <p:nvSpPr>
            <p:cNvPr id="162853" name="Line 36"/>
            <p:cNvSpPr>
              <a:spLocks noChangeShapeType="1"/>
            </p:cNvSpPr>
            <p:nvPr/>
          </p:nvSpPr>
          <p:spPr bwMode="auto">
            <a:xfrm flipH="1" flipV="1">
              <a:off x="4807" y="454"/>
              <a:ext cx="182" cy="18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54" name="Rectangle 37"/>
            <p:cNvSpPr>
              <a:spLocks noChangeArrowheads="1"/>
            </p:cNvSpPr>
            <p:nvPr/>
          </p:nvSpPr>
          <p:spPr bwMode="auto">
            <a:xfrm>
              <a:off x="3990" y="0"/>
              <a:ext cx="1135" cy="409"/>
            </a:xfrm>
            <a:prstGeom prst="rect">
              <a:avLst/>
            </a:prstGeom>
            <a:solidFill>
              <a:srgbClr val="FFFFCC"/>
            </a:solidFill>
            <a:ln w="28575">
              <a:solidFill>
                <a:srgbClr val="FF0000"/>
              </a:solidFill>
              <a:miter lim="800000"/>
              <a:headEnd/>
              <a:tailEnd/>
            </a:ln>
          </p:spPr>
          <p:txBody>
            <a:bodyPr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r>
                <a:rPr lang="zh-CN" altLang="en-US" sz="1200" b="1">
                  <a:solidFill>
                    <a:srgbClr val="FF0000"/>
                  </a:solidFill>
                </a:rPr>
                <a:t>加仓加仓！！比上次高点还便宜，这么多利好消息，稳啊</a:t>
              </a:r>
              <a:r>
                <a:rPr lang="en-US" altLang="zh-CN" sz="1200" b="1">
                  <a:solidFill>
                    <a:srgbClr val="FF0000"/>
                  </a:solidFill>
                </a:rPr>
                <a:t>……</a:t>
              </a:r>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CF380F25-6F05-43D3-AF6F-0AF5A39EEE08}" type="slidenum">
              <a:rPr lang="zh-CN" altLang="en-US" sz="1400" smtClean="0">
                <a:latin typeface="Arial" panose="020B0604020202020204" pitchFamily="34" charset="0"/>
              </a:rPr>
              <a:pPr eaLnBrk="1" hangingPunct="1">
                <a:defRPr/>
              </a:pPr>
              <a:t>123</a:t>
            </a:fld>
            <a:endParaRPr lang="en-US" altLang="zh-CN" sz="1400" smtClean="0">
              <a:latin typeface="Arial" panose="020B0604020202020204" pitchFamily="34" charset="0"/>
            </a:endParaRPr>
          </a:p>
        </p:txBody>
      </p:sp>
      <p:sp>
        <p:nvSpPr>
          <p:cNvPr id="321538" name="Rectangle 2"/>
          <p:cNvSpPr>
            <a:spLocks noGrp="1" noChangeArrowheads="1"/>
          </p:cNvSpPr>
          <p:nvPr>
            <p:ph type="title"/>
          </p:nvPr>
        </p:nvSpPr>
        <p:spPr>
          <a:xfrm>
            <a:off x="685800" y="457200"/>
            <a:ext cx="8153400" cy="1143000"/>
          </a:xfrm>
        </p:spPr>
        <p:txBody>
          <a:bodyPr/>
          <a:lstStyle/>
          <a:p>
            <a:pPr eaLnBrk="1" hangingPunct="1">
              <a:defRPr/>
            </a:pPr>
            <a:r>
              <a:rPr lang="zh-CN" altLang="en-US" b="1" smtClean="0"/>
              <a:t>4）</a:t>
            </a:r>
            <a:r>
              <a:rPr lang="zh-CN" altLang="en-US" sz="3200" b="1" smtClean="0"/>
              <a:t>长期稳定收益困难</a:t>
            </a:r>
            <a:br>
              <a:rPr lang="zh-CN" altLang="en-US" sz="3200" b="1" smtClean="0"/>
            </a:br>
            <a:endParaRPr lang="zh-CN" altLang="en-US" sz="3200" b="1" smtClean="0"/>
          </a:p>
        </p:txBody>
      </p:sp>
      <p:sp>
        <p:nvSpPr>
          <p:cNvPr id="321539" name="Rectangle 3"/>
          <p:cNvSpPr>
            <a:spLocks noGrp="1" noChangeArrowheads="1"/>
          </p:cNvSpPr>
          <p:nvPr>
            <p:ph type="body" idx="1"/>
          </p:nvPr>
        </p:nvSpPr>
        <p:spPr>
          <a:xfrm>
            <a:off x="685800" y="1447800"/>
            <a:ext cx="7772400" cy="3810000"/>
          </a:xfrm>
        </p:spPr>
        <p:txBody>
          <a:bodyPr/>
          <a:lstStyle/>
          <a:p>
            <a:pPr eaLnBrk="1" hangingPunct="1">
              <a:lnSpc>
                <a:spcPct val="130000"/>
              </a:lnSpc>
              <a:defRPr/>
            </a:pPr>
            <a:r>
              <a:rPr lang="zh-CN" altLang="en-US" b="1" dirty="0" smtClean="0">
                <a:latin typeface="宋体" pitchFamily="2" charset="-122"/>
              </a:rPr>
              <a:t>收益</a:t>
            </a:r>
            <a:r>
              <a:rPr lang="zh-CN" altLang="en-US" dirty="0" smtClean="0">
                <a:latin typeface="宋体" pitchFamily="2" charset="-122"/>
              </a:rPr>
              <a:t>: </a:t>
            </a:r>
            <a:r>
              <a:rPr lang="zh-CN" altLang="en-US" b="1" dirty="0" smtClean="0">
                <a:latin typeface="宋体" pitchFamily="2" charset="-122"/>
              </a:rPr>
              <a:t>评价方法一般比较统一</a:t>
            </a:r>
          </a:p>
          <a:p>
            <a:pPr eaLnBrk="1" hangingPunct="1">
              <a:lnSpc>
                <a:spcPct val="130000"/>
              </a:lnSpc>
              <a:defRPr/>
            </a:pPr>
            <a:r>
              <a:rPr lang="zh-CN" altLang="en-US" b="1" dirty="0" smtClean="0"/>
              <a:t>金融市场波动性大,长期稳定收益困难.</a:t>
            </a:r>
            <a:endParaRPr lang="en-US" altLang="zh-CN" b="1" dirty="0" smtClean="0"/>
          </a:p>
          <a:p>
            <a:pPr eaLnBrk="1" hangingPunct="1">
              <a:defRPr/>
            </a:pPr>
            <a:r>
              <a:rPr lang="zh-CN" altLang="zh-CN" b="1" dirty="0" smtClean="0"/>
              <a:t>证券市场</a:t>
            </a:r>
          </a:p>
          <a:p>
            <a:pPr eaLnBrk="1" hangingPunct="1">
              <a:defRPr/>
            </a:pPr>
            <a:r>
              <a:rPr lang="zh-CN" altLang="zh-CN" b="1" dirty="0" smtClean="0"/>
              <a:t>对应于产业市场</a:t>
            </a:r>
          </a:p>
          <a:p>
            <a:pPr lvl="1" eaLnBrk="1" hangingPunct="1">
              <a:defRPr/>
            </a:pPr>
            <a:r>
              <a:rPr lang="zh-CN" altLang="zh-CN" b="1" dirty="0" smtClean="0"/>
              <a:t>百年老店</a:t>
            </a:r>
          </a:p>
          <a:p>
            <a:pPr eaLnBrk="1" hangingPunct="1">
              <a:defRPr/>
            </a:pPr>
            <a:r>
              <a:rPr lang="zh-CN" altLang="zh-CN" b="1" dirty="0" smtClean="0"/>
              <a:t>指数增长的威力</a:t>
            </a:r>
          </a:p>
          <a:p>
            <a:pPr eaLnBrk="1" hangingPunct="1">
              <a:lnSpc>
                <a:spcPct val="130000"/>
              </a:lnSpc>
              <a:defRPr/>
            </a:pPr>
            <a:endParaRPr lang="zh-CN" altLang="en-US" b="1" dirty="0" smtClean="0"/>
          </a:p>
        </p:txBody>
      </p:sp>
      <p:sp>
        <p:nvSpPr>
          <p:cNvPr id="321540" name="Rectangle 4"/>
          <p:cNvSpPr>
            <a:spLocks noChangeArrowheads="1"/>
          </p:cNvSpPr>
          <p:nvPr/>
        </p:nvSpPr>
        <p:spPr bwMode="auto">
          <a:xfrm>
            <a:off x="990600" y="51816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en-US" sz="2800" b="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321540">
                                            <p:txEl>
                                              <p:pRg st="0" end="0"/>
                                            </p:txEl>
                                          </p:spTgt>
                                        </p:tgtEl>
                                        <p:attrNameLst>
                                          <p:attrName>style.visibility</p:attrName>
                                        </p:attrNameLst>
                                      </p:cBhvr>
                                      <p:to>
                                        <p:strVal val="visible"/>
                                      </p:to>
                                    </p:set>
                                    <p:anim calcmode="lin" valueType="num">
                                      <p:cBhvr additive="base">
                                        <p:cTn id="7" dur="500" fill="hold"/>
                                        <p:tgtEl>
                                          <p:spTgt spid="32154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154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0" grpId="0" build="p"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A7E57892-DEF4-4552-9462-B681D5F5620A}" type="slidenum">
              <a:rPr lang="zh-CN" altLang="en-US" sz="1400" smtClean="0">
                <a:latin typeface="Arial" panose="020B0604020202020204" pitchFamily="34" charset="0"/>
              </a:rPr>
              <a:pPr eaLnBrk="1" hangingPunct="1">
                <a:defRPr/>
              </a:pPr>
              <a:t>124</a:t>
            </a:fld>
            <a:endParaRPr lang="en-US" altLang="zh-CN" sz="1400" smtClean="0">
              <a:latin typeface="Arial" panose="020B0604020202020204" pitchFamily="34" charset="0"/>
            </a:endParaRPr>
          </a:p>
        </p:txBody>
      </p:sp>
      <p:sp>
        <p:nvSpPr>
          <p:cNvPr id="322562" name="Rectangle 2"/>
          <p:cNvSpPr>
            <a:spLocks noGrp="1" noChangeArrowheads="1"/>
          </p:cNvSpPr>
          <p:nvPr>
            <p:ph type="title"/>
          </p:nvPr>
        </p:nvSpPr>
        <p:spPr>
          <a:xfrm>
            <a:off x="457200" y="277813"/>
            <a:ext cx="8229600" cy="760412"/>
          </a:xfrm>
        </p:spPr>
        <p:txBody>
          <a:bodyPr/>
          <a:lstStyle/>
          <a:p>
            <a:pPr eaLnBrk="1" hangingPunct="1">
              <a:defRPr/>
            </a:pPr>
            <a:r>
              <a:rPr lang="en-US" altLang="zh-CN" b="1" smtClean="0"/>
              <a:t>S &amp; P 500</a:t>
            </a:r>
            <a:r>
              <a:rPr lang="zh-CN" altLang="en-US" b="1" smtClean="0"/>
              <a:t>指数</a:t>
            </a:r>
          </a:p>
        </p:txBody>
      </p:sp>
      <p:pic>
        <p:nvPicPr>
          <p:cNvPr id="165892"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1125538"/>
            <a:ext cx="9144000" cy="5732462"/>
          </a:xfr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ACA169A-A5DA-4926-8FA5-AC2D75C03054}" type="slidenum">
              <a:rPr lang="zh-CN" altLang="en-US" sz="1400" smtClean="0">
                <a:latin typeface="Arial" panose="020B0604020202020204" pitchFamily="34" charset="0"/>
              </a:rPr>
              <a:pPr eaLnBrk="1" hangingPunct="1">
                <a:defRPr/>
              </a:pPr>
              <a:t>125</a:t>
            </a:fld>
            <a:endParaRPr lang="en-US" altLang="zh-CN" sz="1400" smtClean="0">
              <a:latin typeface="Arial" panose="020B0604020202020204" pitchFamily="34" charset="0"/>
            </a:endParaRPr>
          </a:p>
        </p:txBody>
      </p:sp>
      <p:sp>
        <p:nvSpPr>
          <p:cNvPr id="323586" name="Rectangle 2"/>
          <p:cNvSpPr>
            <a:spLocks noGrp="1" noChangeArrowheads="1"/>
          </p:cNvSpPr>
          <p:nvPr>
            <p:ph type="title"/>
          </p:nvPr>
        </p:nvSpPr>
        <p:spPr>
          <a:xfrm>
            <a:off x="457200" y="277813"/>
            <a:ext cx="8229600" cy="379412"/>
          </a:xfrm>
        </p:spPr>
        <p:txBody>
          <a:bodyPr/>
          <a:lstStyle/>
          <a:p>
            <a:pPr eaLnBrk="1" hangingPunct="1">
              <a:defRPr/>
            </a:pPr>
            <a:r>
              <a:rPr lang="en-US" altLang="zh-CN" sz="3200" b="1" smtClean="0">
                <a:solidFill>
                  <a:schemeClr val="tx1"/>
                </a:solidFill>
              </a:rPr>
              <a:t>Nasdaq</a:t>
            </a:r>
            <a:r>
              <a:rPr lang="zh-CN" altLang="en-US" sz="3200" b="1" smtClean="0">
                <a:solidFill>
                  <a:schemeClr val="tx1"/>
                </a:solidFill>
              </a:rPr>
              <a:t>指数的走势</a:t>
            </a:r>
          </a:p>
        </p:txBody>
      </p:sp>
      <p:sp>
        <p:nvSpPr>
          <p:cNvPr id="323587" name="Rectangle 3"/>
          <p:cNvSpPr>
            <a:spLocks noGrp="1" noChangeArrowheads="1"/>
          </p:cNvSpPr>
          <p:nvPr>
            <p:ph type="body" idx="1"/>
          </p:nvPr>
        </p:nvSpPr>
        <p:spPr/>
        <p:txBody>
          <a:bodyPr/>
          <a:lstStyle/>
          <a:p>
            <a:pPr eaLnBrk="1" hangingPunct="1">
              <a:defRPr/>
            </a:pPr>
            <a:r>
              <a:rPr lang="zh-CN" altLang="en-US" smtClean="0">
                <a:cs typeface="Arial" pitchFamily="34" charset="0"/>
              </a:rPr>
              <a:t> </a:t>
            </a:r>
          </a:p>
        </p:txBody>
      </p:sp>
      <p:grpSp>
        <p:nvGrpSpPr>
          <p:cNvPr id="166917" name="Group 4"/>
          <p:cNvGrpSpPr>
            <a:grpSpLocks/>
          </p:cNvGrpSpPr>
          <p:nvPr/>
        </p:nvGrpSpPr>
        <p:grpSpPr bwMode="auto">
          <a:xfrm>
            <a:off x="731838" y="1760538"/>
            <a:ext cx="7680325" cy="3246437"/>
            <a:chOff x="0" y="0"/>
            <a:chExt cx="9040" cy="2045"/>
          </a:xfrm>
        </p:grpSpPr>
        <p:sp>
          <p:nvSpPr>
            <p:cNvPr id="166919" name="Rectangle 5"/>
            <p:cNvSpPr>
              <a:spLocks noChangeArrowheads="1"/>
            </p:cNvSpPr>
            <p:nvPr/>
          </p:nvSpPr>
          <p:spPr bwMode="auto">
            <a:xfrm>
              <a:off x="0" y="0"/>
              <a:ext cx="9040" cy="20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4400">
                <a:latin typeface="Tahoma" panose="020B0604030504040204" pitchFamily="34" charset="0"/>
              </a:endParaRPr>
            </a:p>
          </p:txBody>
        </p:sp>
        <p:sp>
          <p:nvSpPr>
            <p:cNvPr id="166920" name="Rectangle 6"/>
            <p:cNvSpPr>
              <a:spLocks noChangeArrowheads="1"/>
            </p:cNvSpPr>
            <p:nvPr/>
          </p:nvSpPr>
          <p:spPr bwMode="auto">
            <a:xfrm>
              <a:off x="0" y="0"/>
              <a:ext cx="9040" cy="20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600">
                  <a:cs typeface="Arial" panose="020B0604020202020204" pitchFamily="34" charset="0"/>
                </a:rPr>
                <a:t>  </a:t>
              </a:r>
              <a:r>
                <a:rPr lang="zh-CN" altLang="en-US" sz="20700">
                  <a:latin typeface="Times New Roman" panose="02020603050405020304" pitchFamily="18" charset="0"/>
                  <a:cs typeface="Arial" panose="020B0604020202020204" pitchFamily="34" charset="0"/>
                </a:rPr>
                <a:t> </a:t>
              </a:r>
              <a:r>
                <a:rPr lang="zh-CN" altLang="en-US" sz="600">
                  <a:latin typeface="Times New Roman" panose="02020603050405020304" pitchFamily="18" charset="0"/>
                  <a:cs typeface="Arial" panose="020B0604020202020204" pitchFamily="34" charset="0"/>
                </a:rPr>
                <a:t>                                                                                                                                                                                                                                                                                          </a:t>
              </a:r>
              <a:endParaRPr lang="zh-CN" altLang="en-US" sz="600">
                <a:cs typeface="Arial" panose="020B0604020202020204" pitchFamily="34" charset="0"/>
              </a:endParaRPr>
            </a:p>
          </p:txBody>
        </p:sp>
      </p:grpSp>
      <p:pic>
        <p:nvPicPr>
          <p:cNvPr id="166918" name="Picture 7" descr="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D6F5835-FDFC-4510-B80B-BC4A0604D9AB}" type="slidenum">
              <a:rPr lang="zh-CN" altLang="en-US" sz="1400" smtClean="0">
                <a:latin typeface="Arial" panose="020B0604020202020204" pitchFamily="34" charset="0"/>
              </a:rPr>
              <a:pPr eaLnBrk="1" hangingPunct="1">
                <a:defRPr/>
              </a:pPr>
              <a:t>126</a:t>
            </a:fld>
            <a:endParaRPr lang="en-US" altLang="zh-CN" sz="1400" smtClean="0">
              <a:latin typeface="Arial" panose="020B0604020202020204" pitchFamily="34" charset="0"/>
            </a:endParaRPr>
          </a:p>
        </p:txBody>
      </p:sp>
      <p:sp>
        <p:nvSpPr>
          <p:cNvPr id="325634" name="Rectangle 2"/>
          <p:cNvSpPr>
            <a:spLocks noGrp="1" noChangeArrowheads="1"/>
          </p:cNvSpPr>
          <p:nvPr>
            <p:ph type="title"/>
          </p:nvPr>
        </p:nvSpPr>
        <p:spPr>
          <a:xfrm>
            <a:off x="457200" y="277813"/>
            <a:ext cx="8229600" cy="608012"/>
          </a:xfrm>
        </p:spPr>
        <p:txBody>
          <a:bodyPr/>
          <a:lstStyle/>
          <a:p>
            <a:pPr eaLnBrk="1" hangingPunct="1">
              <a:defRPr/>
            </a:pPr>
            <a:r>
              <a:rPr lang="en-US" altLang="zh-CN" smtClean="0"/>
              <a:t>DOW JONES</a:t>
            </a:r>
            <a:r>
              <a:rPr lang="zh-CN" altLang="en-US" sz="3200" b="1" smtClean="0">
                <a:solidFill>
                  <a:schemeClr val="tx1"/>
                </a:solidFill>
              </a:rPr>
              <a:t>指数走势</a:t>
            </a:r>
          </a:p>
        </p:txBody>
      </p:sp>
      <p:sp>
        <p:nvSpPr>
          <p:cNvPr id="325635" name="Rectangle 3"/>
          <p:cNvSpPr>
            <a:spLocks noGrp="1" noChangeArrowheads="1"/>
          </p:cNvSpPr>
          <p:nvPr>
            <p:ph type="body" idx="1"/>
          </p:nvPr>
        </p:nvSpPr>
        <p:spPr/>
        <p:txBody>
          <a:bodyPr/>
          <a:lstStyle/>
          <a:p>
            <a:pPr eaLnBrk="1" hangingPunct="1">
              <a:defRPr/>
            </a:pPr>
            <a:r>
              <a:rPr lang="zh-CN" altLang="en-US" smtClean="0">
                <a:cs typeface="Arial" pitchFamily="34" charset="0"/>
              </a:rPr>
              <a:t> </a:t>
            </a:r>
          </a:p>
        </p:txBody>
      </p:sp>
      <p:grpSp>
        <p:nvGrpSpPr>
          <p:cNvPr id="167941" name="Group 4"/>
          <p:cNvGrpSpPr>
            <a:grpSpLocks/>
          </p:cNvGrpSpPr>
          <p:nvPr/>
        </p:nvGrpSpPr>
        <p:grpSpPr bwMode="auto">
          <a:xfrm>
            <a:off x="731838" y="1760538"/>
            <a:ext cx="7680325" cy="3246437"/>
            <a:chOff x="0" y="0"/>
            <a:chExt cx="9040" cy="2045"/>
          </a:xfrm>
        </p:grpSpPr>
        <p:sp>
          <p:nvSpPr>
            <p:cNvPr id="167943" name="Rectangle 5"/>
            <p:cNvSpPr>
              <a:spLocks noChangeArrowheads="1"/>
            </p:cNvSpPr>
            <p:nvPr/>
          </p:nvSpPr>
          <p:spPr bwMode="auto">
            <a:xfrm>
              <a:off x="0" y="0"/>
              <a:ext cx="9040" cy="20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4400">
                <a:latin typeface="Tahoma" panose="020B0604030504040204" pitchFamily="34" charset="0"/>
              </a:endParaRPr>
            </a:p>
          </p:txBody>
        </p:sp>
        <p:sp>
          <p:nvSpPr>
            <p:cNvPr id="167944" name="Rectangle 6"/>
            <p:cNvSpPr>
              <a:spLocks noChangeArrowheads="1"/>
            </p:cNvSpPr>
            <p:nvPr/>
          </p:nvSpPr>
          <p:spPr bwMode="auto">
            <a:xfrm>
              <a:off x="0" y="0"/>
              <a:ext cx="9040" cy="20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600">
                  <a:cs typeface="Arial" panose="020B0604020202020204" pitchFamily="34" charset="0"/>
                </a:rPr>
                <a:t>  </a:t>
              </a:r>
              <a:r>
                <a:rPr lang="zh-CN" altLang="en-US" sz="20700">
                  <a:latin typeface="Times New Roman" panose="02020603050405020304" pitchFamily="18" charset="0"/>
                  <a:cs typeface="Arial" panose="020B0604020202020204" pitchFamily="34" charset="0"/>
                </a:rPr>
                <a:t> </a:t>
              </a:r>
              <a:r>
                <a:rPr lang="zh-CN" altLang="en-US" sz="600">
                  <a:latin typeface="Times New Roman" panose="02020603050405020304" pitchFamily="18" charset="0"/>
                  <a:cs typeface="Arial" panose="020B0604020202020204" pitchFamily="34" charset="0"/>
                </a:rPr>
                <a:t>                                                                                                                                                                                                                                                                                          </a:t>
              </a:r>
              <a:endParaRPr lang="zh-CN" altLang="en-US" sz="600">
                <a:cs typeface="Arial" panose="020B0604020202020204" pitchFamily="34" charset="0"/>
              </a:endParaRPr>
            </a:p>
          </p:txBody>
        </p:sp>
      </p:grpSp>
      <p:pic>
        <p:nvPicPr>
          <p:cNvPr id="167942" name="Picture 7" descr="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914400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A28A1DF0-026E-4855-A7EE-BDAA43261C11}" type="slidenum">
              <a:rPr lang="zh-CN" altLang="en-US" sz="1400" smtClean="0">
                <a:latin typeface="Arial" panose="020B0604020202020204" pitchFamily="34" charset="0"/>
              </a:rPr>
              <a:pPr eaLnBrk="1" hangingPunct="1">
                <a:defRPr/>
              </a:pPr>
              <a:t>127</a:t>
            </a:fld>
            <a:endParaRPr lang="en-US" altLang="zh-CN" sz="1400" smtClean="0">
              <a:latin typeface="Arial" panose="020B0604020202020204" pitchFamily="34" charset="0"/>
            </a:endParaRPr>
          </a:p>
        </p:txBody>
      </p:sp>
      <p:sp>
        <p:nvSpPr>
          <p:cNvPr id="319490" name="Rectangle 2"/>
          <p:cNvSpPr>
            <a:spLocks noGrp="1" noChangeArrowheads="1"/>
          </p:cNvSpPr>
          <p:nvPr>
            <p:ph type="title"/>
          </p:nvPr>
        </p:nvSpPr>
        <p:spPr>
          <a:xfrm>
            <a:off x="914400" y="5105400"/>
            <a:ext cx="7772400" cy="609600"/>
          </a:xfrm>
        </p:spPr>
        <p:txBody>
          <a:bodyPr/>
          <a:lstStyle/>
          <a:p>
            <a:pPr eaLnBrk="1" hangingPunct="1">
              <a:defRPr/>
            </a:pPr>
            <a:r>
              <a:rPr lang="zh-CN" altLang="en-US" sz="2800" b="1" smtClean="0">
                <a:solidFill>
                  <a:schemeClr val="tx1"/>
                </a:solidFill>
              </a:rPr>
              <a:t>约</a:t>
            </a:r>
            <a:r>
              <a:rPr lang="en-US" altLang="zh-CN" sz="2800" b="1" smtClean="0">
                <a:solidFill>
                  <a:schemeClr val="tx1"/>
                </a:solidFill>
              </a:rPr>
              <a:t>12</a:t>
            </a:r>
            <a:r>
              <a:rPr lang="zh-CN" altLang="en-US" sz="2800" b="1" smtClean="0">
                <a:solidFill>
                  <a:schemeClr val="tx1"/>
                </a:solidFill>
              </a:rPr>
              <a:t>年。对于个股来说，则需要更长时间。</a:t>
            </a:r>
          </a:p>
        </p:txBody>
      </p:sp>
      <p:sp>
        <p:nvSpPr>
          <p:cNvPr id="319491" name="Rectangle 3"/>
          <p:cNvSpPr>
            <a:spLocks noGrp="1" noChangeArrowheads="1"/>
          </p:cNvSpPr>
          <p:nvPr>
            <p:ph type="body" idx="1"/>
          </p:nvPr>
        </p:nvSpPr>
        <p:spPr>
          <a:xfrm>
            <a:off x="762000" y="1219200"/>
            <a:ext cx="7772400" cy="3429000"/>
          </a:xfrm>
        </p:spPr>
        <p:txBody>
          <a:bodyPr/>
          <a:lstStyle/>
          <a:p>
            <a:pPr eaLnBrk="1" hangingPunct="1">
              <a:lnSpc>
                <a:spcPct val="130000"/>
              </a:lnSpc>
              <a:defRPr/>
            </a:pPr>
            <a:r>
              <a:rPr lang="zh-CN" altLang="en-US" b="1" smtClean="0"/>
              <a:t>例2：</a:t>
            </a:r>
            <a:r>
              <a:rPr lang="en-US" altLang="zh-CN" b="1" smtClean="0"/>
              <a:t>Standard &amp; Poor500</a:t>
            </a:r>
            <a:r>
              <a:rPr lang="zh-CN" altLang="en-US" b="1" smtClean="0"/>
              <a:t>指数平均每年收益为10%，年度标准差为17%（月度为5%），则需要有多少年长才能达到以9</a:t>
            </a:r>
            <a:r>
              <a:rPr lang="en-US" altLang="zh-CN" b="1" smtClean="0"/>
              <a:t>7.7%</a:t>
            </a:r>
            <a:r>
              <a:rPr lang="zh-CN" altLang="en-US" b="1" smtClean="0"/>
              <a:t>的置信度水平下有非负的平均收益。</a:t>
            </a:r>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9490">
                                            <p:txEl>
                                              <p:pRg st="0" end="0"/>
                                            </p:txEl>
                                          </p:spTgt>
                                        </p:tgtEl>
                                        <p:attrNameLst>
                                          <p:attrName>style.visibility</p:attrName>
                                        </p:attrNameLst>
                                      </p:cBhvr>
                                      <p:to>
                                        <p:strVal val="visible"/>
                                      </p:to>
                                    </p:set>
                                    <p:anim calcmode="lin" valueType="num">
                                      <p:cBhvr additive="base">
                                        <p:cTn id="7" dur="500" fill="hold"/>
                                        <p:tgtEl>
                                          <p:spTgt spid="31949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949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0" grpId="0" build="p"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92B5FCDF-BD66-40AF-BE9C-06BFF0D5D61A}" type="slidenum">
              <a:rPr lang="zh-CN" altLang="en-US" sz="1400" smtClean="0">
                <a:latin typeface="Arial" panose="020B0604020202020204" pitchFamily="34" charset="0"/>
              </a:rPr>
              <a:pPr eaLnBrk="1" hangingPunct="1">
                <a:defRPr/>
              </a:pPr>
              <a:t>128</a:t>
            </a:fld>
            <a:endParaRPr lang="en-US" altLang="zh-CN" sz="1400" smtClean="0">
              <a:latin typeface="Arial" panose="020B0604020202020204" pitchFamily="34" charset="0"/>
            </a:endParaRPr>
          </a:p>
        </p:txBody>
      </p:sp>
      <p:sp>
        <p:nvSpPr>
          <p:cNvPr id="327682" name="Rectangle 2"/>
          <p:cNvSpPr>
            <a:spLocks noGrp="1" noChangeArrowheads="1"/>
          </p:cNvSpPr>
          <p:nvPr>
            <p:ph type="title"/>
          </p:nvPr>
        </p:nvSpPr>
        <p:spPr>
          <a:xfrm>
            <a:off x="457200" y="990600"/>
            <a:ext cx="7772400" cy="3581400"/>
          </a:xfrm>
        </p:spPr>
        <p:txBody>
          <a:bodyPr/>
          <a:lstStyle/>
          <a:p>
            <a:pPr algn="l" eaLnBrk="1" hangingPunct="1">
              <a:defRPr/>
            </a:pPr>
            <a:r>
              <a:rPr lang="zh-CN" altLang="en-US" sz="3600" b="1" dirty="0" smtClean="0"/>
              <a:t>如果无风险收益为年度6%</a:t>
            </a:r>
            <a:r>
              <a:rPr lang="zh-CN" altLang="en-US" sz="3600" dirty="0" smtClean="0"/>
              <a:t>，</a:t>
            </a:r>
            <a:r>
              <a:rPr lang="zh-CN" altLang="en-US" sz="3600" b="1" dirty="0"/>
              <a:t>标</a:t>
            </a:r>
            <a:r>
              <a:rPr lang="zh-CN" altLang="en-US" sz="3600" b="1" dirty="0" smtClean="0"/>
              <a:t>普</a:t>
            </a:r>
            <a:r>
              <a:rPr lang="en-US" altLang="zh-CN" sz="3600" b="1" dirty="0" smtClean="0"/>
              <a:t>500</a:t>
            </a:r>
            <a:r>
              <a:rPr lang="zh-CN" altLang="en-US" sz="3600" b="1" dirty="0" smtClean="0"/>
              <a:t>指数平均每年收益为10%，年度标准差为17%（月度为5%），则需要有多少年长才能达到以9</a:t>
            </a:r>
            <a:r>
              <a:rPr lang="en-US" altLang="zh-CN" sz="3600" b="1" dirty="0" smtClean="0"/>
              <a:t>7.7%</a:t>
            </a:r>
            <a:r>
              <a:rPr lang="zh-CN" altLang="en-US" sz="3600" b="1" dirty="0" smtClean="0"/>
              <a:t>的置信度水平下有比6%无风险收益更高的平均收益。</a:t>
            </a:r>
          </a:p>
        </p:txBody>
      </p:sp>
      <p:sp>
        <p:nvSpPr>
          <p:cNvPr id="327683" name="Rectangle 3"/>
          <p:cNvSpPr>
            <a:spLocks noGrp="1" noChangeArrowheads="1"/>
          </p:cNvSpPr>
          <p:nvPr>
            <p:ph type="body" idx="1"/>
          </p:nvPr>
        </p:nvSpPr>
        <p:spPr>
          <a:xfrm>
            <a:off x="609600" y="5105400"/>
            <a:ext cx="7772400" cy="533400"/>
          </a:xfrm>
        </p:spPr>
        <p:txBody>
          <a:bodyPr/>
          <a:lstStyle/>
          <a:p>
            <a:pPr eaLnBrk="1" hangingPunct="1">
              <a:lnSpc>
                <a:spcPct val="90000"/>
              </a:lnSpc>
              <a:defRPr/>
            </a:pPr>
            <a:r>
              <a:rPr lang="zh-CN" altLang="en-US" b="1" smtClean="0"/>
              <a:t>约72 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683">
                                            <p:txEl>
                                              <p:pRg st="0" end="0"/>
                                            </p:txEl>
                                          </p:spTgt>
                                        </p:tgtEl>
                                        <p:attrNameLst>
                                          <p:attrName>style.visibility</p:attrName>
                                        </p:attrNameLst>
                                      </p:cBhvr>
                                      <p:to>
                                        <p:strVal val="visible"/>
                                      </p:to>
                                    </p:set>
                                    <p:anim calcmode="lin" valueType="num">
                                      <p:cBhvr additive="base">
                                        <p:cTn id="7" dur="500" fill="hold"/>
                                        <p:tgtEl>
                                          <p:spTgt spid="3276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68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3"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9F021B70-FE5E-4840-9E3A-EC2D15760C40}" type="slidenum">
              <a:rPr lang="zh-CN" altLang="en-US" sz="1400" smtClean="0">
                <a:latin typeface="Arial" panose="020B0604020202020204" pitchFamily="34" charset="0"/>
              </a:rPr>
              <a:pPr eaLnBrk="1" hangingPunct="1">
                <a:defRPr/>
              </a:pPr>
              <a:t>129</a:t>
            </a:fld>
            <a:endParaRPr lang="en-US" altLang="zh-CN" sz="1400" smtClean="0">
              <a:latin typeface="Arial" panose="020B0604020202020204" pitchFamily="34" charset="0"/>
            </a:endParaRPr>
          </a:p>
        </p:txBody>
      </p:sp>
      <p:sp>
        <p:nvSpPr>
          <p:cNvPr id="216066" name="Rectangle 2"/>
          <p:cNvSpPr>
            <a:spLocks noGrp="1" noChangeArrowheads="1"/>
          </p:cNvSpPr>
          <p:nvPr>
            <p:ph type="title"/>
          </p:nvPr>
        </p:nvSpPr>
        <p:spPr>
          <a:xfrm>
            <a:off x="609600" y="0"/>
            <a:ext cx="7772400" cy="1143000"/>
          </a:xfrm>
        </p:spPr>
        <p:txBody>
          <a:bodyPr/>
          <a:lstStyle/>
          <a:p>
            <a:pPr eaLnBrk="1" hangingPunct="1">
              <a:defRPr/>
            </a:pPr>
            <a:r>
              <a:rPr lang="zh-CN" altLang="en-US" smtClean="0">
                <a:latin typeface="隶书" pitchFamily="49" charset="-122"/>
                <a:ea typeface="隶书" pitchFamily="49" charset="-122"/>
              </a:rPr>
              <a:t>例3</a:t>
            </a:r>
            <a:r>
              <a:rPr lang="zh-CN" altLang="en-US" smtClean="0"/>
              <a:t> </a:t>
            </a:r>
          </a:p>
        </p:txBody>
      </p:sp>
      <p:sp>
        <p:nvSpPr>
          <p:cNvPr id="216067" name="Rectangle 3"/>
          <p:cNvSpPr>
            <a:spLocks noGrp="1" noChangeArrowheads="1"/>
          </p:cNvSpPr>
          <p:nvPr>
            <p:ph type="body" idx="1"/>
          </p:nvPr>
        </p:nvSpPr>
        <p:spPr>
          <a:xfrm>
            <a:off x="609600" y="1524000"/>
            <a:ext cx="8229600" cy="3352800"/>
          </a:xfrm>
        </p:spPr>
        <p:txBody>
          <a:bodyPr/>
          <a:lstStyle/>
          <a:p>
            <a:pPr eaLnBrk="1" hangingPunct="1">
              <a:lnSpc>
                <a:spcPct val="150000"/>
              </a:lnSpc>
              <a:buFont typeface="Wingdings" panose="05000000000000000000" pitchFamily="2" charset="2"/>
              <a:buNone/>
              <a:defRPr/>
            </a:pPr>
            <a:r>
              <a:rPr lang="zh-CN" altLang="en-US" sz="3600" b="1" smtClean="0">
                <a:solidFill>
                  <a:srgbClr val="000000"/>
                </a:solidFill>
                <a:effectLst>
                  <a:outerShdw blurRad="38100" dist="38100" dir="2700000" algn="tl">
                    <a:srgbClr val="FFFFFF"/>
                  </a:outerShdw>
                </a:effectLst>
                <a:latin typeface="宋体" pitchFamily="2" charset="-122"/>
              </a:rPr>
              <a:t> </a:t>
            </a:r>
            <a:r>
              <a:rPr lang="zh-CN" altLang="en-US" sz="3600" b="1" smtClean="0">
                <a:latin typeface="宋体" pitchFamily="2" charset="-122"/>
              </a:rPr>
              <a:t>唐朝的一元历经一千多年,按年利率5％计算，至今本息可达天文数字：</a:t>
            </a:r>
          </a:p>
          <a:p>
            <a:pPr eaLnBrk="1" hangingPunct="1">
              <a:lnSpc>
                <a:spcPct val="150000"/>
              </a:lnSpc>
              <a:buFont typeface="Wingdings" panose="05000000000000000000" pitchFamily="2" charset="2"/>
              <a:buNone/>
              <a:defRPr/>
            </a:pPr>
            <a:r>
              <a:rPr lang="zh-CN" altLang="en-US" sz="3600" b="1" smtClean="0">
                <a:solidFill>
                  <a:srgbClr val="000000"/>
                </a:solidFill>
                <a:effectLst>
                  <a:outerShdw blurRad="38100" dist="38100" dir="2700000" algn="tl">
                    <a:srgbClr val="FFFFFF"/>
                  </a:outerShdw>
                </a:effectLst>
                <a:latin typeface="宋体" pitchFamily="2" charset="-122"/>
              </a:rPr>
              <a:t> </a:t>
            </a:r>
            <a:endParaRPr lang="zh-CN" altLang="en-US" sz="2800" smtClean="0"/>
          </a:p>
        </p:txBody>
      </p:sp>
      <p:sp>
        <p:nvSpPr>
          <p:cNvPr id="172037" name="Rectangle 4"/>
          <p:cNvSpPr>
            <a:spLocks noChangeArrowheads="1"/>
          </p:cNvSpPr>
          <p:nvPr/>
        </p:nvSpPr>
        <p:spPr bwMode="auto">
          <a:xfrm>
            <a:off x="393858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4400">
              <a:latin typeface="Tahoma" panose="020B0604030504040204" pitchFamily="34" charset="0"/>
            </a:endParaRPr>
          </a:p>
        </p:txBody>
      </p:sp>
      <p:sp>
        <p:nvSpPr>
          <p:cNvPr id="172038" name="Rectangle 5"/>
          <p:cNvSpPr>
            <a:spLocks noChangeArrowheads="1"/>
          </p:cNvSpPr>
          <p:nvPr/>
        </p:nvSpPr>
        <p:spPr bwMode="auto">
          <a:xfrm>
            <a:off x="393858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4400">
              <a:latin typeface="Tahoma" panose="020B0604030504040204" pitchFamily="34" charset="0"/>
            </a:endParaRPr>
          </a:p>
        </p:txBody>
      </p:sp>
      <p:graphicFrame>
        <p:nvGraphicFramePr>
          <p:cNvPr id="216070" name="Object 6"/>
          <p:cNvGraphicFramePr>
            <a:graphicFrameLocks noChangeAspect="1"/>
          </p:cNvGraphicFramePr>
          <p:nvPr/>
        </p:nvGraphicFramePr>
        <p:xfrm>
          <a:off x="3500438" y="3695700"/>
          <a:ext cx="3454400" cy="561975"/>
        </p:xfrm>
        <a:graphic>
          <a:graphicData uri="http://schemas.openxmlformats.org/presentationml/2006/ole">
            <mc:AlternateContent xmlns:mc="http://schemas.openxmlformats.org/markup-compatibility/2006">
              <mc:Choice xmlns:v="urn:schemas-microsoft-com:vml" Requires="v">
                <p:oleObj spid="_x0000_s172059" name="Equation" r:id="rId4" imgW="1231366" imgH="203112" progId="Equation.DSMT4">
                  <p:embed/>
                </p:oleObj>
              </mc:Choice>
              <mc:Fallback>
                <p:oleObj name="Equation" r:id="rId4" imgW="1231366" imgH="203112"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0438" y="3695700"/>
                        <a:ext cx="34544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6071" name="Text Box 7"/>
          <p:cNvSpPr txBox="1">
            <a:spLocks noChangeArrowheads="1"/>
          </p:cNvSpPr>
          <p:nvPr/>
        </p:nvSpPr>
        <p:spPr bwMode="auto">
          <a:xfrm>
            <a:off x="990600" y="4800600"/>
            <a:ext cx="746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3600" b="1">
                <a:latin typeface="宋体" panose="02010600030101010101" pitchFamily="2" charset="-122"/>
              </a:rPr>
              <a:t>这表明要获得长期稳定收益很困难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6070"/>
                                        </p:tgtEl>
                                        <p:attrNameLst>
                                          <p:attrName>style.visibility</p:attrName>
                                        </p:attrNameLst>
                                      </p:cBhvr>
                                      <p:to>
                                        <p:strVal val="visible"/>
                                      </p:to>
                                    </p:set>
                                    <p:animEffect transition="in" filter="blinds(horizontal)">
                                      <p:cBhvr>
                                        <p:cTn id="7" dur="500"/>
                                        <p:tgtEl>
                                          <p:spTgt spid="2160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6071"/>
                                        </p:tgtEl>
                                        <p:attrNameLst>
                                          <p:attrName>style.visibility</p:attrName>
                                        </p:attrNameLst>
                                      </p:cBhvr>
                                      <p:to>
                                        <p:strVal val="visible"/>
                                      </p:to>
                                    </p:set>
                                    <p:animEffect transition="in" filter="blinds(horizontal)">
                                      <p:cBhvr>
                                        <p:cTn id="12" dur="500"/>
                                        <p:tgtEl>
                                          <p:spTgt spid="216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7DE96E41-20A4-45CD-9FE5-61B0B8DDBD1C}" type="slidenum">
              <a:rPr lang="zh-CN" altLang="en-US" sz="1400" smtClean="0">
                <a:latin typeface="Arial" panose="020B0604020202020204" pitchFamily="34" charset="0"/>
              </a:rPr>
              <a:pPr eaLnBrk="1" hangingPunct="1">
                <a:defRPr/>
              </a:pPr>
              <a:t>13</a:t>
            </a:fld>
            <a:endParaRPr lang="en-US" altLang="zh-CN" sz="1400" smtClean="0">
              <a:latin typeface="Arial" panose="020B0604020202020204" pitchFamily="34" charset="0"/>
            </a:endParaRPr>
          </a:p>
        </p:txBody>
      </p:sp>
      <p:sp>
        <p:nvSpPr>
          <p:cNvPr id="448515" name="Rectangle 3"/>
          <p:cNvSpPr>
            <a:spLocks noGrp="1" noChangeArrowheads="1"/>
          </p:cNvSpPr>
          <p:nvPr>
            <p:ph type="body" idx="1"/>
          </p:nvPr>
        </p:nvSpPr>
        <p:spPr/>
        <p:txBody>
          <a:bodyPr/>
          <a:lstStyle/>
          <a:p>
            <a:pPr eaLnBrk="1" hangingPunct="1">
              <a:lnSpc>
                <a:spcPct val="170000"/>
              </a:lnSpc>
              <a:defRPr/>
            </a:pPr>
            <a:endParaRPr lang="en-US" altLang="zh-CN" sz="4400" b="1" dirty="0" smtClean="0"/>
          </a:p>
          <a:p>
            <a:pPr marL="0" indent="0" algn="ctr" eaLnBrk="1" hangingPunct="1">
              <a:lnSpc>
                <a:spcPct val="170000"/>
              </a:lnSpc>
              <a:buNone/>
              <a:defRPr/>
            </a:pPr>
            <a:r>
              <a:rPr lang="en-US" altLang="zh-CN" sz="4400" b="1" dirty="0"/>
              <a:t> </a:t>
            </a:r>
            <a:r>
              <a:rPr lang="zh-CN" altLang="en-US" sz="4400" b="1" dirty="0"/>
              <a:t>一</a:t>
            </a:r>
            <a:r>
              <a:rPr lang="en-US" altLang="zh-CN" sz="4400" b="1" dirty="0"/>
              <a:t>. </a:t>
            </a:r>
            <a:r>
              <a:rPr lang="zh-CN" altLang="en-US" sz="4400" b="1" dirty="0"/>
              <a:t>金融工程干什么</a:t>
            </a:r>
            <a:r>
              <a:rPr lang="en-US" altLang="zh-CN" sz="4400" dirty="0"/>
              <a:t>? </a:t>
            </a:r>
            <a:endParaRPr lang="zh-CN" altLang="en-US" sz="4400" b="1" dirty="0" smtClean="0"/>
          </a:p>
        </p:txBody>
      </p:sp>
    </p:spTree>
    <p:extLst>
      <p:ext uri="{BB962C8B-B14F-4D97-AF65-F5344CB8AC3E}">
        <p14:creationId xmlns:p14="http://schemas.microsoft.com/office/powerpoint/2010/main" val="101061953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A4CA211E-D051-4470-921D-18FDCD942399}" type="slidenum">
              <a:rPr lang="zh-CN" altLang="en-US" sz="1400" smtClean="0">
                <a:latin typeface="Arial" panose="020B0604020202020204" pitchFamily="34" charset="0"/>
              </a:rPr>
              <a:pPr eaLnBrk="1" hangingPunct="1">
                <a:defRPr/>
              </a:pPr>
              <a:t>130</a:t>
            </a:fld>
            <a:endParaRPr lang="en-US" altLang="zh-CN" sz="1400" smtClean="0">
              <a:latin typeface="Arial" panose="020B0604020202020204" pitchFamily="34" charset="0"/>
            </a:endParaRPr>
          </a:p>
        </p:txBody>
      </p:sp>
      <p:sp>
        <p:nvSpPr>
          <p:cNvPr id="591874" name="Rectangle 2"/>
          <p:cNvSpPr>
            <a:spLocks noGrp="1" noChangeArrowheads="1"/>
          </p:cNvSpPr>
          <p:nvPr>
            <p:ph type="title"/>
          </p:nvPr>
        </p:nvSpPr>
        <p:spPr>
          <a:xfrm>
            <a:off x="684213" y="188913"/>
            <a:ext cx="7775575" cy="1368425"/>
          </a:xfrm>
        </p:spPr>
        <p:txBody>
          <a:bodyPr/>
          <a:lstStyle/>
          <a:p>
            <a:pPr eaLnBrk="1" hangingPunct="1">
              <a:defRPr/>
            </a:pPr>
            <a:r>
              <a:rPr lang="zh-CN" altLang="en-US" sz="4000" b="1" smtClean="0"/>
              <a:t>        股神巴菲特</a:t>
            </a:r>
            <a:r>
              <a:rPr lang="en-US" altLang="zh-CN" sz="4000" b="1" smtClean="0"/>
              <a:t>2008</a:t>
            </a:r>
            <a:r>
              <a:rPr lang="zh-CN" altLang="en-US" sz="4000" b="1" smtClean="0"/>
              <a:t>年致股东信：</a:t>
            </a:r>
            <a:br>
              <a:rPr lang="zh-CN" altLang="en-US" sz="4000" b="1" smtClean="0"/>
            </a:br>
            <a:r>
              <a:rPr lang="zh-CN" altLang="en-US" sz="4000" b="1" smtClean="0"/>
              <a:t>              别对股市期望太高</a:t>
            </a:r>
          </a:p>
        </p:txBody>
      </p:sp>
      <p:sp>
        <p:nvSpPr>
          <p:cNvPr id="591875" name="Rectangle 3"/>
          <p:cNvSpPr>
            <a:spLocks noGrp="1" noChangeArrowheads="1"/>
          </p:cNvSpPr>
          <p:nvPr>
            <p:ph type="body" idx="1"/>
          </p:nvPr>
        </p:nvSpPr>
        <p:spPr>
          <a:xfrm>
            <a:off x="250825" y="1844675"/>
            <a:ext cx="8713788" cy="4679950"/>
          </a:xfrm>
        </p:spPr>
        <p:txBody>
          <a:bodyPr/>
          <a:lstStyle/>
          <a:p>
            <a:pPr eaLnBrk="1" hangingPunct="1">
              <a:lnSpc>
                <a:spcPct val="80000"/>
              </a:lnSpc>
              <a:defRPr/>
            </a:pPr>
            <a:r>
              <a:rPr lang="en-US" altLang="zh-CN" b="1" smtClean="0"/>
              <a:t>2007</a:t>
            </a:r>
            <a:r>
              <a:rPr lang="zh-CN" altLang="en-US" b="1" smtClean="0"/>
              <a:t>年我们的净资本增长为</a:t>
            </a:r>
            <a:r>
              <a:rPr lang="en-US" altLang="zh-CN" b="1" smtClean="0"/>
              <a:t>123</a:t>
            </a:r>
            <a:r>
              <a:rPr lang="zh-CN" altLang="en-US" b="1" smtClean="0"/>
              <a:t>亿美元，在过去的</a:t>
            </a:r>
            <a:r>
              <a:rPr lang="en-US" altLang="zh-CN" b="1" smtClean="0"/>
              <a:t>43</a:t>
            </a:r>
            <a:r>
              <a:rPr lang="zh-CN" altLang="en-US" b="1" smtClean="0"/>
              <a:t>年里，我们的股票价格从</a:t>
            </a:r>
            <a:r>
              <a:rPr lang="en-US" altLang="zh-CN" b="1" smtClean="0"/>
              <a:t>19</a:t>
            </a:r>
            <a:r>
              <a:rPr lang="zh-CN" altLang="en-US" b="1" smtClean="0"/>
              <a:t>美元增长到了</a:t>
            </a:r>
            <a:r>
              <a:rPr lang="en-US" altLang="zh-CN" b="1" smtClean="0"/>
              <a:t>78008</a:t>
            </a:r>
            <a:r>
              <a:rPr lang="zh-CN" altLang="en-US" b="1" smtClean="0"/>
              <a:t>美元，年复合增长率为</a:t>
            </a:r>
            <a:r>
              <a:rPr lang="en-US" altLang="zh-CN" b="1" smtClean="0"/>
              <a:t>21.1%</a:t>
            </a:r>
            <a:r>
              <a:rPr lang="zh-CN" altLang="en-US" b="1" smtClean="0"/>
              <a:t>。</a:t>
            </a:r>
          </a:p>
          <a:p>
            <a:pPr eaLnBrk="1" hangingPunct="1">
              <a:lnSpc>
                <a:spcPct val="80000"/>
              </a:lnSpc>
              <a:buFont typeface="Wingdings" panose="05000000000000000000" pitchFamily="2" charset="2"/>
              <a:buNone/>
              <a:defRPr/>
            </a:pPr>
            <a:r>
              <a:rPr lang="zh-CN" altLang="en-US" b="1" smtClean="0"/>
              <a:t/>
            </a:r>
            <a:br>
              <a:rPr lang="zh-CN" altLang="en-US" b="1" smtClean="0"/>
            </a:br>
            <a:r>
              <a:rPr lang="zh-CN" altLang="en-US" b="1" smtClean="0"/>
              <a:t>　　让我们通过数字来看，两年前我也曾经提及过：在过去的</a:t>
            </a:r>
            <a:r>
              <a:rPr lang="en-US" altLang="zh-CN" b="1" smtClean="0"/>
              <a:t>20</a:t>
            </a:r>
            <a:r>
              <a:rPr lang="zh-CN" altLang="en-US" b="1" smtClean="0"/>
              <a:t>世纪中，道琼斯工业指数从</a:t>
            </a:r>
            <a:r>
              <a:rPr lang="en-US" altLang="zh-CN" b="1" smtClean="0"/>
              <a:t>66</a:t>
            </a:r>
            <a:r>
              <a:rPr lang="zh-CN" altLang="en-US" b="1" smtClean="0"/>
              <a:t>点上升至</a:t>
            </a:r>
            <a:r>
              <a:rPr lang="en-US" altLang="zh-CN" b="1" smtClean="0"/>
              <a:t>11497</a:t>
            </a:r>
            <a:r>
              <a:rPr lang="zh-CN" altLang="en-US" b="1" smtClean="0"/>
              <a:t>点。这个成果似乎很大，年复合增长率为</a:t>
            </a:r>
            <a:r>
              <a:rPr lang="en-US" altLang="zh-CN" b="1" smtClean="0"/>
              <a:t>5.3%</a:t>
            </a:r>
            <a:r>
              <a:rPr lang="zh-CN" altLang="en-US" b="1" smtClean="0"/>
              <a:t>。一个投资道琼斯工业指数的投资者，在不同的时期收益会不同，但最后的几年却只有</a:t>
            </a:r>
            <a:r>
              <a:rPr lang="en-US" altLang="zh-CN" b="1" smtClean="0"/>
              <a:t>2%</a:t>
            </a:r>
            <a:r>
              <a:rPr lang="zh-CN" altLang="en-US" b="1" smtClean="0"/>
              <a:t>的年复合增长率，那是一个多么好的世纪啊。　</a:t>
            </a:r>
            <a:r>
              <a:rPr lang="zh-CN" altLang="en-US" sz="2000" b="1" smtClean="0"/>
              <a:t>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332B99FB-607B-4A15-9DFF-52D75E762C60}" type="slidenum">
              <a:rPr lang="zh-CN" altLang="en-US" sz="1400" smtClean="0">
                <a:latin typeface="Arial" panose="020B0604020202020204" pitchFamily="34" charset="0"/>
              </a:rPr>
              <a:pPr eaLnBrk="1" hangingPunct="1">
                <a:defRPr/>
              </a:pPr>
              <a:t>131</a:t>
            </a:fld>
            <a:endParaRPr lang="en-US" altLang="zh-CN" sz="1400" smtClean="0">
              <a:latin typeface="Arial" panose="020B0604020202020204" pitchFamily="34" charset="0"/>
            </a:endParaRPr>
          </a:p>
        </p:txBody>
      </p:sp>
      <p:sp>
        <p:nvSpPr>
          <p:cNvPr id="592898" name="Rectangle 2"/>
          <p:cNvSpPr>
            <a:spLocks noGrp="1" noChangeArrowheads="1"/>
          </p:cNvSpPr>
          <p:nvPr>
            <p:ph type="body" idx="1"/>
          </p:nvPr>
        </p:nvSpPr>
        <p:spPr>
          <a:xfrm>
            <a:off x="468313" y="765175"/>
            <a:ext cx="8207375" cy="5330825"/>
          </a:xfrm>
        </p:spPr>
        <p:txBody>
          <a:bodyPr/>
          <a:lstStyle/>
          <a:p>
            <a:pPr eaLnBrk="1" hangingPunct="1">
              <a:lnSpc>
                <a:spcPct val="90000"/>
              </a:lnSpc>
              <a:defRPr/>
            </a:pPr>
            <a:r>
              <a:rPr lang="zh-CN" altLang="en-US" sz="3600" smtClean="0"/>
              <a:t>但再看看我们这个世纪。几乎没有投资者再能获得</a:t>
            </a:r>
            <a:r>
              <a:rPr lang="en-US" altLang="zh-CN" sz="3600" smtClean="0"/>
              <a:t>5.3%</a:t>
            </a:r>
            <a:r>
              <a:rPr lang="zh-CN" altLang="en-US" sz="3600" smtClean="0"/>
              <a:t>的增长率了。道琼斯工业指数最近降到了</a:t>
            </a:r>
            <a:r>
              <a:rPr lang="en-US" altLang="zh-CN" sz="3600" smtClean="0"/>
              <a:t>13000</a:t>
            </a:r>
            <a:r>
              <a:rPr lang="zh-CN" altLang="en-US" sz="3600" smtClean="0"/>
              <a:t>点之下，如果想以</a:t>
            </a:r>
            <a:r>
              <a:rPr lang="en-US" altLang="zh-CN" sz="3600" smtClean="0"/>
              <a:t>5.3%</a:t>
            </a:r>
            <a:r>
              <a:rPr lang="zh-CN" altLang="en-US" sz="3600" smtClean="0"/>
              <a:t>的增长率发展，那么在</a:t>
            </a:r>
            <a:r>
              <a:rPr lang="en-US" altLang="zh-CN" sz="3600" smtClean="0"/>
              <a:t>2099</a:t>
            </a:r>
            <a:r>
              <a:rPr lang="zh-CN" altLang="en-US" sz="3600" smtClean="0"/>
              <a:t>年它需要达到</a:t>
            </a:r>
            <a:r>
              <a:rPr lang="en-US" altLang="zh-CN" sz="3600" smtClean="0"/>
              <a:t>200</a:t>
            </a:r>
            <a:r>
              <a:rPr lang="zh-CN" altLang="en-US" sz="3600" smtClean="0"/>
              <a:t>万点，我们刚刚步入这个世纪八年，这意味着我们未来还有</a:t>
            </a:r>
            <a:r>
              <a:rPr lang="en-US" altLang="zh-CN" sz="3600" smtClean="0"/>
              <a:t>198.8</a:t>
            </a:r>
            <a:r>
              <a:rPr lang="zh-CN" altLang="en-US" sz="3600" smtClean="0"/>
              <a:t>万点的路需要走。虽说什么都有可能，但真的有人相信这样的事能发生吗</a:t>
            </a:r>
            <a:r>
              <a:rPr lang="en-US" altLang="zh-CN" sz="3600" smtClean="0"/>
              <a:t>?</a:t>
            </a:r>
            <a:br>
              <a:rPr lang="en-US" altLang="zh-CN" sz="3600" smtClean="0"/>
            </a:br>
            <a:endParaRPr lang="zh-CN" altLang="en-US" sz="3600" smtClean="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C56F1E8E-1558-42B4-A8E7-A28B8CA9EE1A}" type="slidenum">
              <a:rPr lang="zh-CN" altLang="en-US" sz="1400" smtClean="0">
                <a:latin typeface="Arial" panose="020B0604020202020204" pitchFamily="34" charset="0"/>
              </a:rPr>
              <a:pPr eaLnBrk="1" hangingPunct="1">
                <a:defRPr/>
              </a:pPr>
              <a:t>132</a:t>
            </a:fld>
            <a:endParaRPr lang="en-US" altLang="zh-CN" sz="1400" smtClean="0">
              <a:latin typeface="Arial" panose="020B0604020202020204" pitchFamily="34" charset="0"/>
            </a:endParaRPr>
          </a:p>
        </p:txBody>
      </p:sp>
      <p:sp>
        <p:nvSpPr>
          <p:cNvPr id="593922" name="Rectangle 2"/>
          <p:cNvSpPr>
            <a:spLocks noGrp="1" noChangeArrowheads="1"/>
          </p:cNvSpPr>
          <p:nvPr>
            <p:ph type="body" idx="1"/>
          </p:nvPr>
        </p:nvSpPr>
        <p:spPr>
          <a:xfrm>
            <a:off x="250825" y="981075"/>
            <a:ext cx="8569325" cy="5111750"/>
          </a:xfrm>
        </p:spPr>
        <p:txBody>
          <a:bodyPr/>
          <a:lstStyle/>
          <a:p>
            <a:pPr eaLnBrk="1" hangingPunct="1">
              <a:buFont typeface="Wingdings" panose="05000000000000000000" pitchFamily="2" charset="2"/>
              <a:buNone/>
              <a:defRPr/>
            </a:pPr>
            <a:r>
              <a:rPr lang="zh-CN" altLang="en-US" sz="2800" smtClean="0"/>
              <a:t>　</a:t>
            </a:r>
            <a:r>
              <a:rPr lang="zh-CN" altLang="en-US" b="1" smtClean="0"/>
              <a:t>很自然的，每个人都期盼着超越平凡，超越平均收益。基金经理人以及擅长说谎的顾问肯定也会不断地激励他们的客户们，给他们灌输这个观念。但是基金经理们以及顾问们给顾客带来的收入肯定是平均线之下的。</a:t>
            </a:r>
          </a:p>
          <a:p>
            <a:pPr eaLnBrk="1" hangingPunct="1">
              <a:buFont typeface="Wingdings" panose="05000000000000000000" pitchFamily="2" charset="2"/>
              <a:buNone/>
              <a:defRPr/>
            </a:pPr>
            <a:r>
              <a:rPr lang="zh-CN" altLang="en-US" b="1" smtClean="0"/>
              <a:t>   为什么</a:t>
            </a:r>
            <a:r>
              <a:rPr lang="en-US" altLang="zh-CN" b="1" smtClean="0"/>
              <a: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CFE395C-0A25-4C0B-8F9A-8360624C49DA}" type="slidenum">
              <a:rPr lang="zh-CN" altLang="en-US" sz="1400" smtClean="0">
                <a:latin typeface="Arial" panose="020B0604020202020204" pitchFamily="34" charset="0"/>
              </a:rPr>
              <a:pPr eaLnBrk="1" hangingPunct="1">
                <a:defRPr/>
              </a:pPr>
              <a:t>133</a:t>
            </a:fld>
            <a:endParaRPr lang="en-US" altLang="zh-CN" sz="1400" smtClean="0">
              <a:latin typeface="Arial" panose="020B0604020202020204" pitchFamily="34" charset="0"/>
            </a:endParaRPr>
          </a:p>
        </p:txBody>
      </p:sp>
      <p:sp>
        <p:nvSpPr>
          <p:cNvPr id="594946" name="Rectangle 2"/>
          <p:cNvSpPr>
            <a:spLocks noGrp="1" noChangeArrowheads="1"/>
          </p:cNvSpPr>
          <p:nvPr>
            <p:ph type="title"/>
          </p:nvPr>
        </p:nvSpPr>
        <p:spPr>
          <a:xfrm>
            <a:off x="457200" y="277813"/>
            <a:ext cx="8229600" cy="703262"/>
          </a:xfrm>
        </p:spPr>
        <p:txBody>
          <a:bodyPr/>
          <a:lstStyle/>
          <a:p>
            <a:pPr eaLnBrk="1" hangingPunct="1">
              <a:defRPr/>
            </a:pPr>
            <a:r>
              <a:rPr lang="zh-CN" altLang="en-US" sz="4000" b="1" dirty="0"/>
              <a:t>原因很简单</a:t>
            </a:r>
            <a:endParaRPr lang="zh-CN" altLang="en-US" sz="4000" dirty="0" smtClean="0"/>
          </a:p>
        </p:txBody>
      </p:sp>
      <p:sp>
        <p:nvSpPr>
          <p:cNvPr id="594947" name="Rectangle 3"/>
          <p:cNvSpPr>
            <a:spLocks noGrp="1" noChangeArrowheads="1"/>
          </p:cNvSpPr>
          <p:nvPr>
            <p:ph type="body" idx="1"/>
          </p:nvPr>
        </p:nvSpPr>
        <p:spPr>
          <a:xfrm>
            <a:off x="457200" y="1052513"/>
            <a:ext cx="8229600" cy="5329237"/>
          </a:xfrm>
        </p:spPr>
        <p:txBody>
          <a:bodyPr/>
          <a:lstStyle/>
          <a:p>
            <a:pPr eaLnBrk="1" hangingPunct="1">
              <a:buFont typeface="Wingdings" panose="05000000000000000000" pitchFamily="2" charset="2"/>
              <a:buNone/>
              <a:defRPr/>
            </a:pPr>
            <a:r>
              <a:rPr lang="en-US" altLang="zh-CN" b="1" dirty="0" smtClean="0"/>
              <a:t>1</a:t>
            </a:r>
            <a:r>
              <a:rPr lang="zh-CN" altLang="en-US" b="1" dirty="0" smtClean="0"/>
              <a:t>、投资者，一般都能追逐到平均收益的水平，再减去他们的花费。</a:t>
            </a:r>
            <a:endParaRPr lang="en-US" altLang="zh-CN" b="1" dirty="0" smtClean="0"/>
          </a:p>
          <a:p>
            <a:pPr eaLnBrk="1" hangingPunct="1">
              <a:buFont typeface="Wingdings" panose="05000000000000000000" pitchFamily="2" charset="2"/>
              <a:buNone/>
              <a:defRPr/>
            </a:pPr>
            <a:r>
              <a:rPr lang="en-US" altLang="zh-CN" b="1" dirty="0" smtClean="0"/>
              <a:t>2</a:t>
            </a:r>
            <a:r>
              <a:rPr lang="zh-CN" altLang="en-US" b="1" dirty="0" smtClean="0"/>
              <a:t>、消极被动的只会看指数的投资者，能看出来，平均的收益减去花费，剩余的利润就已经很小了。</a:t>
            </a:r>
            <a:endParaRPr lang="en-US" altLang="zh-CN" b="1" dirty="0" smtClean="0"/>
          </a:p>
          <a:p>
            <a:pPr eaLnBrk="1" hangingPunct="1">
              <a:buFont typeface="Wingdings" panose="05000000000000000000" pitchFamily="2" charset="2"/>
              <a:buNone/>
              <a:defRPr/>
            </a:pPr>
            <a:r>
              <a:rPr lang="en-US" altLang="zh-CN" b="1" dirty="0" smtClean="0"/>
              <a:t>3</a:t>
            </a:r>
            <a:r>
              <a:rPr lang="zh-CN" altLang="en-US" b="1" dirty="0" smtClean="0"/>
              <a:t>、非常积极的投资者，他们找顾问咨询，找基金经理，也是只能赚到平均收益的钱，但是他们花费要远远高于别人，所以收入还是在平均线之下。因此，消极和被动的投资者必定胜利，因为他们的花费比积极的投资者少。</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858D6740-38FF-4DC6-8AFF-9B16443CF08A}" type="slidenum">
              <a:rPr lang="zh-CN" altLang="en-US" sz="1400" smtClean="0">
                <a:latin typeface="Arial" panose="020B0604020202020204" pitchFamily="34" charset="0"/>
              </a:rPr>
              <a:pPr eaLnBrk="1" hangingPunct="1">
                <a:defRPr/>
              </a:pPr>
              <a:t>134</a:t>
            </a:fld>
            <a:endParaRPr lang="en-US" altLang="zh-CN" sz="1400" smtClean="0">
              <a:latin typeface="Arial" panose="020B0604020202020204" pitchFamily="34" charset="0"/>
            </a:endParaRPr>
          </a:p>
        </p:txBody>
      </p:sp>
      <p:sp>
        <p:nvSpPr>
          <p:cNvPr id="595970" name="Rectangle 2"/>
          <p:cNvSpPr>
            <a:spLocks noGrp="1" noChangeArrowheads="1"/>
          </p:cNvSpPr>
          <p:nvPr>
            <p:ph type="body" idx="1"/>
          </p:nvPr>
        </p:nvSpPr>
        <p:spPr>
          <a:xfrm>
            <a:off x="179388" y="260350"/>
            <a:ext cx="8785225" cy="6121400"/>
          </a:xfrm>
        </p:spPr>
        <p:txBody>
          <a:bodyPr/>
          <a:lstStyle/>
          <a:p>
            <a:pPr eaLnBrk="1" hangingPunct="1">
              <a:defRPr/>
            </a:pPr>
            <a:r>
              <a:rPr lang="zh-CN" altLang="en-US" b="1" smtClean="0"/>
              <a:t>我必须一提的是，那些指望着从本世纪的股市中每年收益</a:t>
            </a:r>
            <a:r>
              <a:rPr lang="en-US" altLang="zh-CN" b="1" smtClean="0"/>
              <a:t>10%</a:t>
            </a:r>
            <a:r>
              <a:rPr lang="zh-CN" altLang="en-US" b="1" smtClean="0"/>
              <a:t>的人</a:t>
            </a:r>
            <a:r>
              <a:rPr lang="en-US" altLang="zh-CN" b="1" smtClean="0"/>
              <a:t>--2%</a:t>
            </a:r>
            <a:r>
              <a:rPr lang="zh-CN" altLang="en-US" b="1" smtClean="0"/>
              <a:t>的收益来自红利，从价格变动上赢得另外</a:t>
            </a:r>
            <a:r>
              <a:rPr lang="en-US" altLang="zh-CN" b="1" smtClean="0"/>
              <a:t>8%--</a:t>
            </a:r>
            <a:r>
              <a:rPr lang="zh-CN" altLang="en-US" b="1" smtClean="0"/>
              <a:t>就是在不切实际的期盼着道琼斯工业指数能在</a:t>
            </a:r>
            <a:r>
              <a:rPr lang="en-US" altLang="zh-CN" b="1" smtClean="0"/>
              <a:t>2100</a:t>
            </a:r>
            <a:r>
              <a:rPr lang="zh-CN" altLang="en-US" b="1" smtClean="0"/>
              <a:t>年达到</a:t>
            </a:r>
            <a:r>
              <a:rPr lang="en-US" altLang="zh-CN" b="1" smtClean="0"/>
              <a:t>2400</a:t>
            </a:r>
            <a:r>
              <a:rPr lang="zh-CN" altLang="en-US" b="1" smtClean="0"/>
              <a:t>万点。如果你的股票经理人向你吹嘘着每年两位数的股市收益率时，讲这个故事给他，一定让他狼狈不堪。许多投资经理人和所谓的顾问，显然是爱丽丝仙境中那个女王的直系后裔，吵嚷着：</a:t>
            </a:r>
            <a:r>
              <a:rPr lang="en-US" altLang="zh-CN" b="1" smtClean="0"/>
              <a:t>"</a:t>
            </a:r>
            <a:r>
              <a:rPr lang="zh-CN" altLang="en-US" b="1" smtClean="0"/>
              <a:t>为什么，我有时会在早餐前同时想起六件不可能的事情。</a:t>
            </a:r>
            <a:r>
              <a:rPr lang="en-US" altLang="zh-CN" b="1" smtClean="0"/>
              <a:t>"</a:t>
            </a:r>
            <a:r>
              <a:rPr lang="zh-CN" altLang="en-US" b="1" smtClean="0"/>
              <a:t>一定要对巧舌如簧的经理人和顾问保持清醒，他们在往你手中塞满幻想的同时，也往自己的钱包里塞满了咨询费。</a:t>
            </a:r>
            <a:endParaRPr lang="zh-CN" altLang="en-US" sz="2800" smtClean="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0806BF19-478E-49A9-9EEF-05867621D2F6}" type="slidenum">
              <a:rPr lang="zh-CN" altLang="en-US" sz="1400" smtClean="0">
                <a:latin typeface="Arial" panose="020B0604020202020204" pitchFamily="34" charset="0"/>
              </a:rPr>
              <a:pPr eaLnBrk="1" hangingPunct="1">
                <a:defRPr/>
              </a:pPr>
              <a:t>135</a:t>
            </a:fld>
            <a:endParaRPr lang="en-US" altLang="zh-CN" sz="1400" smtClean="0">
              <a:latin typeface="Arial" panose="020B0604020202020204" pitchFamily="34" charset="0"/>
            </a:endParaRPr>
          </a:p>
        </p:txBody>
      </p:sp>
      <p:sp>
        <p:nvSpPr>
          <p:cNvPr id="596994" name="Rectangle 2"/>
          <p:cNvSpPr>
            <a:spLocks noGrp="1" noChangeArrowheads="1"/>
          </p:cNvSpPr>
          <p:nvPr>
            <p:ph type="title"/>
          </p:nvPr>
        </p:nvSpPr>
        <p:spPr>
          <a:xfrm>
            <a:off x="457200" y="277813"/>
            <a:ext cx="8229600" cy="703262"/>
          </a:xfrm>
        </p:spPr>
        <p:txBody>
          <a:bodyPr/>
          <a:lstStyle/>
          <a:p>
            <a:pPr eaLnBrk="1" hangingPunct="1">
              <a:defRPr/>
            </a:pPr>
            <a:endParaRPr lang="zh-CN" altLang="en-US" sz="4000" smtClean="0"/>
          </a:p>
        </p:txBody>
      </p:sp>
      <p:sp>
        <p:nvSpPr>
          <p:cNvPr id="596995" name="Rectangle 3"/>
          <p:cNvSpPr>
            <a:spLocks noGrp="1" noChangeArrowheads="1"/>
          </p:cNvSpPr>
          <p:nvPr>
            <p:ph type="body" idx="1"/>
          </p:nvPr>
        </p:nvSpPr>
        <p:spPr>
          <a:xfrm>
            <a:off x="457200" y="1341438"/>
            <a:ext cx="8229600" cy="4784725"/>
          </a:xfrm>
        </p:spPr>
        <p:txBody>
          <a:bodyPr/>
          <a:lstStyle/>
          <a:p>
            <a:pPr eaLnBrk="1" hangingPunct="1">
              <a:defRPr/>
            </a:pPr>
            <a:r>
              <a:rPr lang="zh-CN" altLang="en-US" sz="9600" b="1" smtClean="0"/>
              <a:t>巴菲特是人 </a:t>
            </a:r>
          </a:p>
          <a:p>
            <a:pPr eaLnBrk="1" hangingPunct="1">
              <a:buFont typeface="Wingdings" panose="05000000000000000000" pitchFamily="2" charset="2"/>
              <a:buNone/>
              <a:defRPr/>
            </a:pPr>
            <a:r>
              <a:rPr lang="zh-CN" altLang="en-US" sz="9600" b="1" smtClean="0"/>
              <a:t>    还是神</a:t>
            </a:r>
            <a:r>
              <a:rPr lang="en-US" altLang="zh-CN" sz="9600" b="1" smtClean="0"/>
              <a:t>?</a:t>
            </a:r>
          </a:p>
          <a:p>
            <a:pPr eaLnBrk="1" hangingPunct="1">
              <a:buFont typeface="Wingdings" panose="05000000000000000000" pitchFamily="2" charset="2"/>
              <a:buNone/>
              <a:defRPr/>
            </a:pPr>
            <a:r>
              <a:rPr lang="en-US" altLang="zh-CN" sz="2800" b="1" smtClean="0"/>
              <a:t>    43</a:t>
            </a:r>
            <a:r>
              <a:rPr lang="zh-CN" altLang="en-US" sz="2800" b="1" smtClean="0"/>
              <a:t>年中有</a:t>
            </a:r>
            <a:r>
              <a:rPr lang="en-US" altLang="zh-CN" sz="2800" b="1" smtClean="0"/>
              <a:t>5</a:t>
            </a:r>
            <a:r>
              <a:rPr lang="zh-CN" altLang="en-US" sz="2800" b="1" smtClean="0"/>
              <a:t>年跑输</a:t>
            </a:r>
            <a:r>
              <a:rPr lang="en-US" altLang="zh-CN" sz="2800" b="1" smtClean="0"/>
              <a:t>Standard &amp; Poor500</a:t>
            </a:r>
            <a:r>
              <a:rPr lang="zh-CN" altLang="en-US" sz="2800" b="1" smtClean="0"/>
              <a:t>指数都是在牛市行情中</a:t>
            </a:r>
            <a:r>
              <a:rPr lang="en-US" altLang="zh-CN" sz="2800" b="1" smtClean="0"/>
              <a:t>, Standard &amp; Poor500</a:t>
            </a:r>
            <a:r>
              <a:rPr lang="zh-CN" altLang="en-US" sz="2800" b="1" smtClean="0"/>
              <a:t>指数有</a:t>
            </a:r>
            <a:r>
              <a:rPr lang="en-US" altLang="zh-CN" sz="2800" b="1" smtClean="0"/>
              <a:t>10</a:t>
            </a:r>
            <a:r>
              <a:rPr lang="zh-CN" altLang="en-US" sz="2800" b="1" smtClean="0"/>
              <a:t>年下跌</a:t>
            </a:r>
            <a:r>
              <a:rPr lang="en-US" altLang="zh-CN" sz="2800" b="1" smtClean="0"/>
              <a:t>,</a:t>
            </a:r>
            <a:r>
              <a:rPr lang="zh-CN" altLang="en-US" sz="2800" b="1" smtClean="0"/>
              <a:t>但是他只有</a:t>
            </a:r>
            <a:r>
              <a:rPr lang="en-US" altLang="zh-CN" sz="2800" b="1" smtClean="0"/>
              <a:t>1</a:t>
            </a:r>
            <a:r>
              <a:rPr lang="zh-CN" altLang="en-US" sz="2800" b="1" smtClean="0"/>
              <a:t>年</a:t>
            </a:r>
            <a:r>
              <a:rPr lang="en-US" altLang="zh-CN" sz="2800" b="1" smtClean="0"/>
              <a: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6CC65465-95B7-4E82-8AE6-D6AF0C02C520}" type="slidenum">
              <a:rPr lang="zh-CN" altLang="en-US" sz="1400" smtClean="0">
                <a:latin typeface="Arial" panose="020B0604020202020204" pitchFamily="34" charset="0"/>
              </a:rPr>
              <a:pPr eaLnBrk="1" hangingPunct="1">
                <a:defRPr/>
              </a:pPr>
              <a:t>136</a:t>
            </a:fld>
            <a:endParaRPr lang="en-US" altLang="zh-CN" sz="1400" smtClean="0">
              <a:latin typeface="Arial" panose="020B0604020202020204" pitchFamily="34" charset="0"/>
            </a:endParaRPr>
          </a:p>
        </p:txBody>
      </p:sp>
      <p:sp>
        <p:nvSpPr>
          <p:cNvPr id="610306" name="Rectangle 2"/>
          <p:cNvSpPr>
            <a:spLocks noGrp="1" noChangeArrowheads="1"/>
          </p:cNvSpPr>
          <p:nvPr>
            <p:ph type="title"/>
          </p:nvPr>
        </p:nvSpPr>
        <p:spPr/>
        <p:txBody>
          <a:bodyPr/>
          <a:lstStyle/>
          <a:p>
            <a:pPr eaLnBrk="1" hangingPunct="1">
              <a:defRPr/>
            </a:pPr>
            <a:r>
              <a:rPr lang="zh-CN" altLang="en-US" smtClean="0"/>
              <a:t>中国的情况</a:t>
            </a:r>
            <a:r>
              <a:rPr lang="en-US" altLang="zh-CN" smtClean="0"/>
              <a:t>?</a:t>
            </a:r>
          </a:p>
        </p:txBody>
      </p:sp>
      <p:pic>
        <p:nvPicPr>
          <p:cNvPr id="18022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628775"/>
            <a:ext cx="8361363" cy="453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zh-CN" altLang="zh-CN" sz="4000" dirty="0" smtClean="0">
                <a:latin typeface="隶书" panose="02010509060101010101" pitchFamily="49" charset="-122"/>
                <a:ea typeface="隶书" panose="02010509060101010101" pitchFamily="49" charset="-122"/>
              </a:rPr>
              <a:t>3、金融产品定价的基本方法</a:t>
            </a:r>
          </a:p>
        </p:txBody>
      </p:sp>
      <p:sp>
        <p:nvSpPr>
          <p:cNvPr id="124931" name="Rectangle 3"/>
          <p:cNvSpPr>
            <a:spLocks noGrp="1" noChangeArrowheads="1"/>
          </p:cNvSpPr>
          <p:nvPr>
            <p:ph type="body" idx="1"/>
          </p:nvPr>
        </p:nvSpPr>
        <p:spPr/>
        <p:txBody>
          <a:bodyPr/>
          <a:lstStyle/>
          <a:p>
            <a:pPr eaLnBrk="1" hangingPunct="1">
              <a:defRPr/>
            </a:pPr>
            <a:r>
              <a:rPr lang="zh-CN" altLang="zh-CN" b="1" smtClean="0">
                <a:latin typeface="宋体" pitchFamily="2" charset="-122"/>
              </a:rPr>
              <a:t>基于现金流贴现的估价方法</a:t>
            </a:r>
            <a:endParaRPr lang="zh-CN" altLang="zh-CN" b="1" smtClean="0"/>
          </a:p>
          <a:p>
            <a:pPr eaLnBrk="1" hangingPunct="1">
              <a:defRPr/>
            </a:pPr>
            <a:r>
              <a:rPr lang="zh-CN" altLang="zh-CN" b="1" smtClean="0">
                <a:latin typeface="宋体" pitchFamily="2" charset="-122"/>
              </a:rPr>
              <a:t>基于风险</a:t>
            </a:r>
            <a:r>
              <a:rPr lang="zh-CN" altLang="zh-CN" b="1" smtClean="0"/>
              <a:t>/</a:t>
            </a:r>
            <a:r>
              <a:rPr lang="zh-CN" altLang="zh-CN" b="1" smtClean="0">
                <a:latin typeface="宋体" pitchFamily="2" charset="-122"/>
              </a:rPr>
              <a:t>收益的定价方法</a:t>
            </a:r>
            <a:endParaRPr lang="zh-CN" altLang="zh-CN" b="1" smtClean="0"/>
          </a:p>
          <a:p>
            <a:pPr eaLnBrk="1" hangingPunct="1">
              <a:defRPr/>
            </a:pPr>
            <a:r>
              <a:rPr lang="zh-CN" altLang="zh-CN" b="1" smtClean="0">
                <a:latin typeface="宋体" pitchFamily="2" charset="-122"/>
              </a:rPr>
              <a:t>基于无套利的期权定价方法</a:t>
            </a:r>
            <a:r>
              <a:rPr lang="zh-CN" altLang="zh-CN" smtClean="0"/>
              <a:t>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defRPr/>
            </a:pPr>
            <a:r>
              <a:rPr lang="zh-CN" altLang="zh-CN" sz="2800" b="1" smtClean="0">
                <a:latin typeface="宋体" pitchFamily="2" charset="-122"/>
              </a:rPr>
              <a:t>基于现金流贴现的估价方法(1)</a:t>
            </a:r>
          </a:p>
        </p:txBody>
      </p:sp>
      <p:sp>
        <p:nvSpPr>
          <p:cNvPr id="125955" name="Rectangle 3"/>
          <p:cNvSpPr>
            <a:spLocks noGrp="1" noChangeArrowheads="1"/>
          </p:cNvSpPr>
          <p:nvPr>
            <p:ph type="body" idx="1"/>
          </p:nvPr>
        </p:nvSpPr>
        <p:spPr/>
        <p:txBody>
          <a:bodyPr/>
          <a:lstStyle/>
          <a:p>
            <a:pPr eaLnBrk="1" hangingPunct="1">
              <a:defRPr/>
            </a:pPr>
            <a:r>
              <a:rPr lang="zh-CN" altLang="zh-CN" b="1" smtClean="0">
                <a:latin typeface="宋体" pitchFamily="2" charset="-122"/>
              </a:rPr>
              <a:t>基本思想</a:t>
            </a:r>
          </a:p>
          <a:p>
            <a:pPr lvl="1" eaLnBrk="1" hangingPunct="1">
              <a:defRPr/>
            </a:pPr>
            <a:r>
              <a:rPr lang="zh-CN" altLang="zh-CN" b="1" smtClean="0">
                <a:latin typeface="宋体" pitchFamily="2" charset="-122"/>
              </a:rPr>
              <a:t>是资产当前的价值应该由其未来现金流的贴现值所决定</a:t>
            </a:r>
            <a:endParaRPr lang="zh-CN" altLang="zh-CN" b="1" smtClean="0"/>
          </a:p>
          <a:p>
            <a:pPr eaLnBrk="1" hangingPunct="1">
              <a:defRPr/>
            </a:pPr>
            <a:r>
              <a:rPr lang="zh-CN" altLang="zh-CN" b="1" smtClean="0"/>
              <a:t>提出者：</a:t>
            </a:r>
          </a:p>
          <a:p>
            <a:pPr lvl="1" eaLnBrk="1" hangingPunct="1">
              <a:defRPr/>
            </a:pPr>
            <a:r>
              <a:rPr lang="zh-CN" altLang="zh-CN" b="1" smtClean="0"/>
              <a:t>Irving Fisher</a:t>
            </a:r>
            <a:r>
              <a:rPr lang="zh-CN" altLang="zh-CN" b="1" smtClean="0">
                <a:latin typeface="宋体" pitchFamily="2" charset="-122"/>
              </a:rPr>
              <a:t>，</a:t>
            </a:r>
            <a:r>
              <a:rPr lang="zh-CN" altLang="zh-CN" b="1" smtClean="0"/>
              <a:t>1907</a:t>
            </a:r>
          </a:p>
          <a:p>
            <a:pPr lvl="1" eaLnBrk="1" hangingPunct="1">
              <a:defRPr/>
            </a:pPr>
            <a:r>
              <a:rPr lang="zh-CN" altLang="zh-CN" b="1" smtClean="0"/>
              <a:t>John Burr Williams</a:t>
            </a:r>
            <a:r>
              <a:rPr lang="zh-CN" altLang="zh-CN" b="1" smtClean="0">
                <a:latin typeface="宋体" pitchFamily="2" charset="-122"/>
              </a:rPr>
              <a:t>，</a:t>
            </a:r>
            <a:r>
              <a:rPr lang="zh-CN" altLang="zh-CN" b="1" smtClean="0"/>
              <a:t>1938</a:t>
            </a:r>
          </a:p>
          <a:p>
            <a:pPr eaLnBrk="1" hangingPunct="1">
              <a:defRPr/>
            </a:pPr>
            <a:endParaRPr lang="zh-CN" altLang="zh-CN" b="1" smtClean="0"/>
          </a:p>
          <a:p>
            <a:pPr lvl="1" eaLnBrk="1" hangingPunct="1">
              <a:buFontTx/>
              <a:buNone/>
              <a:defRPr/>
            </a:pPr>
            <a:endParaRPr lang="zh-CN" altLang="zh-CN" b="1" smtClean="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defRPr/>
            </a:pPr>
            <a:r>
              <a:rPr lang="zh-CN" altLang="zh-CN" sz="2800" b="1" smtClean="0">
                <a:latin typeface="宋体" pitchFamily="2" charset="-122"/>
              </a:rPr>
              <a:t>基于现金流贴现的估价方法(2)</a:t>
            </a:r>
            <a:endParaRPr lang="zh-CN" altLang="zh-CN" smtClean="0"/>
          </a:p>
        </p:txBody>
      </p:sp>
      <p:sp>
        <p:nvSpPr>
          <p:cNvPr id="126979" name="Rectangle 3"/>
          <p:cNvSpPr>
            <a:spLocks noGrp="1" noChangeArrowheads="1"/>
          </p:cNvSpPr>
          <p:nvPr>
            <p:ph type="body" idx="1"/>
          </p:nvPr>
        </p:nvSpPr>
        <p:spPr/>
        <p:txBody>
          <a:bodyPr/>
          <a:lstStyle/>
          <a:p>
            <a:pPr eaLnBrk="1" hangingPunct="1">
              <a:defRPr/>
            </a:pPr>
            <a:r>
              <a:rPr lang="zh-CN" altLang="zh-CN" b="1" smtClean="0"/>
              <a:t>代表性成果：</a:t>
            </a:r>
          </a:p>
          <a:p>
            <a:pPr lvl="1" eaLnBrk="1" hangingPunct="1">
              <a:defRPr/>
            </a:pPr>
            <a:r>
              <a:rPr lang="zh-CN" altLang="zh-CN" b="1" smtClean="0"/>
              <a:t>红利贴现模型</a:t>
            </a:r>
          </a:p>
          <a:p>
            <a:pPr lvl="1" eaLnBrk="1" hangingPunct="1">
              <a:defRPr/>
            </a:pPr>
            <a:r>
              <a:rPr lang="zh-CN" altLang="zh-CN" b="1" smtClean="0"/>
              <a:t>盈余贴现模型</a:t>
            </a:r>
          </a:p>
          <a:p>
            <a:pPr eaLnBrk="1" hangingPunct="1">
              <a:defRPr/>
            </a:pPr>
            <a:r>
              <a:rPr lang="zh-CN" altLang="zh-CN" b="1" smtClean="0"/>
              <a:t>缺点：</a:t>
            </a:r>
          </a:p>
          <a:p>
            <a:pPr lvl="1" eaLnBrk="1" hangingPunct="1">
              <a:defRPr/>
            </a:pPr>
            <a:endParaRPr lang="zh-CN" altLang="zh-CN" b="1"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8F6EC7D1-9C3F-46EE-AB20-71F5FCFF4C26}" type="slidenum">
              <a:rPr lang="zh-CN" altLang="en-US" sz="1400" smtClean="0">
                <a:latin typeface="Arial" panose="020B0604020202020204" pitchFamily="34" charset="0"/>
              </a:rPr>
              <a:pPr eaLnBrk="1" hangingPunct="1">
                <a:defRPr/>
              </a:pPr>
              <a:t>14</a:t>
            </a:fld>
            <a:endParaRPr lang="en-US" altLang="zh-CN" sz="1400" smtClean="0">
              <a:latin typeface="Arial" panose="020B0604020202020204" pitchFamily="34" charset="0"/>
            </a:endParaRPr>
          </a:p>
        </p:txBody>
      </p:sp>
      <p:sp>
        <p:nvSpPr>
          <p:cNvPr id="710658" name="Rectangle 2"/>
          <p:cNvSpPr>
            <a:spLocks noGrp="1" noChangeArrowheads="1"/>
          </p:cNvSpPr>
          <p:nvPr>
            <p:ph type="title"/>
          </p:nvPr>
        </p:nvSpPr>
        <p:spPr>
          <a:xfrm>
            <a:off x="685800" y="228600"/>
            <a:ext cx="7772400" cy="914400"/>
          </a:xfrm>
        </p:spPr>
        <p:txBody>
          <a:bodyPr/>
          <a:lstStyle/>
          <a:p>
            <a:pPr eaLnBrk="1" hangingPunct="1">
              <a:defRPr/>
            </a:pPr>
            <a:r>
              <a:rPr lang="en-US" altLang="zh-CN" sz="5400" b="1" smtClean="0"/>
              <a:t>1. </a:t>
            </a:r>
            <a:r>
              <a:rPr lang="zh-CN" altLang="en-US" sz="5400" b="1" smtClean="0"/>
              <a:t>总目标</a:t>
            </a:r>
          </a:p>
        </p:txBody>
      </p:sp>
      <p:sp>
        <p:nvSpPr>
          <p:cNvPr id="710659" name="Rectangle 3"/>
          <p:cNvSpPr>
            <a:spLocks noGrp="1" noChangeArrowheads="1"/>
          </p:cNvSpPr>
          <p:nvPr>
            <p:ph type="body" idx="1"/>
          </p:nvPr>
        </p:nvSpPr>
        <p:spPr>
          <a:xfrm>
            <a:off x="685800" y="1295400"/>
            <a:ext cx="7848600" cy="4953000"/>
          </a:xfrm>
        </p:spPr>
        <p:txBody>
          <a:bodyPr/>
          <a:lstStyle/>
          <a:p>
            <a:pPr marL="609600" indent="-609600" eaLnBrk="1" hangingPunct="1">
              <a:lnSpc>
                <a:spcPct val="80000"/>
              </a:lnSpc>
              <a:buFont typeface="Wingdings" panose="05000000000000000000" pitchFamily="2" charset="2"/>
              <a:buNone/>
              <a:defRPr/>
            </a:pPr>
            <a:r>
              <a:rPr lang="zh-CN" altLang="en-US" sz="3600" b="1" dirty="0" smtClean="0"/>
              <a:t>1）   规避风险</a:t>
            </a:r>
          </a:p>
          <a:p>
            <a:pPr marL="609600" indent="-609600" eaLnBrk="1" hangingPunct="1">
              <a:lnSpc>
                <a:spcPct val="80000"/>
              </a:lnSpc>
              <a:buFont typeface="Wingdings" panose="05000000000000000000" pitchFamily="2" charset="2"/>
              <a:buNone/>
              <a:defRPr/>
            </a:pPr>
            <a:r>
              <a:rPr lang="zh-CN" altLang="en-US" sz="3600" b="1" dirty="0" smtClean="0"/>
              <a:t>                 ----</a:t>
            </a:r>
            <a:r>
              <a:rPr lang="zh-CN" altLang="en-US" sz="3600" b="1" smtClean="0"/>
              <a:t>减少损失</a:t>
            </a:r>
            <a:endParaRPr lang="zh-CN" altLang="en-US" sz="3600" b="1" dirty="0" smtClean="0"/>
          </a:p>
          <a:p>
            <a:pPr marL="609600" indent="-609600" eaLnBrk="1" hangingPunct="1">
              <a:lnSpc>
                <a:spcPct val="110000"/>
              </a:lnSpc>
              <a:buFont typeface="Wingdings" panose="05000000000000000000" pitchFamily="2" charset="2"/>
              <a:buNone/>
              <a:defRPr/>
            </a:pPr>
            <a:r>
              <a:rPr lang="zh-CN" altLang="en-US" sz="3600" b="1" dirty="0" smtClean="0"/>
              <a:t>2 ）  发现市场缺陷</a:t>
            </a:r>
          </a:p>
          <a:p>
            <a:pPr marL="609600" indent="-609600" eaLnBrk="1" hangingPunct="1">
              <a:lnSpc>
                <a:spcPct val="110000"/>
              </a:lnSpc>
              <a:buFont typeface="Wingdings" panose="05000000000000000000" pitchFamily="2" charset="2"/>
              <a:buNone/>
              <a:defRPr/>
            </a:pPr>
            <a:r>
              <a:rPr lang="zh-CN" altLang="en-US" sz="3600" b="1" dirty="0" smtClean="0"/>
              <a:t>                 ----寻找套利机会</a:t>
            </a:r>
          </a:p>
          <a:p>
            <a:pPr marL="609600" indent="-609600" eaLnBrk="1" hangingPunct="1">
              <a:lnSpc>
                <a:spcPct val="110000"/>
              </a:lnSpc>
              <a:buFont typeface="Wingdings" panose="05000000000000000000" pitchFamily="2" charset="2"/>
              <a:buNone/>
              <a:defRPr/>
            </a:pPr>
            <a:r>
              <a:rPr lang="zh-CN" altLang="en-US" sz="3600" b="1" dirty="0" smtClean="0"/>
              <a:t>3 ）  产品创新</a:t>
            </a:r>
          </a:p>
          <a:p>
            <a:pPr marL="609600" indent="-609600" eaLnBrk="1" hangingPunct="1">
              <a:lnSpc>
                <a:spcPct val="110000"/>
              </a:lnSpc>
              <a:buFont typeface="Wingdings" panose="05000000000000000000" pitchFamily="2" charset="2"/>
              <a:buNone/>
              <a:defRPr/>
            </a:pPr>
            <a:r>
              <a:rPr lang="zh-CN" altLang="en-US" sz="3600" b="1" dirty="0" smtClean="0"/>
              <a:t>                 ----创造新价值</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defRPr/>
            </a:pPr>
            <a:r>
              <a:rPr lang="zh-CN" altLang="zh-CN" sz="2800" b="1" smtClean="0">
                <a:latin typeface="宋体" pitchFamily="2" charset="-122"/>
              </a:rPr>
              <a:t>基于风险</a:t>
            </a:r>
            <a:r>
              <a:rPr lang="zh-CN" altLang="zh-CN" sz="2800" b="1" smtClean="0"/>
              <a:t>/</a:t>
            </a:r>
            <a:r>
              <a:rPr lang="zh-CN" altLang="zh-CN" sz="2800" b="1" smtClean="0">
                <a:latin typeface="宋体" pitchFamily="2" charset="-122"/>
              </a:rPr>
              <a:t>收益的资本资产定价方法</a:t>
            </a:r>
            <a:r>
              <a:rPr lang="zh-CN" altLang="zh-CN" sz="2800" smtClean="0"/>
              <a:t> (1)</a:t>
            </a:r>
          </a:p>
        </p:txBody>
      </p:sp>
      <p:sp>
        <p:nvSpPr>
          <p:cNvPr id="128003" name="Rectangle 3"/>
          <p:cNvSpPr>
            <a:spLocks noGrp="1" noChangeArrowheads="1"/>
          </p:cNvSpPr>
          <p:nvPr>
            <p:ph type="body" idx="1"/>
          </p:nvPr>
        </p:nvSpPr>
        <p:spPr/>
        <p:txBody>
          <a:bodyPr/>
          <a:lstStyle/>
          <a:p>
            <a:pPr eaLnBrk="1" hangingPunct="1">
              <a:lnSpc>
                <a:spcPct val="90000"/>
              </a:lnSpc>
              <a:defRPr/>
            </a:pPr>
            <a:r>
              <a:rPr lang="zh-CN" altLang="zh-CN" sz="2800" b="1" dirty="0" smtClean="0"/>
              <a:t>基本思想：</a:t>
            </a:r>
          </a:p>
          <a:p>
            <a:pPr lvl="1" eaLnBrk="1" hangingPunct="1">
              <a:lnSpc>
                <a:spcPct val="90000"/>
              </a:lnSpc>
              <a:defRPr/>
            </a:pPr>
            <a:r>
              <a:rPr lang="zh-CN" altLang="zh-CN" sz="2400" b="1" dirty="0" smtClean="0"/>
              <a:t>资产的收益与风险成正比</a:t>
            </a:r>
          </a:p>
          <a:p>
            <a:pPr lvl="1" eaLnBrk="1" hangingPunct="1">
              <a:lnSpc>
                <a:spcPct val="90000"/>
              </a:lnSpc>
              <a:defRPr/>
            </a:pPr>
            <a:r>
              <a:rPr lang="zh-CN" altLang="zh-CN" sz="2400" b="1" dirty="0" smtClean="0"/>
              <a:t>资产的系统风险需要补偿，非系统性风险可以分散化</a:t>
            </a:r>
          </a:p>
          <a:p>
            <a:pPr eaLnBrk="1" hangingPunct="1">
              <a:lnSpc>
                <a:spcPct val="90000"/>
              </a:lnSpc>
              <a:defRPr/>
            </a:pPr>
            <a:r>
              <a:rPr lang="zh-CN" altLang="zh-CN" sz="2800" b="1" dirty="0" smtClean="0"/>
              <a:t>提出者：</a:t>
            </a:r>
          </a:p>
          <a:p>
            <a:pPr lvl="1" eaLnBrk="1" hangingPunct="1">
              <a:lnSpc>
                <a:spcPct val="90000"/>
              </a:lnSpc>
              <a:defRPr/>
            </a:pPr>
            <a:r>
              <a:rPr lang="zh-CN" altLang="zh-CN" sz="2400" b="1" dirty="0" smtClean="0"/>
              <a:t>Markovitz，1952</a:t>
            </a:r>
          </a:p>
          <a:p>
            <a:pPr lvl="1" eaLnBrk="1" hangingPunct="1">
              <a:lnSpc>
                <a:spcPct val="90000"/>
              </a:lnSpc>
              <a:defRPr/>
            </a:pPr>
            <a:r>
              <a:rPr lang="zh-CN" altLang="zh-CN" sz="2400" b="1" dirty="0" smtClean="0"/>
              <a:t>Sharpe</a:t>
            </a:r>
            <a:r>
              <a:rPr lang="zh-CN" altLang="zh-CN" sz="2400" b="1" dirty="0" smtClean="0">
                <a:latin typeface="宋体" pitchFamily="2" charset="-122"/>
              </a:rPr>
              <a:t>（</a:t>
            </a:r>
            <a:r>
              <a:rPr lang="zh-CN" altLang="zh-CN" sz="2400" b="1" dirty="0" smtClean="0"/>
              <a:t>1964</a:t>
            </a:r>
            <a:r>
              <a:rPr lang="zh-CN" altLang="zh-CN" sz="2400" b="1" dirty="0" smtClean="0">
                <a:latin typeface="宋体" pitchFamily="2" charset="-122"/>
              </a:rPr>
              <a:t>）、</a:t>
            </a:r>
            <a:r>
              <a:rPr lang="zh-CN" altLang="zh-CN" sz="2400" b="1" dirty="0" smtClean="0"/>
              <a:t>Litner</a:t>
            </a:r>
            <a:r>
              <a:rPr lang="zh-CN" altLang="zh-CN" sz="2400" b="1" dirty="0" smtClean="0">
                <a:latin typeface="宋体" pitchFamily="2" charset="-122"/>
              </a:rPr>
              <a:t>（</a:t>
            </a:r>
            <a:r>
              <a:rPr lang="zh-CN" altLang="zh-CN" sz="2400" b="1" dirty="0" smtClean="0"/>
              <a:t>1965</a:t>
            </a:r>
            <a:r>
              <a:rPr lang="zh-CN" altLang="zh-CN" sz="2400" b="1" dirty="0" smtClean="0">
                <a:latin typeface="宋体" pitchFamily="2" charset="-122"/>
              </a:rPr>
              <a:t>）和</a:t>
            </a:r>
            <a:r>
              <a:rPr lang="zh-CN" altLang="zh-CN" sz="2400" b="1" dirty="0" smtClean="0"/>
              <a:t>Mossin</a:t>
            </a:r>
            <a:r>
              <a:rPr lang="zh-CN" altLang="zh-CN" sz="2400" b="1" dirty="0" smtClean="0">
                <a:latin typeface="宋体" pitchFamily="2" charset="-122"/>
              </a:rPr>
              <a:t>（</a:t>
            </a:r>
            <a:r>
              <a:rPr lang="zh-CN" altLang="zh-CN" sz="2400" b="1" dirty="0" smtClean="0"/>
              <a:t>1966</a:t>
            </a:r>
            <a:r>
              <a:rPr lang="zh-CN" altLang="zh-CN" sz="2400" b="1" dirty="0" smtClean="0">
                <a:latin typeface="宋体" pitchFamily="2" charset="-122"/>
              </a:rPr>
              <a:t>）</a:t>
            </a:r>
            <a:endParaRPr lang="zh-CN" altLang="zh-CN" sz="2400" b="1" dirty="0" smtClean="0"/>
          </a:p>
          <a:p>
            <a:pPr lvl="1" eaLnBrk="1" hangingPunct="1">
              <a:lnSpc>
                <a:spcPct val="90000"/>
              </a:lnSpc>
              <a:defRPr/>
            </a:pPr>
            <a:r>
              <a:rPr lang="zh-CN" altLang="zh-CN" sz="2400" b="1" dirty="0" smtClean="0"/>
              <a:t>Ross,1976</a:t>
            </a:r>
          </a:p>
          <a:p>
            <a:pPr lvl="1" eaLnBrk="1" hangingPunct="1">
              <a:lnSpc>
                <a:spcPct val="90000"/>
              </a:lnSpc>
              <a:defRPr/>
            </a:pPr>
            <a:r>
              <a:rPr lang="zh-CN" altLang="zh-CN" sz="2400" b="1" dirty="0" smtClean="0"/>
              <a:t>Fama and French, 1992-2002</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defRPr/>
            </a:pPr>
            <a:r>
              <a:rPr lang="zh-CN" altLang="zh-CN" sz="2800" b="1" smtClean="0">
                <a:latin typeface="宋体" pitchFamily="2" charset="-122"/>
              </a:rPr>
              <a:t>基于风险</a:t>
            </a:r>
            <a:r>
              <a:rPr lang="zh-CN" altLang="zh-CN" sz="2800" b="1" smtClean="0"/>
              <a:t>/</a:t>
            </a:r>
            <a:r>
              <a:rPr lang="zh-CN" altLang="zh-CN" sz="2800" b="1" smtClean="0">
                <a:latin typeface="宋体" pitchFamily="2" charset="-122"/>
              </a:rPr>
              <a:t>收益的资本资产定价方法</a:t>
            </a:r>
            <a:r>
              <a:rPr lang="zh-CN" altLang="zh-CN" sz="2800" smtClean="0"/>
              <a:t> (2)</a:t>
            </a:r>
            <a:endParaRPr lang="zh-CN" altLang="zh-CN" smtClean="0"/>
          </a:p>
        </p:txBody>
      </p:sp>
      <p:sp>
        <p:nvSpPr>
          <p:cNvPr id="129027" name="Rectangle 3"/>
          <p:cNvSpPr>
            <a:spLocks noGrp="1" noChangeArrowheads="1"/>
          </p:cNvSpPr>
          <p:nvPr>
            <p:ph type="body" idx="1"/>
          </p:nvPr>
        </p:nvSpPr>
        <p:spPr/>
        <p:txBody>
          <a:bodyPr/>
          <a:lstStyle/>
          <a:p>
            <a:pPr eaLnBrk="1" hangingPunct="1">
              <a:defRPr/>
            </a:pPr>
            <a:r>
              <a:rPr lang="zh-CN" altLang="zh-CN" b="1" smtClean="0"/>
              <a:t>代表性成果</a:t>
            </a:r>
          </a:p>
          <a:p>
            <a:pPr lvl="1" eaLnBrk="1" hangingPunct="1">
              <a:defRPr/>
            </a:pPr>
            <a:r>
              <a:rPr lang="zh-CN" altLang="zh-CN" b="1" smtClean="0"/>
              <a:t>现代资产组合理论</a:t>
            </a:r>
          </a:p>
          <a:p>
            <a:pPr lvl="1" eaLnBrk="1" hangingPunct="1">
              <a:defRPr/>
            </a:pPr>
            <a:r>
              <a:rPr lang="zh-CN" altLang="zh-CN" b="1" smtClean="0"/>
              <a:t>CAPM模型</a:t>
            </a:r>
          </a:p>
          <a:p>
            <a:pPr lvl="1" eaLnBrk="1" hangingPunct="1">
              <a:defRPr/>
            </a:pPr>
            <a:r>
              <a:rPr lang="zh-CN" altLang="zh-CN" b="1" smtClean="0"/>
              <a:t>APT模型</a:t>
            </a:r>
          </a:p>
          <a:p>
            <a:pPr lvl="1" eaLnBrk="1" hangingPunct="1">
              <a:defRPr/>
            </a:pPr>
            <a:r>
              <a:rPr lang="zh-CN" altLang="zh-CN" b="1" smtClean="0"/>
              <a:t>三因子模型</a:t>
            </a:r>
          </a:p>
          <a:p>
            <a:pPr eaLnBrk="1" hangingPunct="1">
              <a:defRPr/>
            </a:pPr>
            <a:r>
              <a:rPr lang="zh-CN" altLang="zh-CN" b="1" smtClean="0"/>
              <a:t>缺点：</a:t>
            </a:r>
          </a:p>
          <a:p>
            <a:pPr eaLnBrk="1" hangingPunct="1">
              <a:defRPr/>
            </a:pPr>
            <a:endParaRPr lang="zh-CN" altLang="zh-CN" b="1" smtClean="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defRPr/>
            </a:pPr>
            <a:r>
              <a:rPr lang="zh-CN" altLang="zh-CN" sz="2800" b="1" smtClean="0">
                <a:latin typeface="宋体" pitchFamily="2" charset="-122"/>
              </a:rPr>
              <a:t>基于无套利的期权定价方法(1)</a:t>
            </a:r>
            <a:r>
              <a:rPr lang="zh-CN" altLang="zh-CN" smtClean="0"/>
              <a:t> </a:t>
            </a:r>
          </a:p>
        </p:txBody>
      </p:sp>
      <p:sp>
        <p:nvSpPr>
          <p:cNvPr id="130051" name="Rectangle 3"/>
          <p:cNvSpPr>
            <a:spLocks noGrp="1" noChangeArrowheads="1"/>
          </p:cNvSpPr>
          <p:nvPr>
            <p:ph type="body" idx="1"/>
          </p:nvPr>
        </p:nvSpPr>
        <p:spPr/>
        <p:txBody>
          <a:bodyPr/>
          <a:lstStyle/>
          <a:p>
            <a:pPr eaLnBrk="1" hangingPunct="1">
              <a:defRPr/>
            </a:pPr>
            <a:r>
              <a:rPr lang="zh-CN" altLang="zh-CN" b="1" dirty="0" smtClean="0"/>
              <a:t>基本思想：</a:t>
            </a:r>
          </a:p>
          <a:p>
            <a:pPr lvl="1" eaLnBrk="1" hangingPunct="1">
              <a:defRPr/>
            </a:pPr>
            <a:r>
              <a:rPr lang="zh-CN" altLang="zh-CN" b="1" dirty="0" smtClean="0"/>
              <a:t>市场的价格均衡于市场不存在套利机会</a:t>
            </a:r>
          </a:p>
          <a:p>
            <a:pPr lvl="1" eaLnBrk="1" hangingPunct="1">
              <a:defRPr/>
            </a:pPr>
            <a:r>
              <a:rPr lang="zh-CN" altLang="zh-CN" b="1" dirty="0" smtClean="0">
                <a:latin typeface="宋体" pitchFamily="2" charset="-122"/>
              </a:rPr>
              <a:t>通过标的股票和无风险资产构造的投资组合的收益来复制定价产品的收益</a:t>
            </a:r>
            <a:r>
              <a:rPr lang="zh-CN" altLang="zh-CN" b="1" dirty="0" smtClean="0"/>
              <a:t> </a:t>
            </a:r>
          </a:p>
          <a:p>
            <a:pPr eaLnBrk="1" hangingPunct="1">
              <a:defRPr/>
            </a:pPr>
            <a:r>
              <a:rPr lang="zh-CN" altLang="zh-CN" b="1" dirty="0" smtClean="0"/>
              <a:t>提出者：</a:t>
            </a:r>
          </a:p>
          <a:p>
            <a:pPr lvl="1" eaLnBrk="1" hangingPunct="1">
              <a:defRPr/>
            </a:pPr>
            <a:r>
              <a:rPr lang="zh-CN" altLang="zh-CN" b="1" dirty="0" smtClean="0">
                <a:latin typeface="Times New Roman" panose="02020603050405020304" pitchFamily="18" charset="0"/>
                <a:cs typeface="Times New Roman" panose="02020603050405020304" pitchFamily="18" charset="0"/>
              </a:rPr>
              <a:t>Black and Scholes（1973）</a:t>
            </a:r>
          </a:p>
          <a:p>
            <a:pPr lvl="1" eaLnBrk="1" hangingPunct="1">
              <a:defRPr/>
            </a:pPr>
            <a:r>
              <a:rPr lang="zh-CN" altLang="zh-CN" b="1" dirty="0" smtClean="0">
                <a:latin typeface="Times New Roman" panose="02020603050405020304" pitchFamily="18" charset="0"/>
                <a:cs typeface="Times New Roman" panose="02020603050405020304" pitchFamily="18" charset="0"/>
              </a:rPr>
              <a:t>Merton等</a:t>
            </a:r>
          </a:p>
          <a:p>
            <a:pPr lvl="1" eaLnBrk="1" hangingPunct="1">
              <a:defRPr/>
            </a:pPr>
            <a:endParaRPr lang="zh-CN" altLang="zh-CN" b="1" dirty="0" smtClean="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defRPr/>
            </a:pPr>
            <a:r>
              <a:rPr lang="zh-CN" altLang="zh-CN" sz="2800" b="1" smtClean="0">
                <a:latin typeface="宋体" pitchFamily="2" charset="-122"/>
              </a:rPr>
              <a:t>基于无套利的期权定价方法(2)</a:t>
            </a:r>
          </a:p>
        </p:txBody>
      </p:sp>
      <p:sp>
        <p:nvSpPr>
          <p:cNvPr id="131075" name="Rectangle 3"/>
          <p:cNvSpPr>
            <a:spLocks noGrp="1" noChangeArrowheads="1"/>
          </p:cNvSpPr>
          <p:nvPr>
            <p:ph type="body" idx="1"/>
          </p:nvPr>
        </p:nvSpPr>
        <p:spPr/>
        <p:txBody>
          <a:bodyPr/>
          <a:lstStyle/>
          <a:p>
            <a:pPr eaLnBrk="1" hangingPunct="1">
              <a:defRPr/>
            </a:pPr>
            <a:r>
              <a:rPr lang="zh-CN" altLang="zh-CN" b="1" smtClean="0"/>
              <a:t>代表性成果</a:t>
            </a:r>
          </a:p>
          <a:p>
            <a:pPr lvl="1" eaLnBrk="1" hangingPunct="1">
              <a:defRPr/>
            </a:pPr>
            <a:r>
              <a:rPr lang="zh-CN" altLang="zh-CN" b="1" smtClean="0"/>
              <a:t>Black-Scholes期权定价公式</a:t>
            </a:r>
          </a:p>
          <a:p>
            <a:pPr lvl="1" eaLnBrk="1" hangingPunct="1">
              <a:defRPr/>
            </a:pPr>
            <a:r>
              <a:rPr lang="zh-CN" altLang="zh-CN" b="1" smtClean="0"/>
              <a:t>期权二项式定价方法等</a:t>
            </a:r>
          </a:p>
          <a:p>
            <a:pPr eaLnBrk="1" hangingPunct="1">
              <a:buFontTx/>
              <a:buNone/>
              <a:defRPr/>
            </a:pPr>
            <a:endParaRPr lang="zh-CN" altLang="zh-CN" b="1" smtClean="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defRPr/>
            </a:pPr>
            <a:endParaRPr lang="zh-CN" altLang="zh-CN" smtClean="0"/>
          </a:p>
        </p:txBody>
      </p:sp>
      <p:grpSp>
        <p:nvGrpSpPr>
          <p:cNvPr id="196611" name="Group 3"/>
          <p:cNvGrpSpPr>
            <a:grpSpLocks/>
          </p:cNvGrpSpPr>
          <p:nvPr/>
        </p:nvGrpSpPr>
        <p:grpSpPr bwMode="auto">
          <a:xfrm>
            <a:off x="465138" y="1468438"/>
            <a:ext cx="1885950" cy="860425"/>
            <a:chOff x="0" y="0"/>
            <a:chExt cx="726" cy="460"/>
          </a:xfrm>
        </p:grpSpPr>
        <p:sp>
          <p:nvSpPr>
            <p:cNvPr id="196655" name="Rectangle 4"/>
            <p:cNvSpPr>
              <a:spLocks noChangeArrowheads="1"/>
            </p:cNvSpPr>
            <p:nvPr/>
          </p:nvSpPr>
          <p:spPr bwMode="auto">
            <a:xfrm>
              <a:off x="43" y="0"/>
              <a:ext cx="64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Black-Schole原假设</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56" name="Rectangle 5"/>
            <p:cNvSpPr>
              <a:spLocks noChangeArrowheads="1"/>
            </p:cNvSpPr>
            <p:nvPr/>
          </p:nvSpPr>
          <p:spPr bwMode="auto">
            <a:xfrm>
              <a:off x="0" y="0"/>
              <a:ext cx="72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12" name="Group 6"/>
          <p:cNvGrpSpPr>
            <a:grpSpLocks/>
          </p:cNvGrpSpPr>
          <p:nvPr/>
        </p:nvGrpSpPr>
        <p:grpSpPr bwMode="auto">
          <a:xfrm>
            <a:off x="2351088" y="1468438"/>
            <a:ext cx="3222625" cy="860425"/>
            <a:chOff x="0" y="0"/>
            <a:chExt cx="1241" cy="460"/>
          </a:xfrm>
        </p:grpSpPr>
        <p:sp>
          <p:nvSpPr>
            <p:cNvPr id="196653" name="Rectangle 7"/>
            <p:cNvSpPr>
              <a:spLocks noChangeArrowheads="1"/>
            </p:cNvSpPr>
            <p:nvPr/>
          </p:nvSpPr>
          <p:spPr bwMode="auto">
            <a:xfrm>
              <a:off x="43" y="0"/>
              <a:ext cx="115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改变的情况</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54" name="Rectangle 8"/>
            <p:cNvSpPr>
              <a:spLocks noChangeArrowheads="1"/>
            </p:cNvSpPr>
            <p:nvPr/>
          </p:nvSpPr>
          <p:spPr bwMode="auto">
            <a:xfrm>
              <a:off x="0" y="0"/>
              <a:ext cx="1241"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13" name="Group 9"/>
          <p:cNvGrpSpPr>
            <a:grpSpLocks/>
          </p:cNvGrpSpPr>
          <p:nvPr/>
        </p:nvGrpSpPr>
        <p:grpSpPr bwMode="auto">
          <a:xfrm>
            <a:off x="5573713" y="1468438"/>
            <a:ext cx="2876550" cy="860425"/>
            <a:chOff x="0" y="0"/>
            <a:chExt cx="1108" cy="460"/>
          </a:xfrm>
        </p:grpSpPr>
        <p:sp>
          <p:nvSpPr>
            <p:cNvPr id="196651" name="Rectangle 10"/>
            <p:cNvSpPr>
              <a:spLocks noChangeArrowheads="1"/>
            </p:cNvSpPr>
            <p:nvPr/>
          </p:nvSpPr>
          <p:spPr bwMode="auto">
            <a:xfrm>
              <a:off x="43" y="0"/>
              <a:ext cx="1022"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贡献者</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52" name="Rectangle 11"/>
            <p:cNvSpPr>
              <a:spLocks noChangeArrowheads="1"/>
            </p:cNvSpPr>
            <p:nvPr/>
          </p:nvSpPr>
          <p:spPr bwMode="auto">
            <a:xfrm>
              <a:off x="0" y="0"/>
              <a:ext cx="1108"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14" name="Group 12"/>
          <p:cNvGrpSpPr>
            <a:grpSpLocks/>
          </p:cNvGrpSpPr>
          <p:nvPr/>
        </p:nvGrpSpPr>
        <p:grpSpPr bwMode="auto">
          <a:xfrm>
            <a:off x="465138" y="2328863"/>
            <a:ext cx="1885950" cy="858837"/>
            <a:chOff x="0" y="0"/>
            <a:chExt cx="726" cy="460"/>
          </a:xfrm>
        </p:grpSpPr>
        <p:sp>
          <p:nvSpPr>
            <p:cNvPr id="196649" name="Rectangle 13"/>
            <p:cNvSpPr>
              <a:spLocks noChangeArrowheads="1"/>
            </p:cNvSpPr>
            <p:nvPr/>
          </p:nvSpPr>
          <p:spPr bwMode="auto">
            <a:xfrm>
              <a:off x="43" y="0"/>
              <a:ext cx="64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(1)无风险利率为定常数</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50" name="Rectangle 14"/>
            <p:cNvSpPr>
              <a:spLocks noChangeArrowheads="1"/>
            </p:cNvSpPr>
            <p:nvPr/>
          </p:nvSpPr>
          <p:spPr bwMode="auto">
            <a:xfrm>
              <a:off x="0" y="0"/>
              <a:ext cx="72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15" name="Group 15"/>
          <p:cNvGrpSpPr>
            <a:grpSpLocks/>
          </p:cNvGrpSpPr>
          <p:nvPr/>
        </p:nvGrpSpPr>
        <p:grpSpPr bwMode="auto">
          <a:xfrm>
            <a:off x="2351088" y="2328863"/>
            <a:ext cx="3222625" cy="858837"/>
            <a:chOff x="0" y="0"/>
            <a:chExt cx="1241" cy="460"/>
          </a:xfrm>
        </p:grpSpPr>
        <p:sp>
          <p:nvSpPr>
            <p:cNvPr id="196647" name="Rectangle 16"/>
            <p:cNvSpPr>
              <a:spLocks noChangeArrowheads="1"/>
            </p:cNvSpPr>
            <p:nvPr/>
          </p:nvSpPr>
          <p:spPr bwMode="auto">
            <a:xfrm>
              <a:off x="43" y="0"/>
              <a:ext cx="115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无风险利率满足随机的情形</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48" name="Rectangle 17"/>
            <p:cNvSpPr>
              <a:spLocks noChangeArrowheads="1"/>
            </p:cNvSpPr>
            <p:nvPr/>
          </p:nvSpPr>
          <p:spPr bwMode="auto">
            <a:xfrm>
              <a:off x="0" y="0"/>
              <a:ext cx="1241"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16" name="Group 18"/>
          <p:cNvGrpSpPr>
            <a:grpSpLocks/>
          </p:cNvGrpSpPr>
          <p:nvPr/>
        </p:nvGrpSpPr>
        <p:grpSpPr bwMode="auto">
          <a:xfrm>
            <a:off x="5573713" y="2328863"/>
            <a:ext cx="2876550" cy="858837"/>
            <a:chOff x="0" y="0"/>
            <a:chExt cx="1108" cy="460"/>
          </a:xfrm>
        </p:grpSpPr>
        <p:sp>
          <p:nvSpPr>
            <p:cNvPr id="196645" name="Rectangle 19"/>
            <p:cNvSpPr>
              <a:spLocks noChangeArrowheads="1"/>
            </p:cNvSpPr>
            <p:nvPr/>
          </p:nvSpPr>
          <p:spPr bwMode="auto">
            <a:xfrm>
              <a:off x="43" y="0"/>
              <a:ext cx="1022"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Merton（1973）</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46" name="Rectangle 20"/>
            <p:cNvSpPr>
              <a:spLocks noChangeArrowheads="1"/>
            </p:cNvSpPr>
            <p:nvPr/>
          </p:nvSpPr>
          <p:spPr bwMode="auto">
            <a:xfrm>
              <a:off x="0" y="0"/>
              <a:ext cx="1108"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17" name="Group 21"/>
          <p:cNvGrpSpPr>
            <a:grpSpLocks/>
          </p:cNvGrpSpPr>
          <p:nvPr/>
        </p:nvGrpSpPr>
        <p:grpSpPr bwMode="auto">
          <a:xfrm>
            <a:off x="465138" y="3187700"/>
            <a:ext cx="1885950" cy="1020763"/>
            <a:chOff x="0" y="0"/>
            <a:chExt cx="726" cy="546"/>
          </a:xfrm>
        </p:grpSpPr>
        <p:sp>
          <p:nvSpPr>
            <p:cNvPr id="196643" name="Rectangle 22"/>
            <p:cNvSpPr>
              <a:spLocks noChangeArrowheads="1"/>
            </p:cNvSpPr>
            <p:nvPr/>
          </p:nvSpPr>
          <p:spPr bwMode="auto">
            <a:xfrm>
              <a:off x="43" y="0"/>
              <a:ext cx="64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(2)连续模型</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44" name="Rectangle 23"/>
            <p:cNvSpPr>
              <a:spLocks noChangeArrowheads="1"/>
            </p:cNvSpPr>
            <p:nvPr/>
          </p:nvSpPr>
          <p:spPr bwMode="auto">
            <a:xfrm>
              <a:off x="0" y="0"/>
              <a:ext cx="726"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18" name="Group 24"/>
          <p:cNvGrpSpPr>
            <a:grpSpLocks/>
          </p:cNvGrpSpPr>
          <p:nvPr/>
        </p:nvGrpSpPr>
        <p:grpSpPr bwMode="auto">
          <a:xfrm>
            <a:off x="2351088" y="3187700"/>
            <a:ext cx="3222625" cy="1020763"/>
            <a:chOff x="0" y="0"/>
            <a:chExt cx="1241" cy="546"/>
          </a:xfrm>
        </p:grpSpPr>
        <p:sp>
          <p:nvSpPr>
            <p:cNvPr id="196641" name="Rectangle 25"/>
            <p:cNvSpPr>
              <a:spLocks noChangeArrowheads="1"/>
            </p:cNvSpPr>
            <p:nvPr/>
          </p:nvSpPr>
          <p:spPr bwMode="auto">
            <a:xfrm>
              <a:off x="43" y="0"/>
              <a:ext cx="1155"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离散的二项式定价方法</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42" name="Rectangle 26"/>
            <p:cNvSpPr>
              <a:spLocks noChangeArrowheads="1"/>
            </p:cNvSpPr>
            <p:nvPr/>
          </p:nvSpPr>
          <p:spPr bwMode="auto">
            <a:xfrm>
              <a:off x="0" y="0"/>
              <a:ext cx="1241"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19" name="Group 27"/>
          <p:cNvGrpSpPr>
            <a:grpSpLocks/>
          </p:cNvGrpSpPr>
          <p:nvPr/>
        </p:nvGrpSpPr>
        <p:grpSpPr bwMode="auto">
          <a:xfrm>
            <a:off x="5573713" y="3187700"/>
            <a:ext cx="2876550" cy="1020763"/>
            <a:chOff x="0" y="0"/>
            <a:chExt cx="1108" cy="546"/>
          </a:xfrm>
        </p:grpSpPr>
        <p:sp>
          <p:nvSpPr>
            <p:cNvPr id="196639" name="Rectangle 28"/>
            <p:cNvSpPr>
              <a:spLocks noChangeArrowheads="1"/>
            </p:cNvSpPr>
            <p:nvPr/>
          </p:nvSpPr>
          <p:spPr bwMode="auto">
            <a:xfrm>
              <a:off x="43" y="0"/>
              <a:ext cx="1022"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Cox、Ross和Rubinstein（1977）、Rendleman和Barter（1977）</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40" name="Rectangle 29"/>
            <p:cNvSpPr>
              <a:spLocks noChangeArrowheads="1"/>
            </p:cNvSpPr>
            <p:nvPr/>
          </p:nvSpPr>
          <p:spPr bwMode="auto">
            <a:xfrm>
              <a:off x="0" y="0"/>
              <a:ext cx="1108"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20" name="Group 30"/>
          <p:cNvGrpSpPr>
            <a:grpSpLocks/>
          </p:cNvGrpSpPr>
          <p:nvPr/>
        </p:nvGrpSpPr>
        <p:grpSpPr bwMode="auto">
          <a:xfrm>
            <a:off x="465138" y="4208463"/>
            <a:ext cx="1885950" cy="1020762"/>
            <a:chOff x="0" y="0"/>
            <a:chExt cx="726" cy="546"/>
          </a:xfrm>
        </p:grpSpPr>
        <p:sp>
          <p:nvSpPr>
            <p:cNvPr id="196637" name="Rectangle 31"/>
            <p:cNvSpPr>
              <a:spLocks noChangeArrowheads="1"/>
            </p:cNvSpPr>
            <p:nvPr/>
          </p:nvSpPr>
          <p:spPr bwMode="auto">
            <a:xfrm>
              <a:off x="43" y="0"/>
              <a:ext cx="64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Times New Roman" panose="02020603050405020304" pitchFamily="18" charset="0"/>
                </a:rPr>
                <a:t> </a:t>
              </a:r>
              <a:endParaRPr lang="zh-CN" altLang="zh-CN" sz="1800" b="1">
                <a:latin typeface="宋体" panose="02010600030101010101" pitchFamily="2" charset="-122"/>
              </a:endParaRPr>
            </a:p>
            <a:p>
              <a:pPr algn="just" fontAlgn="t">
                <a:spcBef>
                  <a:spcPct val="0"/>
                </a:spcBef>
                <a:buClrTx/>
                <a:buSzTx/>
                <a:buFontTx/>
                <a:buNone/>
              </a:pPr>
              <a:endParaRPr lang="zh-CN" altLang="zh-CN" sz="1800" b="1">
                <a:latin typeface="Times New Roman" panose="02020603050405020304" pitchFamily="18" charset="0"/>
              </a:endParaRPr>
            </a:p>
          </p:txBody>
        </p:sp>
        <p:sp>
          <p:nvSpPr>
            <p:cNvPr id="196638" name="Rectangle 32"/>
            <p:cNvSpPr>
              <a:spLocks noChangeArrowheads="1"/>
            </p:cNvSpPr>
            <p:nvPr/>
          </p:nvSpPr>
          <p:spPr bwMode="auto">
            <a:xfrm>
              <a:off x="0" y="0"/>
              <a:ext cx="726"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21" name="Group 33"/>
          <p:cNvGrpSpPr>
            <a:grpSpLocks/>
          </p:cNvGrpSpPr>
          <p:nvPr/>
        </p:nvGrpSpPr>
        <p:grpSpPr bwMode="auto">
          <a:xfrm>
            <a:off x="2351088" y="4208463"/>
            <a:ext cx="3222625" cy="1020762"/>
            <a:chOff x="0" y="0"/>
            <a:chExt cx="1241" cy="546"/>
          </a:xfrm>
        </p:grpSpPr>
        <p:sp>
          <p:nvSpPr>
            <p:cNvPr id="196635" name="Rectangle 34"/>
            <p:cNvSpPr>
              <a:spLocks noChangeArrowheads="1"/>
            </p:cNvSpPr>
            <p:nvPr/>
          </p:nvSpPr>
          <p:spPr bwMode="auto">
            <a:xfrm>
              <a:off x="43" y="0"/>
              <a:ext cx="1155"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数值解法和近似解法</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36" name="Rectangle 35"/>
            <p:cNvSpPr>
              <a:spLocks noChangeArrowheads="1"/>
            </p:cNvSpPr>
            <p:nvPr/>
          </p:nvSpPr>
          <p:spPr bwMode="auto">
            <a:xfrm>
              <a:off x="0" y="0"/>
              <a:ext cx="1241"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22" name="Group 36"/>
          <p:cNvGrpSpPr>
            <a:grpSpLocks/>
          </p:cNvGrpSpPr>
          <p:nvPr/>
        </p:nvGrpSpPr>
        <p:grpSpPr bwMode="auto">
          <a:xfrm>
            <a:off x="5573713" y="4208463"/>
            <a:ext cx="2876550" cy="1020762"/>
            <a:chOff x="0" y="0"/>
            <a:chExt cx="1108" cy="546"/>
          </a:xfrm>
        </p:grpSpPr>
        <p:sp>
          <p:nvSpPr>
            <p:cNvPr id="196633" name="Rectangle 37"/>
            <p:cNvSpPr>
              <a:spLocks noChangeArrowheads="1"/>
            </p:cNvSpPr>
            <p:nvPr/>
          </p:nvSpPr>
          <p:spPr bwMode="auto">
            <a:xfrm>
              <a:off x="43" y="0"/>
              <a:ext cx="1022"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Barone-Adesi和Whaley（1987），Omberg（1987）和Chaudhury（1995）</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34" name="Rectangle 38"/>
            <p:cNvSpPr>
              <a:spLocks noChangeArrowheads="1"/>
            </p:cNvSpPr>
            <p:nvPr/>
          </p:nvSpPr>
          <p:spPr bwMode="auto">
            <a:xfrm>
              <a:off x="0" y="0"/>
              <a:ext cx="1108"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23" name="Group 39"/>
          <p:cNvGrpSpPr>
            <a:grpSpLocks/>
          </p:cNvGrpSpPr>
          <p:nvPr/>
        </p:nvGrpSpPr>
        <p:grpSpPr bwMode="auto">
          <a:xfrm>
            <a:off x="465138" y="5229225"/>
            <a:ext cx="1885950" cy="860425"/>
            <a:chOff x="0" y="0"/>
            <a:chExt cx="726" cy="460"/>
          </a:xfrm>
        </p:grpSpPr>
        <p:sp>
          <p:nvSpPr>
            <p:cNvPr id="196631" name="Rectangle 40"/>
            <p:cNvSpPr>
              <a:spLocks noChangeArrowheads="1"/>
            </p:cNvSpPr>
            <p:nvPr/>
          </p:nvSpPr>
          <p:spPr bwMode="auto">
            <a:xfrm>
              <a:off x="43" y="0"/>
              <a:ext cx="64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(3)根本证券不支付红利</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32" name="Rectangle 41"/>
            <p:cNvSpPr>
              <a:spLocks noChangeArrowheads="1"/>
            </p:cNvSpPr>
            <p:nvPr/>
          </p:nvSpPr>
          <p:spPr bwMode="auto">
            <a:xfrm>
              <a:off x="0" y="0"/>
              <a:ext cx="72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24" name="Group 42"/>
          <p:cNvGrpSpPr>
            <a:grpSpLocks/>
          </p:cNvGrpSpPr>
          <p:nvPr/>
        </p:nvGrpSpPr>
        <p:grpSpPr bwMode="auto">
          <a:xfrm>
            <a:off x="2351088" y="5229225"/>
            <a:ext cx="3222625" cy="860425"/>
            <a:chOff x="0" y="0"/>
            <a:chExt cx="1241" cy="460"/>
          </a:xfrm>
        </p:grpSpPr>
        <p:sp>
          <p:nvSpPr>
            <p:cNvPr id="196629" name="Rectangle 43"/>
            <p:cNvSpPr>
              <a:spLocks noChangeArrowheads="1"/>
            </p:cNvSpPr>
            <p:nvPr/>
          </p:nvSpPr>
          <p:spPr bwMode="auto">
            <a:xfrm>
              <a:off x="43" y="0"/>
              <a:ext cx="115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考虑根本证券支付红利的看涨期权定价公式</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30" name="Rectangle 44"/>
            <p:cNvSpPr>
              <a:spLocks noChangeArrowheads="1"/>
            </p:cNvSpPr>
            <p:nvPr/>
          </p:nvSpPr>
          <p:spPr bwMode="auto">
            <a:xfrm>
              <a:off x="0" y="0"/>
              <a:ext cx="1241"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6625" name="Group 45"/>
          <p:cNvGrpSpPr>
            <a:grpSpLocks/>
          </p:cNvGrpSpPr>
          <p:nvPr/>
        </p:nvGrpSpPr>
        <p:grpSpPr bwMode="auto">
          <a:xfrm>
            <a:off x="5573713" y="5229225"/>
            <a:ext cx="2876550" cy="860425"/>
            <a:chOff x="0" y="0"/>
            <a:chExt cx="1108" cy="460"/>
          </a:xfrm>
        </p:grpSpPr>
        <p:sp>
          <p:nvSpPr>
            <p:cNvPr id="196627" name="Rectangle 46"/>
            <p:cNvSpPr>
              <a:spLocks noChangeArrowheads="1"/>
            </p:cNvSpPr>
            <p:nvPr/>
          </p:nvSpPr>
          <p:spPr bwMode="auto">
            <a:xfrm>
              <a:off x="43" y="0"/>
              <a:ext cx="1022"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800" b="1">
                  <a:latin typeface="宋体" panose="02010600030101010101" pitchFamily="2" charset="-122"/>
                </a:rPr>
                <a:t>Roll（1979）、Geseke（1979）、Whaley（1981）</a:t>
              </a:r>
            </a:p>
            <a:p>
              <a:pPr algn="just" fontAlgn="t">
                <a:spcBef>
                  <a:spcPct val="0"/>
                </a:spcBef>
                <a:buClrTx/>
                <a:buSzTx/>
                <a:buFontTx/>
                <a:buNone/>
              </a:pPr>
              <a:endParaRPr lang="zh-CN" altLang="zh-CN" sz="1800" b="1">
                <a:latin typeface="Times New Roman" panose="02020603050405020304" pitchFamily="18" charset="0"/>
              </a:endParaRPr>
            </a:p>
          </p:txBody>
        </p:sp>
        <p:sp>
          <p:nvSpPr>
            <p:cNvPr id="196628" name="Rectangle 47"/>
            <p:cNvSpPr>
              <a:spLocks noChangeArrowheads="1"/>
            </p:cNvSpPr>
            <p:nvPr/>
          </p:nvSpPr>
          <p:spPr bwMode="auto">
            <a:xfrm>
              <a:off x="0" y="0"/>
              <a:ext cx="1108"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sp>
        <p:nvSpPr>
          <p:cNvPr id="196626" name="Rectangle 48"/>
          <p:cNvSpPr>
            <a:spLocks noChangeArrowheads="1"/>
          </p:cNvSpPr>
          <p:nvPr/>
        </p:nvSpPr>
        <p:spPr bwMode="auto">
          <a:xfrm>
            <a:off x="457200" y="1462088"/>
            <a:ext cx="8001000" cy="4633912"/>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4" name="Group 2"/>
          <p:cNvGrpSpPr>
            <a:grpSpLocks/>
          </p:cNvGrpSpPr>
          <p:nvPr/>
        </p:nvGrpSpPr>
        <p:grpSpPr bwMode="auto">
          <a:xfrm>
            <a:off x="609600" y="892175"/>
            <a:ext cx="7848600" cy="5073650"/>
            <a:chOff x="0" y="0"/>
            <a:chExt cx="3081" cy="3196"/>
          </a:xfrm>
        </p:grpSpPr>
        <p:grpSp>
          <p:nvGrpSpPr>
            <p:cNvPr id="197635" name="Group 3"/>
            <p:cNvGrpSpPr>
              <a:grpSpLocks/>
            </p:cNvGrpSpPr>
            <p:nvPr/>
          </p:nvGrpSpPr>
          <p:grpSpPr bwMode="auto">
            <a:xfrm>
              <a:off x="3" y="3"/>
              <a:ext cx="3075" cy="3190"/>
              <a:chOff x="0" y="0"/>
              <a:chExt cx="3075" cy="3190"/>
            </a:xfrm>
          </p:grpSpPr>
          <p:grpSp>
            <p:nvGrpSpPr>
              <p:cNvPr id="197637" name="Group 4"/>
              <p:cNvGrpSpPr>
                <a:grpSpLocks/>
              </p:cNvGrpSpPr>
              <p:nvPr/>
            </p:nvGrpSpPr>
            <p:grpSpPr bwMode="auto">
              <a:xfrm>
                <a:off x="0" y="0"/>
                <a:ext cx="726" cy="460"/>
                <a:chOff x="0" y="0"/>
                <a:chExt cx="726" cy="460"/>
              </a:xfrm>
            </p:grpSpPr>
            <p:sp>
              <p:nvSpPr>
                <p:cNvPr id="197689" name="Rectangle 5"/>
                <p:cNvSpPr>
                  <a:spLocks noChangeArrowheads="1"/>
                </p:cNvSpPr>
                <p:nvPr/>
              </p:nvSpPr>
              <p:spPr bwMode="auto">
                <a:xfrm>
                  <a:off x="43" y="0"/>
                  <a:ext cx="64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(4)欧式看涨期权</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90" name="Rectangle 6"/>
                <p:cNvSpPr>
                  <a:spLocks noChangeArrowheads="1"/>
                </p:cNvSpPr>
                <p:nvPr/>
              </p:nvSpPr>
              <p:spPr bwMode="auto">
                <a:xfrm>
                  <a:off x="0" y="0"/>
                  <a:ext cx="72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38" name="Group 7"/>
              <p:cNvGrpSpPr>
                <a:grpSpLocks/>
              </p:cNvGrpSpPr>
              <p:nvPr/>
            </p:nvGrpSpPr>
            <p:grpSpPr bwMode="auto">
              <a:xfrm>
                <a:off x="726" y="0"/>
                <a:ext cx="1241" cy="460"/>
                <a:chOff x="0" y="0"/>
                <a:chExt cx="1241" cy="460"/>
              </a:xfrm>
            </p:grpSpPr>
            <p:sp>
              <p:nvSpPr>
                <p:cNvPr id="197687" name="Rectangle 8"/>
                <p:cNvSpPr>
                  <a:spLocks noChangeArrowheads="1"/>
                </p:cNvSpPr>
                <p:nvPr/>
              </p:nvSpPr>
              <p:spPr bwMode="auto">
                <a:xfrm>
                  <a:off x="43" y="0"/>
                  <a:ext cx="115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美式看跌期权</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88" name="Rectangle 9"/>
                <p:cNvSpPr>
                  <a:spLocks noChangeArrowheads="1"/>
                </p:cNvSpPr>
                <p:nvPr/>
              </p:nvSpPr>
              <p:spPr bwMode="auto">
                <a:xfrm>
                  <a:off x="0" y="0"/>
                  <a:ext cx="1241"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39" name="Group 10"/>
              <p:cNvGrpSpPr>
                <a:grpSpLocks/>
              </p:cNvGrpSpPr>
              <p:nvPr/>
            </p:nvGrpSpPr>
            <p:grpSpPr bwMode="auto">
              <a:xfrm>
                <a:off x="1967" y="0"/>
                <a:ext cx="1108" cy="460"/>
                <a:chOff x="0" y="0"/>
                <a:chExt cx="1108" cy="460"/>
              </a:xfrm>
            </p:grpSpPr>
            <p:sp>
              <p:nvSpPr>
                <p:cNvPr id="197685" name="Rectangle 11"/>
                <p:cNvSpPr>
                  <a:spLocks noChangeArrowheads="1"/>
                </p:cNvSpPr>
                <p:nvPr/>
              </p:nvSpPr>
              <p:spPr bwMode="auto">
                <a:xfrm>
                  <a:off x="43" y="0"/>
                  <a:ext cx="1022"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Parkinson（1977）</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86" name="Rectangle 12"/>
                <p:cNvSpPr>
                  <a:spLocks noChangeArrowheads="1"/>
                </p:cNvSpPr>
                <p:nvPr/>
              </p:nvSpPr>
              <p:spPr bwMode="auto">
                <a:xfrm>
                  <a:off x="0" y="0"/>
                  <a:ext cx="1108"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40" name="Group 13"/>
              <p:cNvGrpSpPr>
                <a:grpSpLocks/>
              </p:cNvGrpSpPr>
              <p:nvPr/>
            </p:nvGrpSpPr>
            <p:grpSpPr bwMode="auto">
              <a:xfrm>
                <a:off x="0" y="460"/>
                <a:ext cx="726" cy="546"/>
                <a:chOff x="0" y="0"/>
                <a:chExt cx="726" cy="546"/>
              </a:xfrm>
            </p:grpSpPr>
            <p:sp>
              <p:nvSpPr>
                <p:cNvPr id="197683" name="Rectangle 14"/>
                <p:cNvSpPr>
                  <a:spLocks noChangeArrowheads="1"/>
                </p:cNvSpPr>
                <p:nvPr/>
              </p:nvSpPr>
              <p:spPr bwMode="auto">
                <a:xfrm>
                  <a:off x="43" y="0"/>
                  <a:ext cx="64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Times New Roman" panose="02020603050405020304" pitchFamily="18" charset="0"/>
                    </a:rPr>
                    <a:t> </a:t>
                  </a:r>
                  <a:endParaRPr lang="zh-CN" altLang="zh-CN" sz="1600" b="1">
                    <a:latin typeface="宋体" panose="02010600030101010101" pitchFamily="2" charset="-122"/>
                  </a:endParaRPr>
                </a:p>
                <a:p>
                  <a:pPr algn="just" fontAlgn="t">
                    <a:spcBef>
                      <a:spcPct val="0"/>
                    </a:spcBef>
                    <a:buClrTx/>
                    <a:buSzTx/>
                    <a:buFontTx/>
                    <a:buNone/>
                  </a:pPr>
                  <a:endParaRPr lang="zh-CN" altLang="zh-CN" sz="1600" b="1">
                    <a:latin typeface="Times New Roman" panose="02020603050405020304" pitchFamily="18" charset="0"/>
                  </a:endParaRPr>
                </a:p>
              </p:txBody>
            </p:sp>
            <p:sp>
              <p:nvSpPr>
                <p:cNvPr id="197684" name="Rectangle 15"/>
                <p:cNvSpPr>
                  <a:spLocks noChangeArrowheads="1"/>
                </p:cNvSpPr>
                <p:nvPr/>
              </p:nvSpPr>
              <p:spPr bwMode="auto">
                <a:xfrm>
                  <a:off x="0" y="0"/>
                  <a:ext cx="726"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41" name="Group 16"/>
              <p:cNvGrpSpPr>
                <a:grpSpLocks/>
              </p:cNvGrpSpPr>
              <p:nvPr/>
            </p:nvGrpSpPr>
            <p:grpSpPr bwMode="auto">
              <a:xfrm>
                <a:off x="726" y="460"/>
                <a:ext cx="1241" cy="546"/>
                <a:chOff x="0" y="0"/>
                <a:chExt cx="1241" cy="546"/>
              </a:xfrm>
            </p:grpSpPr>
            <p:sp>
              <p:nvSpPr>
                <p:cNvPr id="197681" name="Rectangle 17"/>
                <p:cNvSpPr>
                  <a:spLocks noChangeArrowheads="1"/>
                </p:cNvSpPr>
                <p:nvPr/>
              </p:nvSpPr>
              <p:spPr bwMode="auto">
                <a:xfrm>
                  <a:off x="43" y="0"/>
                  <a:ext cx="1155"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美式期权最优提早执行的条件</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82" name="Rectangle 18"/>
                <p:cNvSpPr>
                  <a:spLocks noChangeArrowheads="1"/>
                </p:cNvSpPr>
                <p:nvPr/>
              </p:nvSpPr>
              <p:spPr bwMode="auto">
                <a:xfrm>
                  <a:off x="0" y="0"/>
                  <a:ext cx="1241"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42" name="Group 19"/>
              <p:cNvGrpSpPr>
                <a:grpSpLocks/>
              </p:cNvGrpSpPr>
              <p:nvPr/>
            </p:nvGrpSpPr>
            <p:grpSpPr bwMode="auto">
              <a:xfrm>
                <a:off x="1967" y="460"/>
                <a:ext cx="1108" cy="546"/>
                <a:chOff x="0" y="0"/>
                <a:chExt cx="1108" cy="546"/>
              </a:xfrm>
            </p:grpSpPr>
            <p:sp>
              <p:nvSpPr>
                <p:cNvPr id="197679" name="Rectangle 20"/>
                <p:cNvSpPr>
                  <a:spLocks noChangeArrowheads="1"/>
                </p:cNvSpPr>
                <p:nvPr/>
              </p:nvSpPr>
              <p:spPr bwMode="auto">
                <a:xfrm>
                  <a:off x="43" y="0"/>
                  <a:ext cx="1022"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Cox and Rubinstein（1985），Geseke和Shastri（1985）</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80" name="Rectangle 21"/>
                <p:cNvSpPr>
                  <a:spLocks noChangeArrowheads="1"/>
                </p:cNvSpPr>
                <p:nvPr/>
              </p:nvSpPr>
              <p:spPr bwMode="auto">
                <a:xfrm>
                  <a:off x="0" y="0"/>
                  <a:ext cx="1108"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43" name="Group 22"/>
              <p:cNvGrpSpPr>
                <a:grpSpLocks/>
              </p:cNvGrpSpPr>
              <p:nvPr/>
            </p:nvGrpSpPr>
            <p:grpSpPr bwMode="auto">
              <a:xfrm>
                <a:off x="0" y="1006"/>
                <a:ext cx="726" cy="632"/>
                <a:chOff x="0" y="0"/>
                <a:chExt cx="726" cy="632"/>
              </a:xfrm>
            </p:grpSpPr>
            <p:sp>
              <p:nvSpPr>
                <p:cNvPr id="197677" name="Rectangle 23"/>
                <p:cNvSpPr>
                  <a:spLocks noChangeArrowheads="1"/>
                </p:cNvSpPr>
                <p:nvPr/>
              </p:nvSpPr>
              <p:spPr bwMode="auto">
                <a:xfrm>
                  <a:off x="43" y="0"/>
                  <a:ext cx="640"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Times New Roman" panose="02020603050405020304" pitchFamily="18" charset="0"/>
                    </a:rPr>
                    <a:t> </a:t>
                  </a:r>
                  <a:endParaRPr lang="zh-CN" altLang="zh-CN" sz="1600" b="1">
                    <a:latin typeface="宋体" panose="02010600030101010101" pitchFamily="2" charset="-122"/>
                  </a:endParaRPr>
                </a:p>
                <a:p>
                  <a:pPr algn="just" fontAlgn="t">
                    <a:spcBef>
                      <a:spcPct val="0"/>
                    </a:spcBef>
                    <a:buClrTx/>
                    <a:buSzTx/>
                    <a:buFontTx/>
                    <a:buNone/>
                  </a:pPr>
                  <a:endParaRPr lang="zh-CN" altLang="zh-CN" sz="1600" b="1">
                    <a:latin typeface="Times New Roman" panose="02020603050405020304" pitchFamily="18" charset="0"/>
                  </a:endParaRPr>
                </a:p>
              </p:txBody>
            </p:sp>
            <p:sp>
              <p:nvSpPr>
                <p:cNvPr id="197678" name="Rectangle 24"/>
                <p:cNvSpPr>
                  <a:spLocks noChangeArrowheads="1"/>
                </p:cNvSpPr>
                <p:nvPr/>
              </p:nvSpPr>
              <p:spPr bwMode="auto">
                <a:xfrm>
                  <a:off x="0" y="0"/>
                  <a:ext cx="726" cy="632"/>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44" name="Group 25"/>
              <p:cNvGrpSpPr>
                <a:grpSpLocks/>
              </p:cNvGrpSpPr>
              <p:nvPr/>
            </p:nvGrpSpPr>
            <p:grpSpPr bwMode="auto">
              <a:xfrm>
                <a:off x="726" y="1006"/>
                <a:ext cx="1241" cy="632"/>
                <a:chOff x="0" y="0"/>
                <a:chExt cx="1241" cy="632"/>
              </a:xfrm>
            </p:grpSpPr>
            <p:sp>
              <p:nvSpPr>
                <p:cNvPr id="197675" name="Rectangle 26"/>
                <p:cNvSpPr>
                  <a:spLocks noChangeArrowheads="1"/>
                </p:cNvSpPr>
                <p:nvPr/>
              </p:nvSpPr>
              <p:spPr bwMode="auto">
                <a:xfrm>
                  <a:off x="43" y="0"/>
                  <a:ext cx="1155"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亚式期权</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76" name="Rectangle 27"/>
                <p:cNvSpPr>
                  <a:spLocks noChangeArrowheads="1"/>
                </p:cNvSpPr>
                <p:nvPr/>
              </p:nvSpPr>
              <p:spPr bwMode="auto">
                <a:xfrm>
                  <a:off x="0" y="0"/>
                  <a:ext cx="1241" cy="632"/>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45" name="Group 28"/>
              <p:cNvGrpSpPr>
                <a:grpSpLocks/>
              </p:cNvGrpSpPr>
              <p:nvPr/>
            </p:nvGrpSpPr>
            <p:grpSpPr bwMode="auto">
              <a:xfrm>
                <a:off x="1967" y="1006"/>
                <a:ext cx="1108" cy="632"/>
                <a:chOff x="0" y="0"/>
                <a:chExt cx="1108" cy="632"/>
              </a:xfrm>
            </p:grpSpPr>
            <p:sp>
              <p:nvSpPr>
                <p:cNvPr id="197673" name="Rectangle 29"/>
                <p:cNvSpPr>
                  <a:spLocks noChangeArrowheads="1"/>
                </p:cNvSpPr>
                <p:nvPr/>
              </p:nvSpPr>
              <p:spPr bwMode="auto">
                <a:xfrm>
                  <a:off x="43" y="0"/>
                  <a:ext cx="1022"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400" b="1">
                      <a:latin typeface="宋体" panose="02010600030101010101" pitchFamily="2" charset="-122"/>
                    </a:rPr>
                    <a:t>Turnbull and Wakeman(1991)，</a:t>
                  </a:r>
                </a:p>
                <a:p>
                  <a:pPr algn="just" eaLnBrk="1" fontAlgn="t" hangingPunct="1">
                    <a:spcBef>
                      <a:spcPct val="0"/>
                    </a:spcBef>
                    <a:buClrTx/>
                    <a:buSzTx/>
                    <a:buFontTx/>
                    <a:buNone/>
                  </a:pPr>
                  <a:r>
                    <a:rPr lang="zh-CN" altLang="zh-CN" sz="1400" b="1">
                      <a:latin typeface="宋体" panose="02010600030101010101" pitchFamily="2" charset="-122"/>
                    </a:rPr>
                    <a:t>Levy(1992)，Vorst(1992, 1996)，Milesky and Posner(1998)</a:t>
                  </a:r>
                </a:p>
                <a:p>
                  <a:pPr algn="just" fontAlgn="t">
                    <a:spcBef>
                      <a:spcPct val="0"/>
                    </a:spcBef>
                    <a:buClrTx/>
                    <a:buSzTx/>
                    <a:buFontTx/>
                    <a:buNone/>
                  </a:pPr>
                  <a:endParaRPr lang="zh-CN" altLang="zh-CN" sz="1400" b="1">
                    <a:latin typeface="Times New Roman" panose="02020603050405020304" pitchFamily="18" charset="0"/>
                  </a:endParaRPr>
                </a:p>
              </p:txBody>
            </p:sp>
            <p:sp>
              <p:nvSpPr>
                <p:cNvPr id="197674" name="Rectangle 30"/>
                <p:cNvSpPr>
                  <a:spLocks noChangeArrowheads="1"/>
                </p:cNvSpPr>
                <p:nvPr/>
              </p:nvSpPr>
              <p:spPr bwMode="auto">
                <a:xfrm>
                  <a:off x="0" y="0"/>
                  <a:ext cx="1108" cy="632"/>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46" name="Group 31"/>
              <p:cNvGrpSpPr>
                <a:grpSpLocks/>
              </p:cNvGrpSpPr>
              <p:nvPr/>
            </p:nvGrpSpPr>
            <p:grpSpPr bwMode="auto">
              <a:xfrm>
                <a:off x="0" y="1638"/>
                <a:ext cx="726" cy="546"/>
                <a:chOff x="0" y="0"/>
                <a:chExt cx="726" cy="546"/>
              </a:xfrm>
            </p:grpSpPr>
            <p:sp>
              <p:nvSpPr>
                <p:cNvPr id="197671" name="Rectangle 32"/>
                <p:cNvSpPr>
                  <a:spLocks noChangeArrowheads="1"/>
                </p:cNvSpPr>
                <p:nvPr/>
              </p:nvSpPr>
              <p:spPr bwMode="auto">
                <a:xfrm>
                  <a:off x="43" y="0"/>
                  <a:ext cx="64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(5)假设股票价格为对数正态分布</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72" name="Rectangle 33"/>
                <p:cNvSpPr>
                  <a:spLocks noChangeArrowheads="1"/>
                </p:cNvSpPr>
                <p:nvPr/>
              </p:nvSpPr>
              <p:spPr bwMode="auto">
                <a:xfrm>
                  <a:off x="0" y="0"/>
                  <a:ext cx="726"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47" name="Group 34"/>
              <p:cNvGrpSpPr>
                <a:grpSpLocks/>
              </p:cNvGrpSpPr>
              <p:nvPr/>
            </p:nvGrpSpPr>
            <p:grpSpPr bwMode="auto">
              <a:xfrm>
                <a:off x="726" y="1638"/>
                <a:ext cx="1241" cy="546"/>
                <a:chOff x="0" y="0"/>
                <a:chExt cx="1241" cy="546"/>
              </a:xfrm>
            </p:grpSpPr>
            <p:sp>
              <p:nvSpPr>
                <p:cNvPr id="197669" name="Rectangle 35"/>
                <p:cNvSpPr>
                  <a:spLocks noChangeArrowheads="1"/>
                </p:cNvSpPr>
                <p:nvPr/>
              </p:nvSpPr>
              <p:spPr bwMode="auto">
                <a:xfrm>
                  <a:off x="43" y="0"/>
                  <a:ext cx="1155"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股票价格为对数泊松分布时纯跳空期权定价模型(Pure Jump Model)</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70" name="Rectangle 36"/>
                <p:cNvSpPr>
                  <a:spLocks noChangeArrowheads="1"/>
                </p:cNvSpPr>
                <p:nvPr/>
              </p:nvSpPr>
              <p:spPr bwMode="auto">
                <a:xfrm>
                  <a:off x="0" y="0"/>
                  <a:ext cx="1241"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48" name="Group 37"/>
              <p:cNvGrpSpPr>
                <a:grpSpLocks/>
              </p:cNvGrpSpPr>
              <p:nvPr/>
            </p:nvGrpSpPr>
            <p:grpSpPr bwMode="auto">
              <a:xfrm>
                <a:off x="1967" y="1638"/>
                <a:ext cx="1108" cy="546"/>
                <a:chOff x="0" y="0"/>
                <a:chExt cx="1108" cy="546"/>
              </a:xfrm>
            </p:grpSpPr>
            <p:sp>
              <p:nvSpPr>
                <p:cNvPr id="197667" name="Rectangle 38"/>
                <p:cNvSpPr>
                  <a:spLocks noChangeArrowheads="1"/>
                </p:cNvSpPr>
                <p:nvPr/>
              </p:nvSpPr>
              <p:spPr bwMode="auto">
                <a:xfrm>
                  <a:off x="43" y="0"/>
                  <a:ext cx="1022"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endParaRPr lang="zh-CN" altLang="zh-CN" sz="1600" b="1">
                    <a:latin typeface="宋体" panose="02010600030101010101" pitchFamily="2" charset="-122"/>
                  </a:endParaRPr>
                </a:p>
                <a:p>
                  <a:pPr algn="just" eaLnBrk="1" fontAlgn="t" hangingPunct="1">
                    <a:spcBef>
                      <a:spcPct val="0"/>
                    </a:spcBef>
                    <a:buClrTx/>
                    <a:buSzTx/>
                    <a:buFontTx/>
                    <a:buNone/>
                  </a:pPr>
                  <a:r>
                    <a:rPr lang="zh-CN" altLang="zh-CN" sz="1600" b="1">
                      <a:latin typeface="宋体" panose="02010600030101010101" pitchFamily="2" charset="-122"/>
                    </a:rPr>
                    <a:t>Cox和Ross（1976）</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68" name="Rectangle 39"/>
                <p:cNvSpPr>
                  <a:spLocks noChangeArrowheads="1"/>
                </p:cNvSpPr>
                <p:nvPr/>
              </p:nvSpPr>
              <p:spPr bwMode="auto">
                <a:xfrm>
                  <a:off x="0" y="0"/>
                  <a:ext cx="1108"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49" name="Group 40"/>
              <p:cNvGrpSpPr>
                <a:grpSpLocks/>
              </p:cNvGrpSpPr>
              <p:nvPr/>
            </p:nvGrpSpPr>
            <p:grpSpPr bwMode="auto">
              <a:xfrm>
                <a:off x="0" y="2184"/>
                <a:ext cx="726" cy="460"/>
                <a:chOff x="0" y="0"/>
                <a:chExt cx="726" cy="460"/>
              </a:xfrm>
            </p:grpSpPr>
            <p:sp>
              <p:nvSpPr>
                <p:cNvPr id="197665" name="Rectangle 41"/>
                <p:cNvSpPr>
                  <a:spLocks noChangeArrowheads="1"/>
                </p:cNvSpPr>
                <p:nvPr/>
              </p:nvSpPr>
              <p:spPr bwMode="auto">
                <a:xfrm>
                  <a:off x="43" y="0"/>
                  <a:ext cx="64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Times New Roman" panose="02020603050405020304" pitchFamily="18" charset="0"/>
                    </a:rPr>
                    <a:t> </a:t>
                  </a:r>
                  <a:endParaRPr lang="zh-CN" altLang="zh-CN" sz="1600" b="1">
                    <a:latin typeface="宋体" panose="02010600030101010101" pitchFamily="2" charset="-122"/>
                  </a:endParaRPr>
                </a:p>
                <a:p>
                  <a:pPr algn="just" fontAlgn="t">
                    <a:spcBef>
                      <a:spcPct val="0"/>
                    </a:spcBef>
                    <a:buClrTx/>
                    <a:buSzTx/>
                    <a:buFontTx/>
                    <a:buNone/>
                  </a:pPr>
                  <a:endParaRPr lang="zh-CN" altLang="zh-CN" sz="1600" b="1">
                    <a:latin typeface="Times New Roman" panose="02020603050405020304" pitchFamily="18" charset="0"/>
                  </a:endParaRPr>
                </a:p>
              </p:txBody>
            </p:sp>
            <p:sp>
              <p:nvSpPr>
                <p:cNvPr id="197666" name="Rectangle 42"/>
                <p:cNvSpPr>
                  <a:spLocks noChangeArrowheads="1"/>
                </p:cNvSpPr>
                <p:nvPr/>
              </p:nvSpPr>
              <p:spPr bwMode="auto">
                <a:xfrm>
                  <a:off x="0" y="0"/>
                  <a:ext cx="72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50" name="Group 43"/>
              <p:cNvGrpSpPr>
                <a:grpSpLocks/>
              </p:cNvGrpSpPr>
              <p:nvPr/>
            </p:nvGrpSpPr>
            <p:grpSpPr bwMode="auto">
              <a:xfrm>
                <a:off x="726" y="2184"/>
                <a:ext cx="1241" cy="460"/>
                <a:chOff x="0" y="0"/>
                <a:chExt cx="1241" cy="460"/>
              </a:xfrm>
            </p:grpSpPr>
            <p:sp>
              <p:nvSpPr>
                <p:cNvPr id="197663" name="Rectangle 44"/>
                <p:cNvSpPr>
                  <a:spLocks noChangeArrowheads="1"/>
                </p:cNvSpPr>
                <p:nvPr/>
              </p:nvSpPr>
              <p:spPr bwMode="auto">
                <a:xfrm>
                  <a:off x="43" y="0"/>
                  <a:ext cx="115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扩散—跳空方程(Diffusion-Jump Model)</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64" name="Rectangle 45"/>
                <p:cNvSpPr>
                  <a:spLocks noChangeArrowheads="1"/>
                </p:cNvSpPr>
                <p:nvPr/>
              </p:nvSpPr>
              <p:spPr bwMode="auto">
                <a:xfrm>
                  <a:off x="0" y="0"/>
                  <a:ext cx="1241"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51" name="Group 46"/>
              <p:cNvGrpSpPr>
                <a:grpSpLocks/>
              </p:cNvGrpSpPr>
              <p:nvPr/>
            </p:nvGrpSpPr>
            <p:grpSpPr bwMode="auto">
              <a:xfrm>
                <a:off x="1967" y="2184"/>
                <a:ext cx="1108" cy="460"/>
                <a:chOff x="0" y="0"/>
                <a:chExt cx="1108" cy="460"/>
              </a:xfrm>
            </p:grpSpPr>
            <p:sp>
              <p:nvSpPr>
                <p:cNvPr id="197661" name="Rectangle 47"/>
                <p:cNvSpPr>
                  <a:spLocks noChangeArrowheads="1"/>
                </p:cNvSpPr>
                <p:nvPr/>
              </p:nvSpPr>
              <p:spPr bwMode="auto">
                <a:xfrm>
                  <a:off x="43" y="0"/>
                  <a:ext cx="1022"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Merton（1976）</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62" name="Rectangle 48"/>
                <p:cNvSpPr>
                  <a:spLocks noChangeArrowheads="1"/>
                </p:cNvSpPr>
                <p:nvPr/>
              </p:nvSpPr>
              <p:spPr bwMode="auto">
                <a:xfrm>
                  <a:off x="0" y="0"/>
                  <a:ext cx="1108"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52" name="Group 49"/>
              <p:cNvGrpSpPr>
                <a:grpSpLocks/>
              </p:cNvGrpSpPr>
              <p:nvPr/>
            </p:nvGrpSpPr>
            <p:grpSpPr bwMode="auto">
              <a:xfrm>
                <a:off x="0" y="2644"/>
                <a:ext cx="726" cy="546"/>
                <a:chOff x="0" y="0"/>
                <a:chExt cx="726" cy="546"/>
              </a:xfrm>
            </p:grpSpPr>
            <p:sp>
              <p:nvSpPr>
                <p:cNvPr id="197659" name="Rectangle 50"/>
                <p:cNvSpPr>
                  <a:spLocks noChangeArrowheads="1"/>
                </p:cNvSpPr>
                <p:nvPr/>
              </p:nvSpPr>
              <p:spPr bwMode="auto">
                <a:xfrm>
                  <a:off x="43" y="0"/>
                  <a:ext cx="640"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Times New Roman" panose="02020603050405020304" pitchFamily="18" charset="0"/>
                    </a:rPr>
                    <a:t> </a:t>
                  </a:r>
                  <a:endParaRPr lang="zh-CN" altLang="zh-CN" sz="1600" b="1">
                    <a:latin typeface="宋体" panose="02010600030101010101" pitchFamily="2" charset="-122"/>
                  </a:endParaRPr>
                </a:p>
                <a:p>
                  <a:pPr algn="just" fontAlgn="t">
                    <a:spcBef>
                      <a:spcPct val="0"/>
                    </a:spcBef>
                    <a:buClrTx/>
                    <a:buSzTx/>
                    <a:buFontTx/>
                    <a:buNone/>
                  </a:pPr>
                  <a:endParaRPr lang="zh-CN" altLang="zh-CN" sz="1600" b="1">
                    <a:latin typeface="Times New Roman" panose="02020603050405020304" pitchFamily="18" charset="0"/>
                  </a:endParaRPr>
                </a:p>
              </p:txBody>
            </p:sp>
            <p:sp>
              <p:nvSpPr>
                <p:cNvPr id="197660" name="Rectangle 51"/>
                <p:cNvSpPr>
                  <a:spLocks noChangeArrowheads="1"/>
                </p:cNvSpPr>
                <p:nvPr/>
              </p:nvSpPr>
              <p:spPr bwMode="auto">
                <a:xfrm>
                  <a:off x="0" y="0"/>
                  <a:ext cx="726"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53" name="Group 52"/>
              <p:cNvGrpSpPr>
                <a:grpSpLocks/>
              </p:cNvGrpSpPr>
              <p:nvPr/>
            </p:nvGrpSpPr>
            <p:grpSpPr bwMode="auto">
              <a:xfrm>
                <a:off x="726" y="2644"/>
                <a:ext cx="1241" cy="546"/>
                <a:chOff x="0" y="0"/>
                <a:chExt cx="1241" cy="546"/>
              </a:xfrm>
            </p:grpSpPr>
            <p:sp>
              <p:nvSpPr>
                <p:cNvPr id="197657" name="Rectangle 53"/>
                <p:cNvSpPr>
                  <a:spLocks noChangeArrowheads="1"/>
                </p:cNvSpPr>
                <p:nvPr/>
              </p:nvSpPr>
              <p:spPr bwMode="auto">
                <a:xfrm>
                  <a:off x="43" y="0"/>
                  <a:ext cx="1155"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根本证券价格动力学满足双变量和多变量Ornstein-Uhlenbeck基础上</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58" name="Rectangle 54"/>
                <p:cNvSpPr>
                  <a:spLocks noChangeArrowheads="1"/>
                </p:cNvSpPr>
                <p:nvPr/>
              </p:nvSpPr>
              <p:spPr bwMode="auto">
                <a:xfrm>
                  <a:off x="0" y="0"/>
                  <a:ext cx="1241"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7654" name="Group 55"/>
              <p:cNvGrpSpPr>
                <a:grpSpLocks/>
              </p:cNvGrpSpPr>
              <p:nvPr/>
            </p:nvGrpSpPr>
            <p:grpSpPr bwMode="auto">
              <a:xfrm>
                <a:off x="1967" y="2644"/>
                <a:ext cx="1108" cy="546"/>
                <a:chOff x="0" y="0"/>
                <a:chExt cx="1108" cy="546"/>
              </a:xfrm>
            </p:grpSpPr>
            <p:sp>
              <p:nvSpPr>
                <p:cNvPr id="197655" name="Rectangle 56"/>
                <p:cNvSpPr>
                  <a:spLocks noChangeArrowheads="1"/>
                </p:cNvSpPr>
                <p:nvPr/>
              </p:nvSpPr>
              <p:spPr bwMode="auto">
                <a:xfrm>
                  <a:off x="43" y="0"/>
                  <a:ext cx="1022" cy="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Andrew和Wang（1995）</a:t>
                  </a:r>
                </a:p>
                <a:p>
                  <a:pPr algn="just" fontAlgn="t">
                    <a:spcBef>
                      <a:spcPct val="0"/>
                    </a:spcBef>
                    <a:buClrTx/>
                    <a:buSzTx/>
                    <a:buFontTx/>
                    <a:buNone/>
                  </a:pPr>
                  <a:endParaRPr lang="zh-CN" altLang="zh-CN" sz="1600" b="1">
                    <a:latin typeface="Times New Roman" panose="02020603050405020304" pitchFamily="18" charset="0"/>
                  </a:endParaRPr>
                </a:p>
              </p:txBody>
            </p:sp>
            <p:sp>
              <p:nvSpPr>
                <p:cNvPr id="197656" name="Rectangle 57"/>
                <p:cNvSpPr>
                  <a:spLocks noChangeArrowheads="1"/>
                </p:cNvSpPr>
                <p:nvPr/>
              </p:nvSpPr>
              <p:spPr bwMode="auto">
                <a:xfrm>
                  <a:off x="0" y="0"/>
                  <a:ext cx="1108"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sp>
          <p:nvSpPr>
            <p:cNvPr id="197636" name="Rectangle 58"/>
            <p:cNvSpPr>
              <a:spLocks noChangeArrowheads="1"/>
            </p:cNvSpPr>
            <p:nvPr/>
          </p:nvSpPr>
          <p:spPr bwMode="auto">
            <a:xfrm>
              <a:off x="0" y="0"/>
              <a:ext cx="3081" cy="3196"/>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defRPr/>
            </a:pPr>
            <a:endParaRPr lang="zh-CN" altLang="zh-CN" smtClean="0"/>
          </a:p>
        </p:txBody>
      </p:sp>
      <p:grpSp>
        <p:nvGrpSpPr>
          <p:cNvPr id="198659" name="Group 3"/>
          <p:cNvGrpSpPr>
            <a:grpSpLocks/>
          </p:cNvGrpSpPr>
          <p:nvPr/>
        </p:nvGrpSpPr>
        <p:grpSpPr bwMode="auto">
          <a:xfrm>
            <a:off x="762000" y="1598613"/>
            <a:ext cx="7696200" cy="4344987"/>
            <a:chOff x="0" y="0"/>
            <a:chExt cx="3081" cy="2306"/>
          </a:xfrm>
        </p:grpSpPr>
        <p:grpSp>
          <p:nvGrpSpPr>
            <p:cNvPr id="198660" name="Group 4"/>
            <p:cNvGrpSpPr>
              <a:grpSpLocks/>
            </p:cNvGrpSpPr>
            <p:nvPr/>
          </p:nvGrpSpPr>
          <p:grpSpPr bwMode="auto">
            <a:xfrm>
              <a:off x="3" y="3"/>
              <a:ext cx="3075" cy="2300"/>
              <a:chOff x="0" y="0"/>
              <a:chExt cx="3075" cy="2300"/>
            </a:xfrm>
          </p:grpSpPr>
          <p:grpSp>
            <p:nvGrpSpPr>
              <p:cNvPr id="198662" name="Group 5"/>
              <p:cNvGrpSpPr>
                <a:grpSpLocks/>
              </p:cNvGrpSpPr>
              <p:nvPr/>
            </p:nvGrpSpPr>
            <p:grpSpPr bwMode="auto">
              <a:xfrm>
                <a:off x="0" y="0"/>
                <a:ext cx="726" cy="460"/>
                <a:chOff x="0" y="0"/>
                <a:chExt cx="726" cy="460"/>
              </a:xfrm>
            </p:grpSpPr>
            <p:sp>
              <p:nvSpPr>
                <p:cNvPr id="198705" name="Rectangle 6"/>
                <p:cNvSpPr>
                  <a:spLocks noChangeArrowheads="1"/>
                </p:cNvSpPr>
                <p:nvPr/>
              </p:nvSpPr>
              <p:spPr bwMode="auto">
                <a:xfrm>
                  <a:off x="43" y="0"/>
                  <a:ext cx="64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(6)波动率为定常数</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706" name="Rectangle 7"/>
                <p:cNvSpPr>
                  <a:spLocks noChangeArrowheads="1"/>
                </p:cNvSpPr>
                <p:nvPr/>
              </p:nvSpPr>
              <p:spPr bwMode="auto">
                <a:xfrm>
                  <a:off x="0" y="0"/>
                  <a:ext cx="72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63" name="Group 8"/>
              <p:cNvGrpSpPr>
                <a:grpSpLocks/>
              </p:cNvGrpSpPr>
              <p:nvPr/>
            </p:nvGrpSpPr>
            <p:grpSpPr bwMode="auto">
              <a:xfrm>
                <a:off x="726" y="0"/>
                <a:ext cx="1241" cy="460"/>
                <a:chOff x="0" y="0"/>
                <a:chExt cx="1241" cy="460"/>
              </a:xfrm>
            </p:grpSpPr>
            <p:sp>
              <p:nvSpPr>
                <p:cNvPr id="198703" name="Rectangle 9"/>
                <p:cNvSpPr>
                  <a:spLocks noChangeArrowheads="1"/>
                </p:cNvSpPr>
                <p:nvPr/>
              </p:nvSpPr>
              <p:spPr bwMode="auto">
                <a:xfrm>
                  <a:off x="43" y="0"/>
                  <a:ext cx="115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波动率为随机变动的期权定价公式</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704" name="Rectangle 10"/>
                <p:cNvSpPr>
                  <a:spLocks noChangeArrowheads="1"/>
                </p:cNvSpPr>
                <p:nvPr/>
              </p:nvSpPr>
              <p:spPr bwMode="auto">
                <a:xfrm>
                  <a:off x="0" y="0"/>
                  <a:ext cx="1241"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64" name="Group 11"/>
              <p:cNvGrpSpPr>
                <a:grpSpLocks/>
              </p:cNvGrpSpPr>
              <p:nvPr/>
            </p:nvGrpSpPr>
            <p:grpSpPr bwMode="auto">
              <a:xfrm>
                <a:off x="1967" y="0"/>
                <a:ext cx="1108" cy="460"/>
                <a:chOff x="0" y="0"/>
                <a:chExt cx="1108" cy="460"/>
              </a:xfrm>
            </p:grpSpPr>
            <p:sp>
              <p:nvSpPr>
                <p:cNvPr id="198701" name="Rectangle 12"/>
                <p:cNvSpPr>
                  <a:spLocks noChangeArrowheads="1"/>
                </p:cNvSpPr>
                <p:nvPr/>
              </p:nvSpPr>
              <p:spPr bwMode="auto">
                <a:xfrm>
                  <a:off x="43" y="0"/>
                  <a:ext cx="1022"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Hull和White（1990）</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702" name="Rectangle 13"/>
                <p:cNvSpPr>
                  <a:spLocks noChangeArrowheads="1"/>
                </p:cNvSpPr>
                <p:nvPr/>
              </p:nvSpPr>
              <p:spPr bwMode="auto">
                <a:xfrm>
                  <a:off x="0" y="0"/>
                  <a:ext cx="1108"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65" name="Group 14"/>
              <p:cNvGrpSpPr>
                <a:grpSpLocks/>
              </p:cNvGrpSpPr>
              <p:nvPr/>
            </p:nvGrpSpPr>
            <p:grpSpPr bwMode="auto">
              <a:xfrm>
                <a:off x="0" y="460"/>
                <a:ext cx="726" cy="460"/>
                <a:chOff x="0" y="0"/>
                <a:chExt cx="726" cy="460"/>
              </a:xfrm>
            </p:grpSpPr>
            <p:sp>
              <p:nvSpPr>
                <p:cNvPr id="198699" name="Rectangle 15"/>
                <p:cNvSpPr>
                  <a:spLocks noChangeArrowheads="1"/>
                </p:cNvSpPr>
                <p:nvPr/>
              </p:nvSpPr>
              <p:spPr bwMode="auto">
                <a:xfrm>
                  <a:off x="43" y="0"/>
                  <a:ext cx="64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(7)不存在交易成本</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700" name="Rectangle 16"/>
                <p:cNvSpPr>
                  <a:spLocks noChangeArrowheads="1"/>
                </p:cNvSpPr>
                <p:nvPr/>
              </p:nvSpPr>
              <p:spPr bwMode="auto">
                <a:xfrm>
                  <a:off x="0" y="0"/>
                  <a:ext cx="72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66" name="Group 17"/>
              <p:cNvGrpSpPr>
                <a:grpSpLocks/>
              </p:cNvGrpSpPr>
              <p:nvPr/>
            </p:nvGrpSpPr>
            <p:grpSpPr bwMode="auto">
              <a:xfrm>
                <a:off x="726" y="460"/>
                <a:ext cx="1241" cy="460"/>
                <a:chOff x="0" y="0"/>
                <a:chExt cx="1241" cy="460"/>
              </a:xfrm>
            </p:grpSpPr>
            <p:sp>
              <p:nvSpPr>
                <p:cNvPr id="198697" name="Rectangle 18"/>
                <p:cNvSpPr>
                  <a:spLocks noChangeArrowheads="1"/>
                </p:cNvSpPr>
                <p:nvPr/>
              </p:nvSpPr>
              <p:spPr bwMode="auto">
                <a:xfrm>
                  <a:off x="43" y="0"/>
                  <a:ext cx="115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交易成本与根本证券价格成比例的单阶段期权定价公式</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698" name="Rectangle 19"/>
                <p:cNvSpPr>
                  <a:spLocks noChangeArrowheads="1"/>
                </p:cNvSpPr>
                <p:nvPr/>
              </p:nvSpPr>
              <p:spPr bwMode="auto">
                <a:xfrm>
                  <a:off x="0" y="0"/>
                  <a:ext cx="1241"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67" name="Group 20"/>
              <p:cNvGrpSpPr>
                <a:grpSpLocks/>
              </p:cNvGrpSpPr>
              <p:nvPr/>
            </p:nvGrpSpPr>
            <p:grpSpPr bwMode="auto">
              <a:xfrm>
                <a:off x="1967" y="460"/>
                <a:ext cx="1108" cy="460"/>
                <a:chOff x="0" y="0"/>
                <a:chExt cx="1108" cy="460"/>
              </a:xfrm>
            </p:grpSpPr>
            <p:sp>
              <p:nvSpPr>
                <p:cNvPr id="198695" name="Rectangle 21"/>
                <p:cNvSpPr>
                  <a:spLocks noChangeArrowheads="1"/>
                </p:cNvSpPr>
                <p:nvPr/>
              </p:nvSpPr>
              <p:spPr bwMode="auto">
                <a:xfrm>
                  <a:off x="43" y="0"/>
                  <a:ext cx="1022"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Merton（1990）</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696" name="Rectangle 22"/>
                <p:cNvSpPr>
                  <a:spLocks noChangeArrowheads="1"/>
                </p:cNvSpPr>
                <p:nvPr/>
              </p:nvSpPr>
              <p:spPr bwMode="auto">
                <a:xfrm>
                  <a:off x="0" y="0"/>
                  <a:ext cx="1108"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68" name="Group 23"/>
              <p:cNvGrpSpPr>
                <a:grpSpLocks/>
              </p:cNvGrpSpPr>
              <p:nvPr/>
            </p:nvGrpSpPr>
            <p:grpSpPr bwMode="auto">
              <a:xfrm>
                <a:off x="0" y="920"/>
                <a:ext cx="726" cy="460"/>
                <a:chOff x="0" y="0"/>
                <a:chExt cx="726" cy="460"/>
              </a:xfrm>
            </p:grpSpPr>
            <p:sp>
              <p:nvSpPr>
                <p:cNvPr id="198693" name="Rectangle 24"/>
                <p:cNvSpPr>
                  <a:spLocks noChangeArrowheads="1"/>
                </p:cNvSpPr>
                <p:nvPr/>
              </p:nvSpPr>
              <p:spPr bwMode="auto">
                <a:xfrm>
                  <a:off x="43" y="0"/>
                  <a:ext cx="64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Times New Roman" panose="02020603050405020304" pitchFamily="18" charset="0"/>
                    </a:rPr>
                    <a:t> </a:t>
                  </a:r>
                  <a:endParaRPr lang="zh-CN" altLang="zh-CN" sz="1600" b="1">
                    <a:latin typeface="宋体" panose="02010600030101010101" pitchFamily="2" charset="-122"/>
                  </a:endParaRPr>
                </a:p>
                <a:p>
                  <a:pPr algn="just" fontAlgn="t">
                    <a:spcBef>
                      <a:spcPct val="0"/>
                    </a:spcBef>
                    <a:buClrTx/>
                    <a:buSzTx/>
                    <a:buFontTx/>
                    <a:buNone/>
                  </a:pPr>
                  <a:endParaRPr lang="zh-CN" altLang="zh-CN" sz="1600" b="1">
                    <a:latin typeface="Times New Roman" panose="02020603050405020304" pitchFamily="18" charset="0"/>
                  </a:endParaRPr>
                </a:p>
              </p:txBody>
            </p:sp>
            <p:sp>
              <p:nvSpPr>
                <p:cNvPr id="198694" name="Rectangle 25"/>
                <p:cNvSpPr>
                  <a:spLocks noChangeArrowheads="1"/>
                </p:cNvSpPr>
                <p:nvPr/>
              </p:nvSpPr>
              <p:spPr bwMode="auto">
                <a:xfrm>
                  <a:off x="0" y="0"/>
                  <a:ext cx="72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69" name="Group 26"/>
              <p:cNvGrpSpPr>
                <a:grpSpLocks/>
              </p:cNvGrpSpPr>
              <p:nvPr/>
            </p:nvGrpSpPr>
            <p:grpSpPr bwMode="auto">
              <a:xfrm>
                <a:off x="726" y="920"/>
                <a:ext cx="1241" cy="460"/>
                <a:chOff x="0" y="0"/>
                <a:chExt cx="1241" cy="460"/>
              </a:xfrm>
            </p:grpSpPr>
            <p:sp>
              <p:nvSpPr>
                <p:cNvPr id="198691" name="Rectangle 27"/>
                <p:cNvSpPr>
                  <a:spLocks noChangeArrowheads="1"/>
                </p:cNvSpPr>
                <p:nvPr/>
              </p:nvSpPr>
              <p:spPr bwMode="auto">
                <a:xfrm>
                  <a:off x="43" y="0"/>
                  <a:ext cx="115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将Merton（1990）的方法推广到多阶段情形</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692" name="Rectangle 28"/>
                <p:cNvSpPr>
                  <a:spLocks noChangeArrowheads="1"/>
                </p:cNvSpPr>
                <p:nvPr/>
              </p:nvSpPr>
              <p:spPr bwMode="auto">
                <a:xfrm>
                  <a:off x="0" y="0"/>
                  <a:ext cx="1241"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70" name="Group 29"/>
              <p:cNvGrpSpPr>
                <a:grpSpLocks/>
              </p:cNvGrpSpPr>
              <p:nvPr/>
            </p:nvGrpSpPr>
            <p:grpSpPr bwMode="auto">
              <a:xfrm>
                <a:off x="1967" y="920"/>
                <a:ext cx="1108" cy="460"/>
                <a:chOff x="0" y="0"/>
                <a:chExt cx="1108" cy="460"/>
              </a:xfrm>
            </p:grpSpPr>
            <p:sp>
              <p:nvSpPr>
                <p:cNvPr id="198689" name="Rectangle 30"/>
                <p:cNvSpPr>
                  <a:spLocks noChangeArrowheads="1"/>
                </p:cNvSpPr>
                <p:nvPr/>
              </p:nvSpPr>
              <p:spPr bwMode="auto">
                <a:xfrm>
                  <a:off x="43" y="0"/>
                  <a:ext cx="1022"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Boyle和Vorst（1992）</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690" name="Rectangle 31"/>
                <p:cNvSpPr>
                  <a:spLocks noChangeArrowheads="1"/>
                </p:cNvSpPr>
                <p:nvPr/>
              </p:nvSpPr>
              <p:spPr bwMode="auto">
                <a:xfrm>
                  <a:off x="0" y="0"/>
                  <a:ext cx="1108"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71" name="Group 32"/>
              <p:cNvGrpSpPr>
                <a:grpSpLocks/>
              </p:cNvGrpSpPr>
              <p:nvPr/>
            </p:nvGrpSpPr>
            <p:grpSpPr bwMode="auto">
              <a:xfrm>
                <a:off x="0" y="1380"/>
                <a:ext cx="726" cy="460"/>
                <a:chOff x="0" y="0"/>
                <a:chExt cx="726" cy="460"/>
              </a:xfrm>
            </p:grpSpPr>
            <p:sp>
              <p:nvSpPr>
                <p:cNvPr id="198687" name="Rectangle 33"/>
                <p:cNvSpPr>
                  <a:spLocks noChangeArrowheads="1"/>
                </p:cNvSpPr>
                <p:nvPr/>
              </p:nvSpPr>
              <p:spPr bwMode="auto">
                <a:xfrm>
                  <a:off x="43" y="0"/>
                  <a:ext cx="64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(8)股票期权</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688" name="Rectangle 34"/>
                <p:cNvSpPr>
                  <a:spLocks noChangeArrowheads="1"/>
                </p:cNvSpPr>
                <p:nvPr/>
              </p:nvSpPr>
              <p:spPr bwMode="auto">
                <a:xfrm>
                  <a:off x="0" y="0"/>
                  <a:ext cx="72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72" name="Group 35"/>
              <p:cNvGrpSpPr>
                <a:grpSpLocks/>
              </p:cNvGrpSpPr>
              <p:nvPr/>
            </p:nvGrpSpPr>
            <p:grpSpPr bwMode="auto">
              <a:xfrm>
                <a:off x="726" y="1380"/>
                <a:ext cx="1241" cy="460"/>
                <a:chOff x="0" y="0"/>
                <a:chExt cx="1241" cy="460"/>
              </a:xfrm>
            </p:grpSpPr>
            <p:sp>
              <p:nvSpPr>
                <p:cNvPr id="198685" name="Rectangle 36"/>
                <p:cNvSpPr>
                  <a:spLocks noChangeArrowheads="1"/>
                </p:cNvSpPr>
                <p:nvPr/>
              </p:nvSpPr>
              <p:spPr bwMode="auto">
                <a:xfrm>
                  <a:off x="43" y="0"/>
                  <a:ext cx="115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外汇期权</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686" name="Rectangle 37"/>
                <p:cNvSpPr>
                  <a:spLocks noChangeArrowheads="1"/>
                </p:cNvSpPr>
                <p:nvPr/>
              </p:nvSpPr>
              <p:spPr bwMode="auto">
                <a:xfrm>
                  <a:off x="0" y="0"/>
                  <a:ext cx="1241"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73" name="Group 38"/>
              <p:cNvGrpSpPr>
                <a:grpSpLocks/>
              </p:cNvGrpSpPr>
              <p:nvPr/>
            </p:nvGrpSpPr>
            <p:grpSpPr bwMode="auto">
              <a:xfrm>
                <a:off x="1967" y="1380"/>
                <a:ext cx="1108" cy="460"/>
                <a:chOff x="0" y="0"/>
                <a:chExt cx="1108" cy="460"/>
              </a:xfrm>
            </p:grpSpPr>
            <p:sp>
              <p:nvSpPr>
                <p:cNvPr id="198683" name="Rectangle 39"/>
                <p:cNvSpPr>
                  <a:spLocks noChangeArrowheads="1"/>
                </p:cNvSpPr>
                <p:nvPr/>
              </p:nvSpPr>
              <p:spPr bwMode="auto">
                <a:xfrm>
                  <a:off x="43" y="0"/>
                  <a:ext cx="1022"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en-US" altLang="zh-CN" sz="1600" b="1">
                      <a:latin typeface="宋体" panose="02010600030101010101" pitchFamily="2" charset="-122"/>
                    </a:rPr>
                    <a:t>Garman and Kohlhagen (1983)</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684" name="Rectangle 40"/>
                <p:cNvSpPr>
                  <a:spLocks noChangeArrowheads="1"/>
                </p:cNvSpPr>
                <p:nvPr/>
              </p:nvSpPr>
              <p:spPr bwMode="auto">
                <a:xfrm>
                  <a:off x="0" y="0"/>
                  <a:ext cx="1108"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74" name="Group 41"/>
              <p:cNvGrpSpPr>
                <a:grpSpLocks/>
              </p:cNvGrpSpPr>
              <p:nvPr/>
            </p:nvGrpSpPr>
            <p:grpSpPr bwMode="auto">
              <a:xfrm>
                <a:off x="0" y="1840"/>
                <a:ext cx="726" cy="460"/>
                <a:chOff x="0" y="0"/>
                <a:chExt cx="726" cy="460"/>
              </a:xfrm>
            </p:grpSpPr>
            <p:sp>
              <p:nvSpPr>
                <p:cNvPr id="198681" name="Rectangle 42"/>
                <p:cNvSpPr>
                  <a:spLocks noChangeArrowheads="1"/>
                </p:cNvSpPr>
                <p:nvPr/>
              </p:nvSpPr>
              <p:spPr bwMode="auto">
                <a:xfrm>
                  <a:off x="43" y="0"/>
                  <a:ext cx="64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Times New Roman" panose="02020603050405020304" pitchFamily="18" charset="0"/>
                    </a:rPr>
                    <a:t> </a:t>
                  </a:r>
                  <a:endParaRPr lang="zh-CN" altLang="zh-CN" sz="1600" b="1">
                    <a:latin typeface="宋体" panose="02010600030101010101" pitchFamily="2" charset="-122"/>
                  </a:endParaRPr>
                </a:p>
                <a:p>
                  <a:pPr algn="just" fontAlgn="t">
                    <a:spcBef>
                      <a:spcPct val="0"/>
                    </a:spcBef>
                    <a:buClrTx/>
                    <a:buSzTx/>
                    <a:buFontTx/>
                    <a:buNone/>
                  </a:pPr>
                  <a:endParaRPr lang="zh-CN" altLang="zh-CN" sz="1600" b="1">
                    <a:latin typeface="Times New Roman" panose="02020603050405020304" pitchFamily="18" charset="0"/>
                  </a:endParaRPr>
                </a:p>
              </p:txBody>
            </p:sp>
            <p:sp>
              <p:nvSpPr>
                <p:cNvPr id="198682" name="Rectangle 43"/>
                <p:cNvSpPr>
                  <a:spLocks noChangeArrowheads="1"/>
                </p:cNvSpPr>
                <p:nvPr/>
              </p:nvSpPr>
              <p:spPr bwMode="auto">
                <a:xfrm>
                  <a:off x="0" y="0"/>
                  <a:ext cx="72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75" name="Group 44"/>
              <p:cNvGrpSpPr>
                <a:grpSpLocks/>
              </p:cNvGrpSpPr>
              <p:nvPr/>
            </p:nvGrpSpPr>
            <p:grpSpPr bwMode="auto">
              <a:xfrm>
                <a:off x="726" y="1840"/>
                <a:ext cx="1241" cy="460"/>
                <a:chOff x="0" y="0"/>
                <a:chExt cx="1241" cy="460"/>
              </a:xfrm>
            </p:grpSpPr>
            <p:sp>
              <p:nvSpPr>
                <p:cNvPr id="198679" name="Rectangle 45"/>
                <p:cNvSpPr>
                  <a:spLocks noChangeArrowheads="1"/>
                </p:cNvSpPr>
                <p:nvPr/>
              </p:nvSpPr>
              <p:spPr bwMode="auto">
                <a:xfrm>
                  <a:off x="43" y="0"/>
                  <a:ext cx="115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期货期权</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680" name="Rectangle 46"/>
                <p:cNvSpPr>
                  <a:spLocks noChangeArrowheads="1"/>
                </p:cNvSpPr>
                <p:nvPr/>
              </p:nvSpPr>
              <p:spPr bwMode="auto">
                <a:xfrm>
                  <a:off x="0" y="0"/>
                  <a:ext cx="1241"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nvGrpSpPr>
              <p:cNvPr id="198676" name="Group 47"/>
              <p:cNvGrpSpPr>
                <a:grpSpLocks/>
              </p:cNvGrpSpPr>
              <p:nvPr/>
            </p:nvGrpSpPr>
            <p:grpSpPr bwMode="auto">
              <a:xfrm>
                <a:off x="1967" y="1840"/>
                <a:ext cx="1108" cy="460"/>
                <a:chOff x="0" y="0"/>
                <a:chExt cx="1108" cy="460"/>
              </a:xfrm>
            </p:grpSpPr>
            <p:sp>
              <p:nvSpPr>
                <p:cNvPr id="198677" name="Rectangle 48"/>
                <p:cNvSpPr>
                  <a:spLocks noChangeArrowheads="1"/>
                </p:cNvSpPr>
                <p:nvPr/>
              </p:nvSpPr>
              <p:spPr bwMode="auto">
                <a:xfrm>
                  <a:off x="43" y="0"/>
                  <a:ext cx="1022"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tabLst>
                      <a:tab pos="1104900" algn="r"/>
                      <a:tab pos="5200650"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tabLst>
                      <a:tab pos="1104900" algn="r"/>
                      <a:tab pos="5200650"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tabLst>
                      <a:tab pos="1104900" algn="r"/>
                      <a:tab pos="5200650"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tabLst>
                      <a:tab pos="1104900" algn="r"/>
                      <a:tab pos="5200650"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tabLst>
                      <a:tab pos="1104900" algn="r"/>
                      <a:tab pos="5200650" algn="r"/>
                    </a:tabLst>
                    <a:defRPr sz="2000">
                      <a:solidFill>
                        <a:schemeClr val="tx1"/>
                      </a:solidFill>
                      <a:latin typeface="Arial" panose="020B0604020202020204" pitchFamily="34" charset="0"/>
                      <a:ea typeface="宋体" panose="02010600030101010101" pitchFamily="2" charset="-122"/>
                    </a:defRPr>
                  </a:lvl9pPr>
                </a:lstStyle>
                <a:p>
                  <a:pPr algn="just" eaLnBrk="1" fontAlgn="t" hangingPunct="1">
                    <a:spcBef>
                      <a:spcPct val="0"/>
                    </a:spcBef>
                    <a:buClrTx/>
                    <a:buSzTx/>
                    <a:buFontTx/>
                    <a:buNone/>
                  </a:pPr>
                  <a:r>
                    <a:rPr lang="zh-CN" altLang="zh-CN" sz="1600" b="1">
                      <a:latin typeface="宋体" panose="02010600030101010101" pitchFamily="2" charset="-122"/>
                    </a:rPr>
                    <a:t>Lieu（1990）、Chaudhury和Wei（1994）</a:t>
                  </a:r>
                </a:p>
                <a:p>
                  <a:pPr algn="just" fontAlgn="t">
                    <a:spcBef>
                      <a:spcPct val="0"/>
                    </a:spcBef>
                    <a:buClrTx/>
                    <a:buSzTx/>
                    <a:buFontTx/>
                    <a:buNone/>
                  </a:pPr>
                  <a:endParaRPr lang="zh-CN" altLang="zh-CN" sz="1600" b="1">
                    <a:latin typeface="Times New Roman" panose="02020603050405020304" pitchFamily="18" charset="0"/>
                  </a:endParaRPr>
                </a:p>
              </p:txBody>
            </p:sp>
            <p:sp>
              <p:nvSpPr>
                <p:cNvPr id="198678" name="Rectangle 49"/>
                <p:cNvSpPr>
                  <a:spLocks noChangeArrowheads="1"/>
                </p:cNvSpPr>
                <p:nvPr/>
              </p:nvSpPr>
              <p:spPr bwMode="auto">
                <a:xfrm>
                  <a:off x="0" y="0"/>
                  <a:ext cx="1108"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grpSp>
        <p:sp>
          <p:nvSpPr>
            <p:cNvPr id="198661" name="Rectangle 50"/>
            <p:cNvSpPr>
              <a:spLocks noChangeArrowheads="1"/>
            </p:cNvSpPr>
            <p:nvPr/>
          </p:nvSpPr>
          <p:spPr bwMode="auto">
            <a:xfrm>
              <a:off x="0" y="0"/>
              <a:ext cx="3081" cy="2306"/>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defRPr/>
            </a:pPr>
            <a:r>
              <a:rPr lang="zh-CN" altLang="zh-CN" smtClean="0"/>
              <a:t>金融理论应用的几个阶段</a:t>
            </a:r>
          </a:p>
        </p:txBody>
      </p:sp>
      <p:grpSp>
        <p:nvGrpSpPr>
          <p:cNvPr id="199683" name="Group 3"/>
          <p:cNvGrpSpPr>
            <a:grpSpLocks/>
          </p:cNvGrpSpPr>
          <p:nvPr/>
        </p:nvGrpSpPr>
        <p:grpSpPr bwMode="auto">
          <a:xfrm>
            <a:off x="755650" y="1412875"/>
            <a:ext cx="7391400" cy="5184775"/>
            <a:chOff x="0" y="0"/>
            <a:chExt cx="7691" cy="4277"/>
          </a:xfrm>
        </p:grpSpPr>
        <p:sp>
          <p:nvSpPr>
            <p:cNvPr id="135173" name="Rectangle 4"/>
            <p:cNvSpPr>
              <a:spLocks noChangeArrowheads="1"/>
            </p:cNvSpPr>
            <p:nvPr/>
          </p:nvSpPr>
          <p:spPr bwMode="auto">
            <a:xfrm>
              <a:off x="0" y="468"/>
              <a:ext cx="7691" cy="3809"/>
            </a:xfrm>
            <a:prstGeom prst="rect">
              <a:avLst/>
            </a:prstGeom>
            <a:solidFill>
              <a:schemeClr val="tx1"/>
            </a:solidFill>
            <a:ln w="9525">
              <a:solidFill>
                <a:srgbClr val="000000"/>
              </a:solidFill>
              <a:miter lim="800000"/>
              <a:headEnd/>
              <a:tailEnd/>
            </a:ln>
          </p:spPr>
          <p:txBody>
            <a:bodyPr/>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eaLnBrk="1" fontAlgn="t" hangingPunct="1">
                <a:defRPr/>
              </a:pPr>
              <a:endParaRPr lang="zh-CN" altLang="en-US" smtClean="0">
                <a:solidFill>
                  <a:schemeClr val="tx2">
                    <a:lumMod val="10000"/>
                  </a:schemeClr>
                </a:solidFill>
              </a:endParaRPr>
            </a:p>
          </p:txBody>
        </p:sp>
        <p:sp>
          <p:nvSpPr>
            <p:cNvPr id="135174" name="Text Box 5"/>
            <p:cNvSpPr txBox="1">
              <a:spLocks noChangeArrowheads="1"/>
            </p:cNvSpPr>
            <p:nvPr/>
          </p:nvSpPr>
          <p:spPr bwMode="auto">
            <a:xfrm>
              <a:off x="180" y="864"/>
              <a:ext cx="1440" cy="46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just" fontAlgn="t">
                <a:defRPr/>
              </a:pPr>
              <a:r>
                <a:rPr lang="zh-CN" altLang="zh-CN" sz="1800" smtClean="0">
                  <a:solidFill>
                    <a:schemeClr val="tx2">
                      <a:lumMod val="10000"/>
                    </a:schemeClr>
                  </a:solidFill>
                  <a:latin typeface="Times New Roman" pitchFamily="18" charset="0"/>
                  <a:ea typeface="宋体" pitchFamily="2" charset="-122"/>
                </a:rPr>
                <a:t>描述性金融</a:t>
              </a:r>
            </a:p>
          </p:txBody>
        </p:sp>
        <p:sp>
          <p:nvSpPr>
            <p:cNvPr id="135175" name="Text Box 6"/>
            <p:cNvSpPr txBox="1">
              <a:spLocks noChangeArrowheads="1"/>
            </p:cNvSpPr>
            <p:nvPr/>
          </p:nvSpPr>
          <p:spPr bwMode="auto">
            <a:xfrm>
              <a:off x="180" y="2272"/>
              <a:ext cx="1440" cy="46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just" fontAlgn="t">
                <a:defRPr/>
              </a:pPr>
              <a:r>
                <a:rPr lang="zh-CN" altLang="zh-CN" sz="1800" smtClean="0">
                  <a:solidFill>
                    <a:schemeClr val="tx2">
                      <a:lumMod val="10000"/>
                    </a:schemeClr>
                  </a:solidFill>
                  <a:latin typeface="Times New Roman" pitchFamily="18" charset="0"/>
                  <a:ea typeface="宋体" pitchFamily="2" charset="-122"/>
                </a:rPr>
                <a:t>分析性金融</a:t>
              </a:r>
            </a:p>
          </p:txBody>
        </p:sp>
        <p:sp>
          <p:nvSpPr>
            <p:cNvPr id="135176" name="Text Box 7"/>
            <p:cNvSpPr txBox="1">
              <a:spLocks noChangeArrowheads="1"/>
            </p:cNvSpPr>
            <p:nvPr/>
          </p:nvSpPr>
          <p:spPr bwMode="auto">
            <a:xfrm>
              <a:off x="180" y="3686"/>
              <a:ext cx="1440" cy="46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ctr" fontAlgn="t">
                <a:defRPr/>
              </a:pPr>
              <a:r>
                <a:rPr lang="zh-CN" altLang="zh-CN" sz="1800" smtClean="0">
                  <a:solidFill>
                    <a:schemeClr val="tx2">
                      <a:lumMod val="10000"/>
                    </a:schemeClr>
                  </a:solidFill>
                  <a:latin typeface="Times New Roman" pitchFamily="18" charset="0"/>
                  <a:ea typeface="宋体" pitchFamily="2" charset="-122"/>
                </a:rPr>
                <a:t>金融工程</a:t>
              </a:r>
            </a:p>
          </p:txBody>
        </p:sp>
        <p:sp>
          <p:nvSpPr>
            <p:cNvPr id="135177" name="Text Box 8"/>
            <p:cNvSpPr txBox="1">
              <a:spLocks noChangeArrowheads="1"/>
            </p:cNvSpPr>
            <p:nvPr/>
          </p:nvSpPr>
          <p:spPr bwMode="auto">
            <a:xfrm>
              <a:off x="2356" y="787"/>
              <a:ext cx="1457" cy="6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just" fontAlgn="t">
                <a:defRPr/>
              </a:pPr>
              <a:r>
                <a:rPr lang="zh-CN" altLang="zh-CN" sz="1800" b="0" dirty="0" smtClean="0">
                  <a:solidFill>
                    <a:schemeClr val="tx2">
                      <a:lumMod val="10000"/>
                    </a:schemeClr>
                  </a:solidFill>
                  <a:latin typeface="Times New Roman" pitchFamily="18" charset="0"/>
                  <a:ea typeface="宋体" pitchFamily="2" charset="-122"/>
                </a:rPr>
                <a:t>偏重于描述</a:t>
              </a:r>
            </a:p>
            <a:p>
              <a:pPr algn="just" fontAlgn="t">
                <a:defRPr/>
              </a:pPr>
              <a:r>
                <a:rPr lang="zh-CN" altLang="zh-CN" sz="1800" b="0" dirty="0" smtClean="0">
                  <a:solidFill>
                    <a:schemeClr val="tx2">
                      <a:lumMod val="10000"/>
                    </a:schemeClr>
                  </a:solidFill>
                  <a:latin typeface="Times New Roman" pitchFamily="18" charset="0"/>
                  <a:ea typeface="宋体" pitchFamily="2" charset="-122"/>
                </a:rPr>
                <a:t>缺乏数量分析</a:t>
              </a:r>
            </a:p>
          </p:txBody>
        </p:sp>
        <p:sp>
          <p:nvSpPr>
            <p:cNvPr id="135178" name="Text Box 9"/>
            <p:cNvSpPr txBox="1">
              <a:spLocks noChangeArrowheads="1"/>
            </p:cNvSpPr>
            <p:nvPr/>
          </p:nvSpPr>
          <p:spPr bwMode="auto">
            <a:xfrm>
              <a:off x="2364" y="2327"/>
              <a:ext cx="1440" cy="35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just" fontAlgn="t">
                <a:defRPr/>
              </a:pPr>
              <a:r>
                <a:rPr lang="zh-CN" altLang="zh-CN" sz="1800" b="0" smtClean="0">
                  <a:solidFill>
                    <a:schemeClr val="tx2">
                      <a:lumMod val="10000"/>
                    </a:schemeClr>
                  </a:solidFill>
                  <a:latin typeface="Times New Roman" pitchFamily="18" charset="0"/>
                  <a:ea typeface="宋体" pitchFamily="2" charset="-122"/>
                </a:rPr>
                <a:t>以数量分析为主</a:t>
              </a:r>
            </a:p>
          </p:txBody>
        </p:sp>
        <p:sp>
          <p:nvSpPr>
            <p:cNvPr id="135179" name="Text Box 10"/>
            <p:cNvSpPr txBox="1">
              <a:spLocks noChangeArrowheads="1"/>
            </p:cNvSpPr>
            <p:nvPr/>
          </p:nvSpPr>
          <p:spPr bwMode="auto">
            <a:xfrm>
              <a:off x="2184" y="3592"/>
              <a:ext cx="1801" cy="66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just" fontAlgn="t">
                <a:defRPr/>
              </a:pPr>
              <a:r>
                <a:rPr lang="zh-CN" altLang="zh-CN" sz="1800" b="0" smtClean="0">
                  <a:solidFill>
                    <a:schemeClr val="tx2">
                      <a:lumMod val="10000"/>
                    </a:schemeClr>
                  </a:solidFill>
                  <a:latin typeface="Times New Roman" pitchFamily="18" charset="0"/>
                  <a:ea typeface="宋体" pitchFamily="2" charset="-122"/>
                </a:rPr>
                <a:t>组合应用金融工具，结构化管理金融风险</a:t>
              </a:r>
            </a:p>
          </p:txBody>
        </p:sp>
        <p:sp>
          <p:nvSpPr>
            <p:cNvPr id="135180" name="Text Box 11"/>
            <p:cNvSpPr txBox="1">
              <a:spLocks noChangeArrowheads="1"/>
            </p:cNvSpPr>
            <p:nvPr/>
          </p:nvSpPr>
          <p:spPr bwMode="auto">
            <a:xfrm>
              <a:off x="4059" y="922"/>
              <a:ext cx="2339" cy="35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just" fontAlgn="t">
                <a:defRPr/>
              </a:pPr>
              <a:r>
                <a:rPr lang="zh-CN" altLang="zh-CN" sz="1800" b="0" smtClean="0">
                  <a:solidFill>
                    <a:schemeClr val="tx2">
                      <a:lumMod val="10000"/>
                    </a:schemeClr>
                  </a:solidFill>
                  <a:latin typeface="Times New Roman" pitchFamily="18" charset="0"/>
                  <a:ea typeface="宋体" pitchFamily="2" charset="-122"/>
                </a:rPr>
                <a:t>               不多</a:t>
              </a:r>
            </a:p>
          </p:txBody>
        </p:sp>
        <p:sp>
          <p:nvSpPr>
            <p:cNvPr id="135181" name="Text Box 12"/>
            <p:cNvSpPr txBox="1">
              <a:spLocks noChangeArrowheads="1"/>
            </p:cNvSpPr>
            <p:nvPr/>
          </p:nvSpPr>
          <p:spPr bwMode="auto">
            <a:xfrm>
              <a:off x="4239" y="2289"/>
              <a:ext cx="3419" cy="3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just" fontAlgn="t">
                <a:defRPr/>
              </a:pPr>
              <a:r>
                <a:rPr lang="zh-CN" altLang="zh-CN" sz="1800" b="0" smtClean="0">
                  <a:solidFill>
                    <a:schemeClr val="tx2">
                      <a:lumMod val="10000"/>
                    </a:schemeClr>
                  </a:solidFill>
                  <a:latin typeface="Times New Roman" pitchFamily="18" charset="0"/>
                  <a:ea typeface="宋体" pitchFamily="2" charset="-122"/>
                </a:rPr>
                <a:t>1952年，Markowitz的资产组合理论</a:t>
              </a:r>
            </a:p>
          </p:txBody>
        </p:sp>
        <p:sp>
          <p:nvSpPr>
            <p:cNvPr id="135182" name="Text Box 13"/>
            <p:cNvSpPr txBox="1">
              <a:spLocks noChangeArrowheads="1"/>
            </p:cNvSpPr>
            <p:nvPr/>
          </p:nvSpPr>
          <p:spPr bwMode="auto">
            <a:xfrm>
              <a:off x="4239" y="3589"/>
              <a:ext cx="3419" cy="66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just" fontAlgn="t">
                <a:defRPr/>
              </a:pPr>
              <a:r>
                <a:rPr lang="zh-CN" altLang="zh-CN" sz="1800" b="0" smtClean="0">
                  <a:solidFill>
                    <a:schemeClr val="tx2">
                      <a:lumMod val="10000"/>
                    </a:schemeClr>
                  </a:solidFill>
                  <a:latin typeface="Times New Roman" pitchFamily="18" charset="0"/>
                  <a:ea typeface="宋体" pitchFamily="2" charset="-122"/>
                </a:rPr>
                <a:t>1973年，期权定价Black-Scholes公式</a:t>
              </a:r>
            </a:p>
            <a:p>
              <a:pPr algn="just" fontAlgn="t">
                <a:defRPr/>
              </a:pPr>
              <a:endParaRPr lang="zh-CN" altLang="zh-CN" sz="1800" b="0" smtClean="0">
                <a:solidFill>
                  <a:schemeClr val="tx2">
                    <a:lumMod val="10000"/>
                  </a:schemeClr>
                </a:solidFill>
                <a:latin typeface="Times New Roman" pitchFamily="18" charset="0"/>
                <a:ea typeface="宋体" pitchFamily="2" charset="-122"/>
              </a:endParaRPr>
            </a:p>
          </p:txBody>
        </p:sp>
        <p:sp>
          <p:nvSpPr>
            <p:cNvPr id="135183" name="Text Box 14"/>
            <p:cNvSpPr txBox="1">
              <a:spLocks noChangeArrowheads="1"/>
            </p:cNvSpPr>
            <p:nvPr/>
          </p:nvSpPr>
          <p:spPr bwMode="auto">
            <a:xfrm>
              <a:off x="180" y="0"/>
              <a:ext cx="1440" cy="468"/>
            </a:xfrm>
            <a:prstGeom prst="rect">
              <a:avLst/>
            </a:prstGeom>
            <a:solidFill>
              <a:schemeClr val="tx1"/>
            </a:solidFill>
            <a:ln w="9525">
              <a:solidFill>
                <a:srgbClr val="000000"/>
              </a:solidFill>
              <a:miter lim="800000"/>
              <a:headEnd/>
              <a:tailEnd/>
            </a:ln>
          </p:spPr>
          <p:txBody>
            <a:bodyPr/>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just" fontAlgn="t">
                <a:defRPr/>
              </a:pPr>
              <a:r>
                <a:rPr lang="zh-CN" altLang="zh-CN" sz="1800" smtClean="0">
                  <a:solidFill>
                    <a:schemeClr val="tx2">
                      <a:lumMod val="10000"/>
                    </a:schemeClr>
                  </a:solidFill>
                  <a:latin typeface="Times New Roman" pitchFamily="18" charset="0"/>
                  <a:ea typeface="宋体" pitchFamily="2" charset="-122"/>
                </a:rPr>
                <a:t>发展阶段：</a:t>
              </a:r>
            </a:p>
          </p:txBody>
        </p:sp>
        <p:sp>
          <p:nvSpPr>
            <p:cNvPr id="135184" name="Line 15"/>
            <p:cNvSpPr>
              <a:spLocks noChangeShapeType="1"/>
            </p:cNvSpPr>
            <p:nvPr/>
          </p:nvSpPr>
          <p:spPr bwMode="auto">
            <a:xfrm>
              <a:off x="900" y="1329"/>
              <a:ext cx="0" cy="93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1" fontAlgn="t" hangingPunct="1">
                <a:defRPr/>
              </a:pPr>
              <a:endParaRPr lang="zh-CN" altLang="en-US">
                <a:solidFill>
                  <a:schemeClr val="tx2">
                    <a:lumMod val="10000"/>
                  </a:schemeClr>
                </a:solidFill>
              </a:endParaRPr>
            </a:p>
          </p:txBody>
        </p:sp>
        <p:sp>
          <p:nvSpPr>
            <p:cNvPr id="135185" name="Line 16"/>
            <p:cNvSpPr>
              <a:spLocks noChangeShapeType="1"/>
            </p:cNvSpPr>
            <p:nvPr/>
          </p:nvSpPr>
          <p:spPr bwMode="auto">
            <a:xfrm>
              <a:off x="900" y="2730"/>
              <a:ext cx="0" cy="93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1" fontAlgn="t" hangingPunct="1">
                <a:defRPr/>
              </a:pPr>
              <a:endParaRPr lang="zh-CN" altLang="en-US">
                <a:solidFill>
                  <a:schemeClr val="tx2">
                    <a:lumMod val="10000"/>
                  </a:schemeClr>
                </a:solidFill>
              </a:endParaRPr>
            </a:p>
          </p:txBody>
        </p:sp>
        <p:sp>
          <p:nvSpPr>
            <p:cNvPr id="135186" name="Text Box 17"/>
            <p:cNvSpPr txBox="1">
              <a:spLocks noChangeArrowheads="1"/>
            </p:cNvSpPr>
            <p:nvPr/>
          </p:nvSpPr>
          <p:spPr bwMode="auto">
            <a:xfrm>
              <a:off x="2184" y="0"/>
              <a:ext cx="1440" cy="468"/>
            </a:xfrm>
            <a:prstGeom prst="rect">
              <a:avLst/>
            </a:prstGeom>
            <a:solidFill>
              <a:schemeClr val="tx1"/>
            </a:solidFill>
            <a:ln w="9525">
              <a:solidFill>
                <a:srgbClr val="000000"/>
              </a:solidFill>
              <a:miter lim="800000"/>
              <a:headEnd/>
              <a:tailEnd/>
            </a:ln>
          </p:spPr>
          <p:txBody>
            <a:bodyPr/>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just" fontAlgn="t">
                <a:defRPr/>
              </a:pPr>
              <a:r>
                <a:rPr lang="zh-CN" altLang="zh-CN" sz="1800" smtClean="0">
                  <a:solidFill>
                    <a:schemeClr val="tx2">
                      <a:lumMod val="10000"/>
                    </a:schemeClr>
                  </a:solidFill>
                  <a:latin typeface="Times New Roman" pitchFamily="18" charset="0"/>
                  <a:ea typeface="宋体" pitchFamily="2" charset="-122"/>
                </a:rPr>
                <a:t>应用特点：</a:t>
              </a:r>
            </a:p>
          </p:txBody>
        </p:sp>
        <p:sp>
          <p:nvSpPr>
            <p:cNvPr id="135187" name="Text Box 18"/>
            <p:cNvSpPr txBox="1">
              <a:spLocks noChangeArrowheads="1"/>
            </p:cNvSpPr>
            <p:nvPr/>
          </p:nvSpPr>
          <p:spPr bwMode="auto">
            <a:xfrm>
              <a:off x="4239" y="0"/>
              <a:ext cx="1799" cy="468"/>
            </a:xfrm>
            <a:prstGeom prst="rect">
              <a:avLst/>
            </a:prstGeom>
            <a:solidFill>
              <a:schemeClr val="tx1"/>
            </a:solidFill>
            <a:ln w="9525">
              <a:solidFill>
                <a:srgbClr val="000000"/>
              </a:solidFill>
              <a:miter lim="800000"/>
              <a:headEnd/>
              <a:tailEnd/>
            </a:ln>
          </p:spPr>
          <p:txBody>
            <a:bodyPr/>
            <a:lstStyle>
              <a:lvl1pPr eaLnBrk="0" hangingPunct="0">
                <a:defRPr sz="2400" b="1">
                  <a:solidFill>
                    <a:schemeClr val="folHlink"/>
                  </a:solidFill>
                  <a:latin typeface="楷体_GB2312" pitchFamily="49" charset="-122"/>
                  <a:ea typeface="楷体_GB2312" pitchFamily="49" charset="-122"/>
                </a:defRPr>
              </a:lvl1pPr>
              <a:lvl2pPr marL="742950" indent="-285750" eaLnBrk="0" hangingPunct="0">
                <a:defRPr sz="2400" b="1">
                  <a:solidFill>
                    <a:schemeClr val="folHlink"/>
                  </a:solidFill>
                  <a:latin typeface="楷体_GB2312" pitchFamily="49" charset="-122"/>
                  <a:ea typeface="楷体_GB2312" pitchFamily="49" charset="-122"/>
                </a:defRPr>
              </a:lvl2pPr>
              <a:lvl3pPr marL="1143000" indent="-228600" eaLnBrk="0" hangingPunct="0">
                <a:defRPr sz="2400" b="1">
                  <a:solidFill>
                    <a:schemeClr val="folHlink"/>
                  </a:solidFill>
                  <a:latin typeface="楷体_GB2312" pitchFamily="49" charset="-122"/>
                  <a:ea typeface="楷体_GB2312" pitchFamily="49" charset="-122"/>
                </a:defRPr>
              </a:lvl3pPr>
              <a:lvl4pPr marL="1600200" indent="-228600" eaLnBrk="0" hangingPunct="0">
                <a:defRPr sz="2400" b="1">
                  <a:solidFill>
                    <a:schemeClr val="folHlink"/>
                  </a:solidFill>
                  <a:latin typeface="楷体_GB2312" pitchFamily="49" charset="-122"/>
                  <a:ea typeface="楷体_GB2312" pitchFamily="49" charset="-122"/>
                </a:defRPr>
              </a:lvl4pPr>
              <a:lvl5pPr marL="2057400" indent="-228600" eaLnBrk="0" hangingPunct="0">
                <a:defRPr sz="2400" b="1">
                  <a:solidFill>
                    <a:schemeClr val="folHlink"/>
                  </a:solidFill>
                  <a:latin typeface="楷体_GB2312" pitchFamily="49" charset="-122"/>
                  <a:ea typeface="楷体_GB2312" pitchFamily="49" charset="-122"/>
                </a:defRPr>
              </a:lvl5pPr>
              <a:lvl6pPr marL="25146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6pPr>
              <a:lvl7pPr marL="29718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7pPr>
              <a:lvl8pPr marL="34290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8pPr>
              <a:lvl9pPr marL="3886200" indent="-228600" eaLnBrk="0" fontAlgn="base" hangingPunct="0">
                <a:spcBef>
                  <a:spcPct val="0"/>
                </a:spcBef>
                <a:spcAft>
                  <a:spcPct val="0"/>
                </a:spcAft>
                <a:defRPr sz="2400" b="1">
                  <a:solidFill>
                    <a:schemeClr val="folHlink"/>
                  </a:solidFill>
                  <a:latin typeface="楷体_GB2312" pitchFamily="49" charset="-122"/>
                  <a:ea typeface="楷体_GB2312" pitchFamily="49" charset="-122"/>
                </a:defRPr>
              </a:lvl9pPr>
            </a:lstStyle>
            <a:p>
              <a:pPr algn="just" fontAlgn="t">
                <a:defRPr/>
              </a:pPr>
              <a:r>
                <a:rPr lang="zh-CN" altLang="zh-CN" sz="1800" dirty="0" smtClean="0">
                  <a:solidFill>
                    <a:schemeClr val="tx2">
                      <a:lumMod val="10000"/>
                    </a:schemeClr>
                  </a:solidFill>
                  <a:latin typeface="Times New Roman" pitchFamily="18" charset="0"/>
                  <a:ea typeface="宋体" pitchFamily="2" charset="-122"/>
                </a:rPr>
                <a:t>开创性理论：</a:t>
              </a:r>
            </a:p>
          </p:txBody>
        </p:sp>
        <p:sp>
          <p:nvSpPr>
            <p:cNvPr id="135188" name="Line 19"/>
            <p:cNvSpPr>
              <a:spLocks noChangeShapeType="1"/>
            </p:cNvSpPr>
            <p:nvPr/>
          </p:nvSpPr>
          <p:spPr bwMode="auto">
            <a:xfrm>
              <a:off x="3084" y="1417"/>
              <a:ext cx="0" cy="87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1" fontAlgn="t" hangingPunct="1">
                <a:defRPr/>
              </a:pPr>
              <a:endParaRPr lang="zh-CN" altLang="en-US">
                <a:solidFill>
                  <a:schemeClr val="tx2">
                    <a:lumMod val="10000"/>
                  </a:schemeClr>
                </a:solidFill>
              </a:endParaRPr>
            </a:p>
          </p:txBody>
        </p:sp>
        <p:sp>
          <p:nvSpPr>
            <p:cNvPr id="135189" name="Line 20"/>
            <p:cNvSpPr>
              <a:spLocks noChangeShapeType="1"/>
            </p:cNvSpPr>
            <p:nvPr/>
          </p:nvSpPr>
          <p:spPr bwMode="auto">
            <a:xfrm>
              <a:off x="3084" y="2649"/>
              <a:ext cx="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1" fontAlgn="t" hangingPunct="1">
                <a:defRPr/>
              </a:pPr>
              <a:endParaRPr lang="zh-CN" altLang="en-US">
                <a:solidFill>
                  <a:schemeClr val="tx2">
                    <a:lumMod val="10000"/>
                  </a:schemeClr>
                </a:solidFill>
              </a:endParaRPr>
            </a:p>
          </p:txBody>
        </p:sp>
        <p:sp>
          <p:nvSpPr>
            <p:cNvPr id="135190" name="Line 21"/>
            <p:cNvSpPr>
              <a:spLocks noChangeShapeType="1"/>
            </p:cNvSpPr>
            <p:nvPr/>
          </p:nvSpPr>
          <p:spPr bwMode="auto">
            <a:xfrm>
              <a:off x="5228" y="1261"/>
              <a:ext cx="0" cy="93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1" fontAlgn="t" hangingPunct="1">
                <a:defRPr/>
              </a:pPr>
              <a:endParaRPr lang="zh-CN" altLang="en-US">
                <a:solidFill>
                  <a:schemeClr val="tx2">
                    <a:lumMod val="10000"/>
                  </a:schemeClr>
                </a:solidFill>
              </a:endParaRPr>
            </a:p>
          </p:txBody>
        </p:sp>
        <p:sp>
          <p:nvSpPr>
            <p:cNvPr id="135191" name="Line 22"/>
            <p:cNvSpPr>
              <a:spLocks noChangeShapeType="1"/>
            </p:cNvSpPr>
            <p:nvPr/>
          </p:nvSpPr>
          <p:spPr bwMode="auto">
            <a:xfrm>
              <a:off x="5228" y="2757"/>
              <a:ext cx="0" cy="8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1" fontAlgn="t" hangingPunct="1">
                <a:defRPr/>
              </a:pPr>
              <a:endParaRPr lang="zh-CN" altLang="en-US">
                <a:solidFill>
                  <a:schemeClr val="tx2">
                    <a:lumMod val="10000"/>
                  </a:schemeClr>
                </a:solidFill>
              </a:endParaRPr>
            </a:p>
          </p:txBody>
        </p:sp>
      </p:grpSp>
      <p:sp>
        <p:nvSpPr>
          <p:cNvPr id="199684" name="Line 23"/>
          <p:cNvSpPr>
            <a:spLocks noChangeShapeType="1"/>
          </p:cNvSpPr>
          <p:nvPr/>
        </p:nvSpPr>
        <p:spPr bwMode="auto">
          <a:xfrm>
            <a:off x="762000" y="2362200"/>
            <a:ext cx="7467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EF2AA537-E1EF-49FE-87BF-14AB25B5030B}" type="slidenum">
              <a:rPr lang="zh-CN" altLang="en-US" sz="1400" smtClean="0">
                <a:latin typeface="Arial" panose="020B0604020202020204" pitchFamily="34" charset="0"/>
              </a:rPr>
              <a:pPr eaLnBrk="1" hangingPunct="1">
                <a:defRPr/>
              </a:pPr>
              <a:t>148</a:t>
            </a:fld>
            <a:endParaRPr lang="en-US" altLang="zh-CN" sz="1400" smtClean="0">
              <a:latin typeface="Arial" panose="020B0604020202020204" pitchFamily="34" charset="0"/>
            </a:endParaRPr>
          </a:p>
        </p:txBody>
      </p:sp>
      <p:sp>
        <p:nvSpPr>
          <p:cNvPr id="25602" name="Rectangle 2"/>
          <p:cNvSpPr>
            <a:spLocks noGrp="1" noChangeArrowheads="1"/>
          </p:cNvSpPr>
          <p:nvPr>
            <p:ph type="title"/>
          </p:nvPr>
        </p:nvSpPr>
        <p:spPr>
          <a:xfrm>
            <a:off x="457200" y="277813"/>
            <a:ext cx="8229600" cy="760412"/>
          </a:xfrm>
        </p:spPr>
        <p:txBody>
          <a:bodyPr/>
          <a:lstStyle/>
          <a:p>
            <a:pPr eaLnBrk="1" hangingPunct="1">
              <a:defRPr/>
            </a:pPr>
            <a:r>
              <a:rPr lang="en-US" altLang="zh-CN" b="1" dirty="0" smtClean="0">
                <a:latin typeface="隶书" panose="02010509060101010101" pitchFamily="49" charset="-122"/>
                <a:ea typeface="隶书" panose="02010509060101010101" pitchFamily="49" charset="-122"/>
              </a:rPr>
              <a:t>4</a:t>
            </a:r>
            <a:r>
              <a:rPr lang="zh-CN" altLang="en-US" b="1" dirty="0" smtClean="0">
                <a:latin typeface="隶书" panose="02010509060101010101" pitchFamily="49" charset="-122"/>
                <a:ea typeface="隶书" panose="02010509060101010101" pitchFamily="49" charset="-122"/>
              </a:rPr>
              <a:t>、</a:t>
            </a:r>
            <a:r>
              <a:rPr lang="zh-CN" altLang="en-US" b="1" dirty="0" smtClean="0">
                <a:solidFill>
                  <a:schemeClr val="tx1"/>
                </a:solidFill>
                <a:latin typeface="隶书" panose="02010509060101010101" pitchFamily="49" charset="-122"/>
                <a:ea typeface="隶书" panose="02010509060101010101" pitchFamily="49" charset="-122"/>
              </a:rPr>
              <a:t>货币作用的变化</a:t>
            </a:r>
          </a:p>
        </p:txBody>
      </p:sp>
      <p:sp>
        <p:nvSpPr>
          <p:cNvPr id="25603" name="Rectangle 3"/>
          <p:cNvSpPr>
            <a:spLocks noGrp="1" noChangeArrowheads="1"/>
          </p:cNvSpPr>
          <p:nvPr>
            <p:ph type="body" idx="1"/>
          </p:nvPr>
        </p:nvSpPr>
        <p:spPr>
          <a:xfrm>
            <a:off x="684213" y="1125538"/>
            <a:ext cx="7772400" cy="4572000"/>
          </a:xfrm>
        </p:spPr>
        <p:txBody>
          <a:bodyPr/>
          <a:lstStyle/>
          <a:p>
            <a:pPr eaLnBrk="1" hangingPunct="1">
              <a:defRPr/>
            </a:pPr>
            <a:r>
              <a:rPr lang="zh-CN" altLang="en-US" sz="2400" b="1" dirty="0" smtClean="0">
                <a:latin typeface="宋体" pitchFamily="2" charset="-122"/>
              </a:rPr>
              <a:t>原始社会：物物交换 → 稀有金属 → 纸币</a:t>
            </a:r>
          </a:p>
          <a:p>
            <a:pPr eaLnBrk="1" hangingPunct="1">
              <a:buFont typeface="Wingdings" panose="05000000000000000000" pitchFamily="2" charset="2"/>
              <a:buNone/>
              <a:defRPr/>
            </a:pPr>
            <a:r>
              <a:rPr lang="zh-CN" altLang="en-US" sz="2400" b="1" dirty="0" smtClean="0">
                <a:latin typeface="宋体" pitchFamily="2" charset="-122"/>
              </a:rPr>
              <a:t>            → 电子货币 </a:t>
            </a:r>
          </a:p>
          <a:p>
            <a:pPr eaLnBrk="1" hangingPunct="1">
              <a:defRPr/>
            </a:pPr>
            <a:r>
              <a:rPr lang="zh-CN" altLang="en-US" sz="2400" b="1" dirty="0" smtClean="0">
                <a:latin typeface="宋体" pitchFamily="2" charset="-122"/>
              </a:rPr>
              <a:t>一般等价物→→信用→→交易标的物 </a:t>
            </a:r>
          </a:p>
          <a:p>
            <a:pPr lvl="2" eaLnBrk="1" hangingPunct="1">
              <a:buFont typeface="Monotype Sorts" pitchFamily="2" charset="2"/>
              <a:buNone/>
              <a:defRPr/>
            </a:pPr>
            <a:r>
              <a:rPr lang="zh-CN" altLang="en-US" b="1" dirty="0" smtClean="0">
                <a:latin typeface="宋体" pitchFamily="2" charset="-122"/>
              </a:rPr>
              <a:t> 为使流通方便，提高社会分工的效率，起到一般等价物的作用</a:t>
            </a:r>
          </a:p>
          <a:p>
            <a:pPr lvl="2" eaLnBrk="1" hangingPunct="1">
              <a:buFont typeface="Monotype Sorts" pitchFamily="2" charset="2"/>
              <a:buNone/>
              <a:defRPr/>
            </a:pPr>
            <a:r>
              <a:rPr lang="zh-CN" altLang="en-US" b="1" dirty="0" smtClean="0">
                <a:latin typeface="宋体" pitchFamily="2" charset="-122"/>
              </a:rPr>
              <a:t> 为大生产需要大量资金，需要借钱；产生信用</a:t>
            </a:r>
          </a:p>
          <a:p>
            <a:pPr lvl="2" eaLnBrk="1" hangingPunct="1">
              <a:buFont typeface="Monotype Sorts" pitchFamily="2" charset="2"/>
              <a:buNone/>
              <a:defRPr/>
            </a:pPr>
            <a:r>
              <a:rPr lang="zh-CN" altLang="en-US" b="1" dirty="0" smtClean="0">
                <a:latin typeface="宋体" pitchFamily="2" charset="-122"/>
              </a:rPr>
              <a:t> 用钱交换钱，用钱赚钱</a:t>
            </a:r>
          </a:p>
          <a:p>
            <a:pPr eaLnBrk="1" hangingPunct="1">
              <a:defRPr/>
            </a:pPr>
            <a:r>
              <a:rPr lang="zh-CN" altLang="en-US" sz="2400" b="1" dirty="0" smtClean="0">
                <a:latin typeface="宋体" pitchFamily="2" charset="-122"/>
              </a:rPr>
              <a:t>一般等价物金融→→信用金融→→交易标的物金融</a:t>
            </a:r>
          </a:p>
          <a:p>
            <a:pPr eaLnBrk="1" hangingPunct="1">
              <a:defRPr/>
            </a:pPr>
            <a:r>
              <a:rPr lang="zh-CN" altLang="en-US" sz="2400" b="1" dirty="0" smtClean="0">
                <a:latin typeface="宋体" pitchFamily="2" charset="-122"/>
              </a:rPr>
              <a:t>交易性金融：货币脱离了与实物的关系，产生了几乎独立的供求。</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6"/>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4378F675-CBBC-4B81-9A2E-684B5762A852}" type="slidenum">
              <a:rPr lang="zh-CN" altLang="en-US" sz="1400" smtClean="0">
                <a:latin typeface="Arial" panose="020B0604020202020204" pitchFamily="34" charset="0"/>
              </a:rPr>
              <a:pPr eaLnBrk="1" hangingPunct="1">
                <a:defRPr/>
              </a:pPr>
              <a:t>149</a:t>
            </a:fld>
            <a:endParaRPr lang="en-US" altLang="zh-CN" sz="1400" smtClean="0">
              <a:latin typeface="Arial" panose="020B0604020202020204" pitchFamily="34" charset="0"/>
            </a:endParaRPr>
          </a:p>
        </p:txBody>
      </p:sp>
      <p:sp>
        <p:nvSpPr>
          <p:cNvPr id="26626" name="Rectangle 2"/>
          <p:cNvSpPr>
            <a:spLocks noGrp="1" noChangeArrowheads="1"/>
          </p:cNvSpPr>
          <p:nvPr>
            <p:ph type="title"/>
          </p:nvPr>
        </p:nvSpPr>
        <p:spPr>
          <a:xfrm>
            <a:off x="685800" y="457200"/>
            <a:ext cx="8458200" cy="762000"/>
          </a:xfrm>
        </p:spPr>
        <p:txBody>
          <a:bodyPr/>
          <a:lstStyle/>
          <a:p>
            <a:pPr eaLnBrk="1" hangingPunct="1">
              <a:defRPr/>
            </a:pPr>
            <a:r>
              <a:rPr lang="en-US" altLang="zh-CN" b="1" dirty="0" smtClean="0">
                <a:solidFill>
                  <a:schemeClr val="tx1"/>
                </a:solidFill>
                <a:latin typeface="隶书" pitchFamily="49" charset="-122"/>
                <a:ea typeface="隶书" pitchFamily="49" charset="-122"/>
              </a:rPr>
              <a:t>5</a:t>
            </a:r>
            <a:r>
              <a:rPr lang="zh-CN" altLang="en-US" b="1" dirty="0" smtClean="0">
                <a:solidFill>
                  <a:schemeClr val="tx1"/>
                </a:solidFill>
                <a:latin typeface="隶书" pitchFamily="49" charset="-122"/>
                <a:ea typeface="隶书" pitchFamily="49" charset="-122"/>
              </a:rPr>
              <a:t>、金融市场异化，信用过度膨胀</a:t>
            </a:r>
          </a:p>
        </p:txBody>
      </p:sp>
      <p:sp>
        <p:nvSpPr>
          <p:cNvPr id="26627" name="Rectangle 3"/>
          <p:cNvSpPr>
            <a:spLocks noGrp="1" noChangeArrowheads="1"/>
          </p:cNvSpPr>
          <p:nvPr>
            <p:ph type="body" sz="half" idx="1"/>
          </p:nvPr>
        </p:nvSpPr>
        <p:spPr>
          <a:xfrm>
            <a:off x="685800" y="1524000"/>
            <a:ext cx="7772400" cy="4953000"/>
          </a:xfrm>
        </p:spPr>
        <p:txBody>
          <a:bodyPr/>
          <a:lstStyle/>
          <a:p>
            <a:pPr eaLnBrk="1" hangingPunct="1">
              <a:buFont typeface="Monotype Sorts" pitchFamily="2" charset="2"/>
              <a:buNone/>
              <a:defRPr/>
            </a:pPr>
            <a:r>
              <a:rPr lang="zh-CN" altLang="en-US" b="1" dirty="0" smtClean="0">
                <a:latin typeface="宋体" pitchFamily="2" charset="-122"/>
              </a:rPr>
              <a:t>   90年代以来</a:t>
            </a:r>
          </a:p>
          <a:p>
            <a:pPr algn="just" eaLnBrk="1" hangingPunct="1">
              <a:lnSpc>
                <a:spcPct val="150000"/>
              </a:lnSpc>
              <a:buClr>
                <a:schemeClr val="tx1"/>
              </a:buClr>
              <a:buFont typeface="Marlett" pitchFamily="2" charset="2"/>
              <a:buNone/>
              <a:defRPr/>
            </a:pPr>
            <a:r>
              <a:rPr lang="zh-CN" altLang="en-US" b="1" dirty="0" smtClean="0">
                <a:latin typeface="宋体" pitchFamily="2" charset="-122"/>
              </a:rPr>
              <a:t>   根本资产 </a:t>
            </a:r>
            <a:r>
              <a:rPr lang="zh-CN" altLang="en-US" b="1" dirty="0" smtClean="0">
                <a:latin typeface="宋体" pitchFamily="2" charset="-122"/>
                <a:cs typeface="Times New Roman" pitchFamily="18" charset="0"/>
              </a:rPr>
              <a:t>→</a:t>
            </a:r>
            <a:r>
              <a:rPr lang="zh-CN" altLang="en-US" b="1" dirty="0" smtClean="0">
                <a:latin typeface="宋体" pitchFamily="2" charset="-122"/>
              </a:rPr>
              <a:t> </a:t>
            </a:r>
            <a:r>
              <a:rPr lang="zh-CN" altLang="en-US" b="1" dirty="0" smtClean="0">
                <a:latin typeface="宋体" pitchFamily="2" charset="-122"/>
                <a:cs typeface="Times New Roman" pitchFamily="18" charset="0"/>
              </a:rPr>
              <a:t>→</a:t>
            </a:r>
            <a:r>
              <a:rPr lang="zh-CN" altLang="en-US" b="1" dirty="0" smtClean="0">
                <a:latin typeface="宋体" pitchFamily="2" charset="-122"/>
              </a:rPr>
              <a:t>  衍生产品</a:t>
            </a:r>
          </a:p>
          <a:p>
            <a:pPr algn="just" eaLnBrk="1" hangingPunct="1">
              <a:lnSpc>
                <a:spcPct val="150000"/>
              </a:lnSpc>
              <a:buClr>
                <a:schemeClr val="tx1"/>
              </a:buClr>
              <a:buFont typeface="Marlett" pitchFamily="2" charset="2"/>
              <a:buNone/>
              <a:defRPr/>
            </a:pPr>
            <a:r>
              <a:rPr lang="zh-CN" altLang="en-US" b="1" dirty="0" smtClean="0">
                <a:latin typeface="宋体" pitchFamily="2" charset="-122"/>
              </a:rPr>
              <a:t>   套期保值 </a:t>
            </a:r>
            <a:r>
              <a:rPr lang="zh-CN" altLang="en-US" b="1" dirty="0" smtClean="0">
                <a:latin typeface="宋体" pitchFamily="2" charset="-122"/>
                <a:cs typeface="Times New Roman" pitchFamily="18" charset="0"/>
              </a:rPr>
              <a:t>→ →  </a:t>
            </a:r>
            <a:r>
              <a:rPr lang="zh-CN" altLang="en-US" b="1" dirty="0" smtClean="0">
                <a:latin typeface="宋体" pitchFamily="2" charset="-122"/>
              </a:rPr>
              <a:t>过度投机和套利</a:t>
            </a:r>
          </a:p>
          <a:p>
            <a:pPr algn="just" eaLnBrk="1" hangingPunct="1">
              <a:lnSpc>
                <a:spcPct val="150000"/>
              </a:lnSpc>
              <a:buClr>
                <a:schemeClr val="tx1"/>
              </a:buClr>
              <a:buFont typeface="Marlett" pitchFamily="2" charset="2"/>
              <a:buChar char="h"/>
              <a:defRPr/>
            </a:pPr>
            <a:r>
              <a:rPr lang="zh-CN" altLang="en-US" b="1" dirty="0" smtClean="0"/>
              <a:t>货币乘数效应和金融衍生产品交易杠杆原理共同作用，金融机构数十甚至数百倍地创造着货币</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48752546-9A32-4577-A11B-0F4992D08EDF}" type="slidenum">
              <a:rPr lang="zh-CN" altLang="en-US" sz="1400" smtClean="0">
                <a:latin typeface="Arial" panose="020B0604020202020204" pitchFamily="34" charset="0"/>
              </a:rPr>
              <a:pPr eaLnBrk="1" hangingPunct="1">
                <a:defRPr/>
              </a:pPr>
              <a:t>15</a:t>
            </a:fld>
            <a:endParaRPr lang="en-US" altLang="zh-CN" sz="1400" smtClean="0">
              <a:latin typeface="Arial" panose="020B0604020202020204" pitchFamily="34" charset="0"/>
            </a:endParaRPr>
          </a:p>
        </p:txBody>
      </p:sp>
      <p:sp>
        <p:nvSpPr>
          <p:cNvPr id="667650" name="Rectangle 2"/>
          <p:cNvSpPr>
            <a:spLocks noGrp="1" noChangeArrowheads="1"/>
          </p:cNvSpPr>
          <p:nvPr>
            <p:ph type="title"/>
          </p:nvPr>
        </p:nvSpPr>
        <p:spPr>
          <a:xfrm>
            <a:off x="457200" y="277813"/>
            <a:ext cx="8229600" cy="684212"/>
          </a:xfrm>
        </p:spPr>
        <p:txBody>
          <a:bodyPr/>
          <a:lstStyle/>
          <a:p>
            <a:pPr eaLnBrk="1" hangingPunct="1">
              <a:defRPr/>
            </a:pPr>
            <a:r>
              <a:rPr lang="zh-CN" altLang="zh-CN" dirty="0" smtClean="0"/>
              <a:t> </a:t>
            </a:r>
            <a:r>
              <a:rPr lang="zh-CN" altLang="en-US" dirty="0" smtClean="0"/>
              <a:t>2</a:t>
            </a:r>
            <a:r>
              <a:rPr lang="en-US" altLang="zh-CN" dirty="0" smtClean="0"/>
              <a:t>.</a:t>
            </a:r>
            <a:r>
              <a:rPr lang="en-US" altLang="zh-CN" b="1" dirty="0" smtClean="0"/>
              <a:t> WHO/WHAT:</a:t>
            </a:r>
            <a:r>
              <a:rPr lang="zh-CN" b="1" dirty="0" smtClean="0"/>
              <a:t>国际调查情况</a:t>
            </a:r>
            <a:endParaRPr lang="zh-CN" altLang="en-US" b="1" dirty="0" smtClean="0"/>
          </a:p>
        </p:txBody>
      </p:sp>
      <p:sp>
        <p:nvSpPr>
          <p:cNvPr id="667651" name="Rectangle 3"/>
          <p:cNvSpPr>
            <a:spLocks noGrp="1" noChangeArrowheads="1"/>
          </p:cNvSpPr>
          <p:nvPr>
            <p:ph type="body" idx="1"/>
          </p:nvPr>
        </p:nvSpPr>
        <p:spPr>
          <a:xfrm>
            <a:off x="395288" y="1052513"/>
            <a:ext cx="8497887" cy="5472112"/>
          </a:xfrm>
        </p:spPr>
        <p:txBody>
          <a:bodyPr/>
          <a:lstStyle/>
          <a:p>
            <a:pPr algn="just" eaLnBrk="1" hangingPunct="1">
              <a:lnSpc>
                <a:spcPct val="110000"/>
              </a:lnSpc>
              <a:defRPr/>
            </a:pPr>
            <a:r>
              <a:rPr lang="zh-CN" sz="2800" b="1" dirty="0" smtClean="0">
                <a:latin typeface="宋体" pitchFamily="2" charset="-122"/>
              </a:rPr>
              <a:t>根据世界互换和衍生品协会（</a:t>
            </a:r>
            <a:r>
              <a:rPr lang="en-US" altLang="zh-CN" sz="2800" b="1" dirty="0" smtClean="0">
                <a:latin typeface="宋体" pitchFamily="2" charset="-122"/>
              </a:rPr>
              <a:t>International Swaps and Derivatives Association</a:t>
            </a:r>
            <a:r>
              <a:rPr lang="zh-CN" altLang="en-US" sz="2800" b="1" dirty="0" smtClean="0">
                <a:latin typeface="宋体" pitchFamily="2" charset="-122"/>
              </a:rPr>
              <a:t>）</a:t>
            </a:r>
            <a:r>
              <a:rPr lang="en-US" altLang="zh-CN" sz="2800" b="1" dirty="0" smtClean="0">
                <a:latin typeface="宋体" pitchFamily="2" charset="-122"/>
              </a:rPr>
              <a:t>2003</a:t>
            </a:r>
            <a:r>
              <a:rPr lang="zh-CN" altLang="en-US" sz="2800" b="1" dirty="0" smtClean="0">
                <a:latin typeface="宋体" pitchFamily="2" charset="-122"/>
              </a:rPr>
              <a:t>年</a:t>
            </a:r>
            <a:r>
              <a:rPr lang="zh-CN" sz="2800" b="1" dirty="0" smtClean="0">
                <a:latin typeface="宋体" pitchFamily="2" charset="-122"/>
              </a:rPr>
              <a:t>一次调查</a:t>
            </a:r>
            <a:r>
              <a:rPr lang="en-US" altLang="zh-CN" sz="2800" b="1" dirty="0" smtClean="0">
                <a:latin typeface="宋体" pitchFamily="2" charset="-122"/>
              </a:rPr>
              <a:t>(2003</a:t>
            </a:r>
            <a:r>
              <a:rPr lang="zh-CN" sz="2800" b="1" dirty="0" smtClean="0">
                <a:latin typeface="宋体" pitchFamily="2" charset="-122"/>
              </a:rPr>
              <a:t>年</a:t>
            </a:r>
            <a:r>
              <a:rPr lang="en-US" altLang="zh-CN" sz="2800" b="1" dirty="0" smtClean="0">
                <a:latin typeface="宋体" pitchFamily="2" charset="-122"/>
              </a:rPr>
              <a:t>)</a:t>
            </a:r>
            <a:r>
              <a:rPr lang="zh-CN" sz="2800" b="1" dirty="0" smtClean="0">
                <a:latin typeface="宋体" pitchFamily="2" charset="-122"/>
              </a:rPr>
              <a:t>的统计，世界500强公司中有超过90％的公司使用衍生品来管理它们的风险。</a:t>
            </a:r>
          </a:p>
          <a:p>
            <a:pPr algn="just" eaLnBrk="1" hangingPunct="1">
              <a:lnSpc>
                <a:spcPct val="110000"/>
              </a:lnSpc>
              <a:defRPr/>
            </a:pPr>
            <a:r>
              <a:rPr lang="zh-CN" sz="2800" b="1" dirty="0" smtClean="0">
                <a:latin typeface="宋体" pitchFamily="2" charset="-122"/>
              </a:rPr>
              <a:t>其中</a:t>
            </a:r>
            <a:r>
              <a:rPr lang="en-US" altLang="zh-CN" sz="2800" b="1" dirty="0" smtClean="0">
                <a:latin typeface="宋体" pitchFamily="2" charset="-122"/>
              </a:rPr>
              <a:t>500</a:t>
            </a:r>
            <a:r>
              <a:rPr lang="zh-CN" sz="2800" b="1" dirty="0" smtClean="0">
                <a:latin typeface="宋体" pitchFamily="2" charset="-122"/>
              </a:rPr>
              <a:t>强中有85％的公司用于管理利率风险，78％的公司用于管理汇率风险，23.5％的公司用于管理商品价格风险，11％用于管理股权证券风险。500强中196家美国公司的94％，89家日本公司的91％，37家法国公司的92％，35家英国公司的100％，34家德国公司的94％使用衍生品来管理风险。</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697DD389-A295-4482-BD2E-EE1482B99482}" type="slidenum">
              <a:rPr lang="zh-CN" altLang="en-US" sz="1400" smtClean="0">
                <a:latin typeface="Arial" panose="020B0604020202020204" pitchFamily="34" charset="0"/>
              </a:rPr>
              <a:pPr eaLnBrk="1" hangingPunct="1">
                <a:defRPr/>
              </a:pPr>
              <a:t>150</a:t>
            </a:fld>
            <a:endParaRPr lang="en-US" altLang="zh-CN" sz="1400" smtClean="0">
              <a:latin typeface="Arial" panose="020B0604020202020204" pitchFamily="34" charset="0"/>
            </a:endParaRPr>
          </a:p>
        </p:txBody>
      </p:sp>
      <p:sp>
        <p:nvSpPr>
          <p:cNvPr id="34818" name="Rectangle 2"/>
          <p:cNvSpPr>
            <a:spLocks noGrp="1" noChangeArrowheads="1"/>
          </p:cNvSpPr>
          <p:nvPr>
            <p:ph type="title"/>
          </p:nvPr>
        </p:nvSpPr>
        <p:spPr>
          <a:xfrm>
            <a:off x="1506538" y="277813"/>
            <a:ext cx="5889625" cy="684212"/>
          </a:xfrm>
        </p:spPr>
        <p:txBody>
          <a:bodyPr/>
          <a:lstStyle/>
          <a:p>
            <a:pPr eaLnBrk="1" hangingPunct="1">
              <a:defRPr/>
            </a:pPr>
            <a:r>
              <a:rPr lang="zh-CN" altLang="en-US" b="1" smtClean="0"/>
              <a:t>6、</a:t>
            </a:r>
            <a:r>
              <a:rPr lang="zh-CN" altLang="en-US" b="1" smtClean="0">
                <a:solidFill>
                  <a:schemeClr val="tx1"/>
                </a:solidFill>
                <a:latin typeface="宋体" pitchFamily="2" charset="-122"/>
              </a:rPr>
              <a:t>研究方法的变化</a:t>
            </a:r>
          </a:p>
        </p:txBody>
      </p:sp>
      <p:sp>
        <p:nvSpPr>
          <p:cNvPr id="34822" name="Rectangle 6"/>
          <p:cNvSpPr>
            <a:spLocks noGrp="1" noChangeArrowheads="1"/>
          </p:cNvSpPr>
          <p:nvPr>
            <p:ph type="body" idx="1"/>
          </p:nvPr>
        </p:nvSpPr>
        <p:spPr>
          <a:xfrm>
            <a:off x="2590800" y="1371600"/>
            <a:ext cx="3276600" cy="4572000"/>
          </a:xfrm>
        </p:spPr>
        <p:txBody>
          <a:bodyPr/>
          <a:lstStyle/>
          <a:p>
            <a:pPr eaLnBrk="1" hangingPunct="1">
              <a:buFont typeface="Monotype Sorts" pitchFamily="2" charset="2"/>
              <a:buChar char="¶"/>
              <a:defRPr/>
            </a:pPr>
            <a:r>
              <a:rPr lang="zh-CN" altLang="en-US" sz="2400" b="1" smtClean="0">
                <a:latin typeface="宋体" pitchFamily="2" charset="-122"/>
              </a:rPr>
              <a:t>线 性 →→ 非线性      </a:t>
            </a:r>
          </a:p>
          <a:p>
            <a:pPr eaLnBrk="1" hangingPunct="1">
              <a:buFont typeface="Monotype Sorts" pitchFamily="2" charset="2"/>
              <a:buChar char="·"/>
              <a:defRPr/>
            </a:pPr>
            <a:r>
              <a:rPr lang="zh-CN" altLang="en-US" sz="2400" b="1" smtClean="0">
                <a:latin typeface="宋体" pitchFamily="2" charset="-122"/>
              </a:rPr>
              <a:t>人 工 →→ 计算机</a:t>
            </a:r>
          </a:p>
          <a:p>
            <a:pPr eaLnBrk="1" hangingPunct="1">
              <a:buFont typeface="Monotype Sorts" pitchFamily="2" charset="2"/>
              <a:buChar char="¸"/>
              <a:defRPr/>
            </a:pPr>
            <a:r>
              <a:rPr lang="zh-CN" altLang="en-US" sz="2400" b="1" smtClean="0">
                <a:latin typeface="宋体" pitchFamily="2" charset="-122"/>
              </a:rPr>
              <a:t>静 态 →→ 动  态</a:t>
            </a:r>
          </a:p>
          <a:p>
            <a:pPr eaLnBrk="1" hangingPunct="1">
              <a:buFont typeface="Monotype Sorts" pitchFamily="2" charset="2"/>
              <a:buChar char="¹"/>
              <a:defRPr/>
            </a:pPr>
            <a:r>
              <a:rPr lang="zh-CN" altLang="en-US" sz="2400" b="1" smtClean="0">
                <a:latin typeface="宋体" pitchFamily="2" charset="-122"/>
              </a:rPr>
              <a:t>简 单 →→ 复  杂</a:t>
            </a:r>
          </a:p>
          <a:p>
            <a:pPr eaLnBrk="1" hangingPunct="1">
              <a:buFont typeface="Monotype Sorts" pitchFamily="2" charset="2"/>
              <a:buChar char="º"/>
              <a:defRPr/>
            </a:pPr>
            <a:r>
              <a:rPr lang="zh-CN" altLang="en-US" sz="2400" b="1" smtClean="0">
                <a:latin typeface="宋体" pitchFamily="2" charset="-122"/>
              </a:rPr>
              <a:t>分 析 →→ 产  品</a:t>
            </a:r>
          </a:p>
          <a:p>
            <a:pPr eaLnBrk="1" hangingPunct="1">
              <a:buFont typeface="Monotype Sorts" pitchFamily="2" charset="2"/>
              <a:buChar char="»"/>
              <a:defRPr/>
            </a:pPr>
            <a:r>
              <a:rPr lang="zh-CN" altLang="en-US" sz="2400" b="1" smtClean="0">
                <a:latin typeface="宋体" pitchFamily="2" charset="-122"/>
              </a:rPr>
              <a:t>定 性 →→ 定  量</a:t>
            </a:r>
          </a:p>
          <a:p>
            <a:pPr eaLnBrk="1" hangingPunct="1">
              <a:buFont typeface="Monotype Sorts" pitchFamily="2" charset="2"/>
              <a:buChar char="¼"/>
              <a:defRPr/>
            </a:pPr>
            <a:r>
              <a:rPr lang="zh-CN" altLang="en-US" sz="2400" b="1" smtClean="0">
                <a:latin typeface="宋体" pitchFamily="2" charset="-122"/>
              </a:rPr>
              <a:t>理 论 →→ 应  用</a:t>
            </a:r>
          </a:p>
          <a:p>
            <a:pPr eaLnBrk="1" hangingPunct="1">
              <a:buFont typeface="Monotype Sorts" pitchFamily="2" charset="2"/>
              <a:buChar char="½"/>
              <a:defRPr/>
            </a:pPr>
            <a:r>
              <a:rPr lang="zh-CN" altLang="en-US" sz="2400" b="1" smtClean="0">
                <a:latin typeface="宋体" pitchFamily="2" charset="-122"/>
              </a:rPr>
              <a:t>局 部 →→ 全  球</a:t>
            </a:r>
          </a:p>
          <a:p>
            <a:pPr eaLnBrk="1" hangingPunct="1">
              <a:buFont typeface="Monotype Sorts" pitchFamily="2" charset="2"/>
              <a:buChar char="¾"/>
              <a:defRPr/>
            </a:pPr>
            <a:r>
              <a:rPr lang="zh-CN" altLang="en-US" sz="2400" b="1" smtClean="0">
                <a:latin typeface="宋体" pitchFamily="2" charset="-122"/>
              </a:rPr>
              <a:t>确 定 →→ 不确定</a:t>
            </a:r>
          </a:p>
          <a:p>
            <a:pPr eaLnBrk="1" hangingPunct="1">
              <a:buFont typeface="Monotype Sorts" pitchFamily="2" charset="2"/>
              <a:buChar char="¿"/>
              <a:defRPr/>
            </a:pPr>
            <a:r>
              <a:rPr lang="zh-CN" altLang="en-US" sz="2400" b="1" smtClean="0">
                <a:latin typeface="宋体" pitchFamily="2" charset="-122"/>
              </a:rPr>
              <a:t>宏 观 →→ 微  观</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9E0F297-2DFB-411E-B5A6-0B250357286B}" type="slidenum">
              <a:rPr lang="zh-CN" altLang="en-US" sz="1400" smtClean="0">
                <a:latin typeface="Arial" panose="020B0604020202020204" pitchFamily="34" charset="0"/>
              </a:rPr>
              <a:pPr eaLnBrk="1" hangingPunct="1">
                <a:defRPr/>
              </a:pPr>
              <a:t>151</a:t>
            </a:fld>
            <a:endParaRPr lang="en-US" altLang="zh-CN" sz="1400" smtClean="0">
              <a:latin typeface="Arial" panose="020B0604020202020204" pitchFamily="34" charset="0"/>
            </a:endParaRPr>
          </a:p>
        </p:txBody>
      </p:sp>
      <p:sp>
        <p:nvSpPr>
          <p:cNvPr id="37890" name="Rectangle 2"/>
          <p:cNvSpPr>
            <a:spLocks noGrp="1" noChangeArrowheads="1"/>
          </p:cNvSpPr>
          <p:nvPr>
            <p:ph type="title"/>
          </p:nvPr>
        </p:nvSpPr>
        <p:spPr>
          <a:xfrm>
            <a:off x="457200" y="277813"/>
            <a:ext cx="8229600" cy="760412"/>
          </a:xfrm>
        </p:spPr>
        <p:txBody>
          <a:bodyPr/>
          <a:lstStyle/>
          <a:p>
            <a:pPr eaLnBrk="1" hangingPunct="1">
              <a:defRPr/>
            </a:pPr>
            <a:r>
              <a:rPr lang="zh-CN" altLang="en-US" b="1" smtClean="0">
                <a:solidFill>
                  <a:schemeClr val="tx1"/>
                </a:solidFill>
                <a:latin typeface="宋体" pitchFamily="2" charset="-122"/>
              </a:rPr>
              <a:t>7、全球经济互相作用的变化</a:t>
            </a:r>
          </a:p>
        </p:txBody>
      </p:sp>
      <p:sp>
        <p:nvSpPr>
          <p:cNvPr id="37891" name="Rectangle 3"/>
          <p:cNvSpPr>
            <a:spLocks noGrp="1" noChangeArrowheads="1"/>
          </p:cNvSpPr>
          <p:nvPr>
            <p:ph type="body" sz="half" idx="1"/>
          </p:nvPr>
        </p:nvSpPr>
        <p:spPr>
          <a:xfrm>
            <a:off x="1600200" y="1524000"/>
            <a:ext cx="3733800" cy="1981200"/>
          </a:xfrm>
        </p:spPr>
        <p:txBody>
          <a:bodyPr/>
          <a:lstStyle/>
          <a:p>
            <a:pPr eaLnBrk="1" hangingPunct="1">
              <a:defRPr/>
            </a:pPr>
            <a:r>
              <a:rPr lang="zh-CN" altLang="en-US" sz="2800" b="1" smtClean="0">
                <a:latin typeface="宋体" pitchFamily="2" charset="-122"/>
              </a:rPr>
              <a:t>独立经济时代</a:t>
            </a:r>
          </a:p>
          <a:p>
            <a:pPr eaLnBrk="1" hangingPunct="1">
              <a:defRPr/>
            </a:pPr>
            <a:r>
              <a:rPr lang="zh-CN" altLang="en-US" sz="2800" b="1" smtClean="0">
                <a:latin typeface="宋体" pitchFamily="2" charset="-122"/>
              </a:rPr>
              <a:t>弱关联时代</a:t>
            </a:r>
          </a:p>
          <a:p>
            <a:pPr eaLnBrk="1" hangingPunct="1">
              <a:defRPr/>
            </a:pPr>
            <a:r>
              <a:rPr lang="zh-CN" altLang="en-US" sz="2800" b="1" smtClean="0">
                <a:latin typeface="宋体" pitchFamily="2" charset="-122"/>
              </a:rPr>
              <a:t>时滞强关联时代    </a:t>
            </a:r>
          </a:p>
          <a:p>
            <a:pPr eaLnBrk="1" hangingPunct="1">
              <a:defRPr/>
            </a:pPr>
            <a:r>
              <a:rPr lang="zh-CN" altLang="en-US" sz="2800" b="1" smtClean="0">
                <a:latin typeface="宋体" pitchFamily="2" charset="-122"/>
              </a:rPr>
              <a:t>即时强关联时代</a:t>
            </a:r>
            <a:endParaRPr lang="zh-CN" altLang="en-US" sz="2800" b="1" smtClean="0"/>
          </a:p>
        </p:txBody>
      </p:sp>
      <p:graphicFrame>
        <p:nvGraphicFramePr>
          <p:cNvPr id="205829" name="Object 4"/>
          <p:cNvGraphicFramePr>
            <a:graphicFrameLocks noGrp="1" noChangeAspect="1"/>
          </p:cNvGraphicFramePr>
          <p:nvPr>
            <p:ph sz="half" idx="2"/>
          </p:nvPr>
        </p:nvGraphicFramePr>
        <p:xfrm>
          <a:off x="304800" y="3962400"/>
          <a:ext cx="7353300" cy="2324100"/>
        </p:xfrm>
        <a:graphic>
          <a:graphicData uri="http://schemas.openxmlformats.org/presentationml/2006/ole">
            <mc:AlternateContent xmlns:mc="http://schemas.openxmlformats.org/markup-compatibility/2006">
              <mc:Choice xmlns:v="urn:schemas-microsoft-com:vml" Requires="v">
                <p:oleObj spid="_x0000_s205848" name="Document" r:id="rId3" imgW="5289804" imgH="1676400" progId="Word.Document.8">
                  <p:embed/>
                </p:oleObj>
              </mc:Choice>
              <mc:Fallback>
                <p:oleObj name="Document" r:id="rId3" imgW="5289804" imgH="167640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962400"/>
                        <a:ext cx="73533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D1BDFC9A-D569-4038-AD98-FBE57F096549}" type="slidenum">
              <a:rPr lang="zh-CN" altLang="en-US" sz="1400" smtClean="0">
                <a:latin typeface="Arial" panose="020B0604020202020204" pitchFamily="34" charset="0"/>
              </a:rPr>
              <a:pPr eaLnBrk="1" hangingPunct="1">
                <a:defRPr/>
              </a:pPr>
              <a:t>152</a:t>
            </a:fld>
            <a:endParaRPr lang="en-US" altLang="zh-CN" sz="1400" smtClean="0">
              <a:latin typeface="Arial" panose="020B0604020202020204" pitchFamily="34" charset="0"/>
            </a:endParaRPr>
          </a:p>
        </p:txBody>
      </p:sp>
      <p:sp>
        <p:nvSpPr>
          <p:cNvPr id="219138" name="Rectangle 1026"/>
          <p:cNvSpPr>
            <a:spLocks noGrp="1" noChangeArrowheads="1"/>
          </p:cNvSpPr>
          <p:nvPr>
            <p:ph type="body" sz="half" idx="1"/>
          </p:nvPr>
        </p:nvSpPr>
        <p:spPr>
          <a:xfrm>
            <a:off x="609600" y="609600"/>
            <a:ext cx="7772400" cy="609600"/>
          </a:xfrm>
        </p:spPr>
        <p:txBody>
          <a:bodyPr/>
          <a:lstStyle/>
          <a:p>
            <a:pPr eaLnBrk="1" hangingPunct="1">
              <a:buFont typeface="Monotype Sorts" pitchFamily="2" charset="2"/>
              <a:buNone/>
              <a:defRPr/>
            </a:pPr>
            <a:r>
              <a:rPr lang="zh-CN" altLang="en-US" b="1" smtClean="0">
                <a:latin typeface="宋体" pitchFamily="2" charset="-122"/>
              </a:rPr>
              <a:t>局部市场 → 全球市场</a:t>
            </a:r>
            <a:r>
              <a:rPr lang="zh-CN" altLang="en-US" b="1" smtClean="0">
                <a:solidFill>
                  <a:srgbClr val="000000"/>
                </a:solidFill>
                <a:effectLst>
                  <a:outerShdw blurRad="38100" dist="38100" dir="2700000" algn="tl">
                    <a:srgbClr val="FFFFFF"/>
                  </a:outerShdw>
                </a:effectLst>
                <a:latin typeface="宋体" pitchFamily="2" charset="-122"/>
              </a:rPr>
              <a:t>    </a:t>
            </a:r>
            <a:endParaRPr lang="zh-CN" altLang="en-US" b="1" smtClean="0"/>
          </a:p>
        </p:txBody>
      </p:sp>
      <p:pic>
        <p:nvPicPr>
          <p:cNvPr id="206852" name="Picture 102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1371600"/>
            <a:ext cx="9144000" cy="5486400"/>
          </a:xfrm>
          <a:noFill/>
          <a:extLst>
            <a:ext uri="{909E8E84-426E-40DD-AFC4-6F175D3DCCD1}">
              <a14:hiddenFill xmlns:a14="http://schemas.microsoft.com/office/drawing/2010/main">
                <a:solidFill>
                  <a:srgbClr val="FFFFFF"/>
                </a:solidFill>
              </a14:hiddenFill>
            </a:ext>
          </a:extLst>
        </p:spPr>
      </p:pic>
      <p:sp>
        <p:nvSpPr>
          <p:cNvPr id="219140" name="Rectangle 1028"/>
          <p:cNvSpPr>
            <a:spLocks noChangeArrowheads="1"/>
          </p:cNvSpPr>
          <p:nvPr/>
        </p:nvSpPr>
        <p:spPr bwMode="auto">
          <a:xfrm>
            <a:off x="685800" y="5410200"/>
            <a:ext cx="3962400" cy="609600"/>
          </a:xfrm>
          <a:prstGeom prst="rect">
            <a:avLst/>
          </a:prstGeom>
          <a:noFill/>
          <a:ln w="9525">
            <a:noFill/>
            <a:miter lim="800000"/>
            <a:headEnd/>
            <a:tailEnd/>
          </a:ln>
        </p:spPr>
        <p:txBody>
          <a:bodyPr/>
          <a:lstStyle/>
          <a:p>
            <a:pPr marL="342900" indent="-342900" eaLnBrk="1" hangingPunct="1">
              <a:spcBef>
                <a:spcPct val="20000"/>
              </a:spcBef>
              <a:buClr>
                <a:schemeClr val="hlink"/>
              </a:buClr>
              <a:buSzPct val="80000"/>
              <a:buFont typeface="Monotype Sorts" pitchFamily="2" charset="2"/>
              <a:buNone/>
              <a:defRPr/>
            </a:pPr>
            <a:endParaRPr lang="zh-CN" altLang="en-US" sz="3200">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18249FB-BA95-4D74-BEF8-119592E8C734}" type="slidenum">
              <a:rPr lang="zh-CN" altLang="en-US" sz="1400" smtClean="0">
                <a:latin typeface="Arial" panose="020B0604020202020204" pitchFamily="34" charset="0"/>
              </a:rPr>
              <a:pPr eaLnBrk="1" hangingPunct="1">
                <a:defRPr/>
              </a:pPr>
              <a:t>153</a:t>
            </a:fld>
            <a:endParaRPr lang="en-US" altLang="zh-CN" sz="1400" smtClean="0">
              <a:latin typeface="Arial" panose="020B0604020202020204" pitchFamily="34" charset="0"/>
            </a:endParaRPr>
          </a:p>
        </p:txBody>
      </p:sp>
      <p:sp>
        <p:nvSpPr>
          <p:cNvPr id="43011" name="Rectangle 3"/>
          <p:cNvSpPr>
            <a:spLocks noGrp="1" noChangeArrowheads="1"/>
          </p:cNvSpPr>
          <p:nvPr>
            <p:ph type="body" idx="1"/>
          </p:nvPr>
        </p:nvSpPr>
        <p:spPr>
          <a:xfrm>
            <a:off x="762000" y="304800"/>
            <a:ext cx="7543800" cy="5181600"/>
          </a:xfrm>
        </p:spPr>
        <p:txBody>
          <a:bodyPr/>
          <a:lstStyle/>
          <a:p>
            <a:pPr eaLnBrk="1" hangingPunct="1">
              <a:lnSpc>
                <a:spcPct val="125000"/>
              </a:lnSpc>
              <a:buFont typeface="Wingdings" panose="05000000000000000000" pitchFamily="2" charset="2"/>
              <a:buNone/>
              <a:defRPr/>
            </a:pPr>
            <a:r>
              <a:rPr lang="zh-CN" altLang="en-US" sz="3600" b="1" dirty="0" smtClean="0">
                <a:latin typeface="宋体" pitchFamily="2" charset="-122"/>
              </a:rPr>
              <a:t>二、金融工程基本概念及其发展背景</a:t>
            </a:r>
          </a:p>
          <a:p>
            <a:pPr eaLnBrk="1" hangingPunct="1">
              <a:lnSpc>
                <a:spcPct val="195000"/>
              </a:lnSpc>
              <a:buFont typeface="Wingdings" panose="05000000000000000000" pitchFamily="2" charset="2"/>
              <a:buNone/>
              <a:defRPr/>
            </a:pPr>
            <a:r>
              <a:rPr lang="zh-CN" altLang="en-US" sz="2400" b="1" dirty="0" smtClean="0">
                <a:solidFill>
                  <a:srgbClr val="000000"/>
                </a:solidFill>
                <a:effectLst>
                  <a:outerShdw blurRad="38100" dist="38100" dir="2700000" algn="tl">
                    <a:srgbClr val="FFFFFF"/>
                  </a:outerShdw>
                </a:effectLst>
                <a:latin typeface="宋体" pitchFamily="2" charset="-122"/>
              </a:rPr>
              <a:t> </a:t>
            </a:r>
            <a:r>
              <a:rPr lang="zh-CN" altLang="en-US" b="1" dirty="0" smtClean="0">
                <a:latin typeface="宋体" pitchFamily="2" charset="-122"/>
              </a:rPr>
              <a:t>(一）</a:t>
            </a:r>
            <a:r>
              <a:rPr lang="zh-CN" altLang="en-US" b="1" dirty="0" smtClean="0">
                <a:solidFill>
                  <a:srgbClr val="000000"/>
                </a:solidFill>
                <a:effectLst>
                  <a:outerShdw blurRad="38100" dist="38100" dir="2700000" algn="tl">
                    <a:srgbClr val="FFFFFF"/>
                  </a:outerShdw>
                </a:effectLst>
                <a:latin typeface="宋体" pitchFamily="2" charset="-122"/>
              </a:rPr>
              <a:t> </a:t>
            </a:r>
            <a:r>
              <a:rPr lang="zh-CN" altLang="en-US" b="1" dirty="0" smtClean="0">
                <a:latin typeface="宋体" pitchFamily="2" charset="-122"/>
              </a:rPr>
              <a:t>金融工程的定义</a:t>
            </a:r>
          </a:p>
          <a:p>
            <a:pPr eaLnBrk="1" hangingPunct="1">
              <a:lnSpc>
                <a:spcPct val="195000"/>
              </a:lnSpc>
              <a:buFont typeface="Wingdings" panose="05000000000000000000" pitchFamily="2" charset="2"/>
              <a:buNone/>
              <a:defRPr/>
            </a:pPr>
            <a:r>
              <a:rPr lang="zh-CN" altLang="en-US" b="1" dirty="0" smtClean="0">
                <a:latin typeface="宋体" pitchFamily="2" charset="-122"/>
              </a:rPr>
              <a:t>（二）金融工程发展背景</a:t>
            </a:r>
          </a:p>
          <a:p>
            <a:pPr eaLnBrk="1" hangingPunct="1">
              <a:lnSpc>
                <a:spcPct val="195000"/>
              </a:lnSpc>
              <a:buFont typeface="Wingdings" panose="05000000000000000000" pitchFamily="2" charset="2"/>
              <a:buNone/>
              <a:defRPr/>
            </a:pPr>
            <a:r>
              <a:rPr lang="zh-CN" altLang="en-US" b="1" dirty="0" smtClean="0">
                <a:latin typeface="宋体" pitchFamily="2" charset="-122"/>
              </a:rPr>
              <a:t>（三）金融工程的国内外发展状况</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8FECA19A-C527-487A-9FFF-6C22374936C1}" type="slidenum">
              <a:rPr lang="zh-CN" altLang="en-US" sz="1400" smtClean="0">
                <a:latin typeface="Arial" panose="020B0604020202020204" pitchFamily="34" charset="0"/>
              </a:rPr>
              <a:pPr eaLnBrk="1" hangingPunct="1">
                <a:defRPr/>
              </a:pPr>
              <a:t>154</a:t>
            </a:fld>
            <a:endParaRPr lang="en-US" altLang="zh-CN" sz="1400" smtClean="0">
              <a:latin typeface="Arial" panose="020B0604020202020204" pitchFamily="34" charset="0"/>
            </a:endParaRPr>
          </a:p>
        </p:txBody>
      </p:sp>
      <p:sp>
        <p:nvSpPr>
          <p:cNvPr id="44034" name="Rectangle 2"/>
          <p:cNvSpPr>
            <a:spLocks noGrp="1" noChangeArrowheads="1"/>
          </p:cNvSpPr>
          <p:nvPr>
            <p:ph type="title"/>
          </p:nvPr>
        </p:nvSpPr>
        <p:spPr>
          <a:xfrm>
            <a:off x="860425" y="277813"/>
            <a:ext cx="5729288" cy="760412"/>
          </a:xfrm>
        </p:spPr>
        <p:txBody>
          <a:bodyPr/>
          <a:lstStyle/>
          <a:p>
            <a:pPr eaLnBrk="1" hangingPunct="1">
              <a:defRPr/>
            </a:pPr>
            <a:r>
              <a:rPr lang="zh-CN" altLang="en-US" sz="4000" b="1" smtClean="0">
                <a:solidFill>
                  <a:schemeClr val="tx1"/>
                </a:solidFill>
              </a:rPr>
              <a:t>（一）</a:t>
            </a:r>
            <a:r>
              <a:rPr lang="zh-CN" altLang="en-US" sz="4000" b="1" smtClean="0">
                <a:solidFill>
                  <a:schemeClr val="tx1"/>
                </a:solidFill>
                <a:latin typeface="宋体" pitchFamily="2" charset="-122"/>
              </a:rPr>
              <a:t>金融工程的定义</a:t>
            </a:r>
          </a:p>
        </p:txBody>
      </p:sp>
      <p:sp>
        <p:nvSpPr>
          <p:cNvPr id="44035" name="Rectangle 3"/>
          <p:cNvSpPr>
            <a:spLocks noGrp="1" noChangeArrowheads="1"/>
          </p:cNvSpPr>
          <p:nvPr>
            <p:ph type="body" idx="1"/>
          </p:nvPr>
        </p:nvSpPr>
        <p:spPr>
          <a:xfrm>
            <a:off x="685800" y="1752600"/>
            <a:ext cx="8458200" cy="4876800"/>
          </a:xfrm>
        </p:spPr>
        <p:txBody>
          <a:bodyPr/>
          <a:lstStyle/>
          <a:p>
            <a:pPr marL="285750" indent="-19050" eaLnBrk="1" hangingPunct="1">
              <a:lnSpc>
                <a:spcPct val="220000"/>
              </a:lnSpc>
              <a:buFont typeface="Wingdings" panose="05000000000000000000" pitchFamily="2" charset="2"/>
              <a:buChar char="§"/>
              <a:defRPr/>
            </a:pPr>
            <a:r>
              <a:rPr lang="zh-CN" altLang="en-US" sz="2800" b="1" smtClean="0">
                <a:latin typeface="宋体" pitchFamily="2" charset="-122"/>
              </a:rPr>
              <a:t>最早提出金融工程学科概念的学者之一</a:t>
            </a:r>
            <a:r>
              <a:rPr lang="en-US" altLang="zh-CN" sz="2800" b="1" smtClean="0">
                <a:latin typeface="宋体" pitchFamily="2" charset="-122"/>
              </a:rPr>
              <a:t>John Finnerty（1988）</a:t>
            </a:r>
            <a:r>
              <a:rPr lang="zh-CN" altLang="en-US" sz="2800" b="1" smtClean="0">
                <a:latin typeface="宋体" pitchFamily="2" charset="-122"/>
              </a:rPr>
              <a:t>认为：</a:t>
            </a:r>
          </a:p>
          <a:p>
            <a:pPr marL="285750" indent="-19050" eaLnBrk="1" hangingPunct="1">
              <a:lnSpc>
                <a:spcPct val="220000"/>
              </a:lnSpc>
              <a:buFont typeface="Wingdings" panose="05000000000000000000" pitchFamily="2" charset="2"/>
              <a:buNone/>
              <a:defRPr/>
            </a:pPr>
            <a:r>
              <a:rPr lang="zh-CN" altLang="en-US" sz="2800" b="1" smtClean="0"/>
              <a:t>“</a:t>
            </a:r>
            <a:r>
              <a:rPr lang="zh-CN" altLang="en-US" sz="2800" b="1" smtClean="0">
                <a:latin typeface="宋体" pitchFamily="2" charset="-122"/>
              </a:rPr>
              <a:t>金融工程包括新型工具与金融手段的设计、开发与实施，以及对金融问题给予创造性的解决。</a:t>
            </a:r>
            <a:r>
              <a:rPr lang="zh-CN" altLang="en-US" sz="2800" b="1" smtClean="0"/>
              <a:t>”</a:t>
            </a:r>
            <a:endParaRPr lang="zh-CN" altLang="en-US" sz="2800" b="1" smtClean="0">
              <a:latin typeface="宋体" pitchFamily="2"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D1EFFE55-10EB-4671-A258-CD728330E019}" type="slidenum">
              <a:rPr lang="zh-CN" altLang="en-US" sz="1400" smtClean="0">
                <a:latin typeface="Arial" panose="020B0604020202020204" pitchFamily="34" charset="0"/>
              </a:rPr>
              <a:pPr eaLnBrk="1" hangingPunct="1">
                <a:defRPr/>
              </a:pPr>
              <a:t>155</a:t>
            </a:fld>
            <a:endParaRPr lang="en-US" altLang="zh-CN" sz="1400" smtClean="0">
              <a:latin typeface="Arial" panose="020B0604020202020204" pitchFamily="34" charset="0"/>
            </a:endParaRPr>
          </a:p>
        </p:txBody>
      </p:sp>
      <p:sp>
        <p:nvSpPr>
          <p:cNvPr id="294914" name="Rectangle 2"/>
          <p:cNvSpPr>
            <a:spLocks noGrp="1" noChangeArrowheads="1"/>
          </p:cNvSpPr>
          <p:nvPr>
            <p:ph type="title"/>
          </p:nvPr>
        </p:nvSpPr>
        <p:spPr>
          <a:xfrm>
            <a:off x="685800" y="457200"/>
            <a:ext cx="7772400" cy="2362200"/>
          </a:xfrm>
        </p:spPr>
        <p:txBody>
          <a:bodyPr/>
          <a:lstStyle/>
          <a:p>
            <a:pPr algn="l" eaLnBrk="1" hangingPunct="1">
              <a:defRPr/>
            </a:pPr>
            <a:r>
              <a:rPr lang="zh-CN" altLang="en-US" sz="2800" b="1" dirty="0" smtClean="0">
                <a:solidFill>
                  <a:schemeClr val="tx1"/>
                </a:solidFill>
                <a:latin typeface="宋体" pitchFamily="2" charset="-122"/>
              </a:rPr>
              <a:t>国际金融工程师学会常务理事</a:t>
            </a:r>
            <a:r>
              <a:rPr lang="en-US" altLang="zh-CN" sz="2800" b="1" dirty="0" smtClean="0">
                <a:solidFill>
                  <a:schemeClr val="tx1"/>
                </a:solidFill>
                <a:latin typeface="宋体" pitchFamily="2" charset="-122"/>
              </a:rPr>
              <a:t>John F. Marshall（1992）</a:t>
            </a:r>
            <a:r>
              <a:rPr lang="zh-CN" altLang="en-US" sz="2800" b="1" dirty="0" smtClean="0">
                <a:solidFill>
                  <a:schemeClr val="tx1"/>
                </a:solidFill>
                <a:latin typeface="宋体" pitchFamily="2" charset="-122"/>
              </a:rPr>
              <a:t>认为这一表述对金融工程的研究范围作出了准确的概括，并作进一步的阐述,指出定义中的</a:t>
            </a:r>
            <a:r>
              <a:rPr lang="zh-CN" altLang="en-US" sz="2800" b="1" dirty="0" smtClean="0">
                <a:solidFill>
                  <a:schemeClr val="tx1"/>
                </a:solidFill>
              </a:rPr>
              <a:t>“</a:t>
            </a:r>
            <a:r>
              <a:rPr lang="zh-CN" altLang="en-US" sz="2800" b="1" dirty="0" smtClean="0">
                <a:solidFill>
                  <a:schemeClr val="tx1"/>
                </a:solidFill>
                <a:latin typeface="宋体" pitchFamily="2" charset="-122"/>
              </a:rPr>
              <a:t>新型和创造性有三个层次的涵义：</a:t>
            </a:r>
          </a:p>
        </p:txBody>
      </p:sp>
      <p:sp>
        <p:nvSpPr>
          <p:cNvPr id="294915" name="Rectangle 3"/>
          <p:cNvSpPr>
            <a:spLocks noGrp="1" noChangeArrowheads="1"/>
          </p:cNvSpPr>
          <p:nvPr>
            <p:ph type="body" idx="1"/>
          </p:nvPr>
        </p:nvSpPr>
        <p:spPr>
          <a:xfrm>
            <a:off x="609600" y="2590800"/>
            <a:ext cx="8001000" cy="4267200"/>
          </a:xfrm>
        </p:spPr>
        <p:txBody>
          <a:bodyPr/>
          <a:lstStyle/>
          <a:p>
            <a:pPr marL="95250" lvl="1" indent="0" eaLnBrk="1" hangingPunct="1">
              <a:lnSpc>
                <a:spcPct val="170000"/>
              </a:lnSpc>
              <a:buFont typeface="Monotype Sorts" pitchFamily="2" charset="2"/>
              <a:buNone/>
              <a:defRPr/>
            </a:pPr>
            <a:r>
              <a:rPr lang="zh-CN" altLang="en-US" b="1" dirty="0" smtClean="0">
                <a:latin typeface="宋体" pitchFamily="2" charset="-122"/>
              </a:rPr>
              <a:t>指金融领域中思想的跃进，其创新程度最高；</a:t>
            </a:r>
          </a:p>
          <a:p>
            <a:pPr marL="95250" lvl="1" indent="0" eaLnBrk="1" hangingPunct="1">
              <a:lnSpc>
                <a:spcPct val="170000"/>
              </a:lnSpc>
              <a:buFont typeface="Monotype Sorts" pitchFamily="2" charset="2"/>
              <a:buNone/>
              <a:defRPr/>
            </a:pPr>
            <a:r>
              <a:rPr lang="zh-CN" altLang="en-US" b="1" dirty="0" smtClean="0">
                <a:latin typeface="宋体" pitchFamily="2" charset="-122"/>
              </a:rPr>
              <a:t>是对已有的观念做重新的理解与运用；</a:t>
            </a:r>
          </a:p>
          <a:p>
            <a:pPr marL="95250" lvl="1" indent="0" eaLnBrk="1" hangingPunct="1">
              <a:lnSpc>
                <a:spcPct val="170000"/>
              </a:lnSpc>
              <a:buFont typeface="Monotype Sorts" pitchFamily="2" charset="2"/>
              <a:buNone/>
              <a:defRPr/>
            </a:pPr>
            <a:r>
              <a:rPr lang="zh-CN" altLang="en-US" b="1" dirty="0" smtClean="0">
                <a:latin typeface="宋体" pitchFamily="2" charset="-122"/>
              </a:rPr>
              <a:t>是指对已有的金融产品和手段进行分解和组合。目前层出不穷的新颖金融工具的创造，大多建立在这种组合分解的基础上。</a:t>
            </a:r>
            <a:endParaRPr lang="zh-CN" altLang="en-US" sz="2400" dirty="0" smtClean="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13EEDE9D-820D-414C-802F-BFB5B3B012DC}" type="slidenum">
              <a:rPr lang="zh-CN" altLang="en-US" sz="1400" smtClean="0">
                <a:latin typeface="Arial" panose="020B0604020202020204" pitchFamily="34" charset="0"/>
              </a:rPr>
              <a:pPr eaLnBrk="1" hangingPunct="1">
                <a:defRPr/>
              </a:pPr>
              <a:t>156</a:t>
            </a:fld>
            <a:endParaRPr lang="en-US" altLang="zh-CN" sz="1400" smtClean="0">
              <a:latin typeface="Arial" panose="020B0604020202020204" pitchFamily="34" charset="0"/>
            </a:endParaRPr>
          </a:p>
        </p:txBody>
      </p:sp>
      <p:sp>
        <p:nvSpPr>
          <p:cNvPr id="46082" name="Rectangle 2"/>
          <p:cNvSpPr>
            <a:spLocks noGrp="1" noChangeArrowheads="1"/>
          </p:cNvSpPr>
          <p:nvPr>
            <p:ph type="title"/>
          </p:nvPr>
        </p:nvSpPr>
        <p:spPr>
          <a:xfrm>
            <a:off x="685800" y="1447800"/>
            <a:ext cx="8001000" cy="1447800"/>
          </a:xfrm>
        </p:spPr>
        <p:txBody>
          <a:bodyPr/>
          <a:lstStyle/>
          <a:p>
            <a:pPr eaLnBrk="1" hangingPunct="1">
              <a:lnSpc>
                <a:spcPct val="120000"/>
              </a:lnSpc>
              <a:defRPr/>
            </a:pPr>
            <a:r>
              <a:rPr lang="zh-CN" altLang="en-US" b="1" smtClean="0">
                <a:solidFill>
                  <a:schemeClr val="tx1"/>
                </a:solidFill>
                <a:latin typeface="宋体" pitchFamily="2" charset="-122"/>
              </a:rPr>
              <a:t> 英国学者洛伦兹</a:t>
            </a:r>
            <a:r>
              <a:rPr lang="zh-CN" altLang="en-US" b="1" smtClean="0">
                <a:solidFill>
                  <a:schemeClr val="tx1"/>
                </a:solidFill>
              </a:rPr>
              <a:t>·</a:t>
            </a:r>
            <a:r>
              <a:rPr lang="zh-CN" altLang="en-US" b="1" smtClean="0">
                <a:solidFill>
                  <a:schemeClr val="tx1"/>
                </a:solidFill>
                <a:latin typeface="宋体" pitchFamily="2" charset="-122"/>
              </a:rPr>
              <a:t>格立茨</a:t>
            </a:r>
            <a:br>
              <a:rPr lang="zh-CN" altLang="en-US" b="1" smtClean="0">
                <a:solidFill>
                  <a:schemeClr val="tx1"/>
                </a:solidFill>
                <a:latin typeface="宋体" pitchFamily="2" charset="-122"/>
              </a:rPr>
            </a:br>
            <a:r>
              <a:rPr lang="zh-CN" altLang="en-US" b="1" smtClean="0">
                <a:solidFill>
                  <a:schemeClr val="tx1"/>
                </a:solidFill>
                <a:latin typeface="宋体" pitchFamily="2" charset="-122"/>
              </a:rPr>
              <a:t>(</a:t>
            </a:r>
            <a:r>
              <a:rPr lang="en-US" altLang="zh-CN" b="1" smtClean="0">
                <a:solidFill>
                  <a:schemeClr val="tx1"/>
                </a:solidFill>
                <a:latin typeface="宋体" pitchFamily="2" charset="-122"/>
              </a:rPr>
              <a:t>Lawrence Galitz,1998)</a:t>
            </a:r>
            <a:r>
              <a:rPr lang="zh-CN" altLang="en-US" b="1" smtClean="0">
                <a:solidFill>
                  <a:schemeClr val="tx1"/>
                </a:solidFill>
                <a:latin typeface="宋体" pitchFamily="2" charset="-122"/>
              </a:rPr>
              <a:t>认为：</a:t>
            </a:r>
          </a:p>
        </p:txBody>
      </p:sp>
      <p:sp>
        <p:nvSpPr>
          <p:cNvPr id="46083" name="Rectangle 3"/>
          <p:cNvSpPr>
            <a:spLocks noGrp="1" noChangeArrowheads="1"/>
          </p:cNvSpPr>
          <p:nvPr>
            <p:ph type="body" idx="1"/>
          </p:nvPr>
        </p:nvSpPr>
        <p:spPr>
          <a:xfrm>
            <a:off x="685800" y="3200400"/>
            <a:ext cx="8077200" cy="2057400"/>
          </a:xfrm>
        </p:spPr>
        <p:txBody>
          <a:bodyPr/>
          <a:lstStyle/>
          <a:p>
            <a:pPr eaLnBrk="1" hangingPunct="1">
              <a:lnSpc>
                <a:spcPct val="120000"/>
              </a:lnSpc>
              <a:defRPr/>
            </a:pPr>
            <a:r>
              <a:rPr lang="zh-CN" altLang="en-US" sz="3600" b="1" smtClean="0">
                <a:latin typeface="宋体" pitchFamily="2" charset="-122"/>
              </a:rPr>
              <a:t>金融工程即是 </a:t>
            </a:r>
            <a:r>
              <a:rPr lang="zh-CN" altLang="en-US" sz="3600" b="1" smtClean="0"/>
              <a:t>“</a:t>
            </a:r>
            <a:r>
              <a:rPr lang="zh-CN" altLang="en-US" sz="3600" b="1" smtClean="0">
                <a:latin typeface="宋体" pitchFamily="2" charset="-122"/>
              </a:rPr>
              <a:t>运用金融工具重新构造现有的金融状况，使之具有所期望的特性(即收益/风险组合特性)</a:t>
            </a:r>
            <a:r>
              <a:rPr lang="zh-CN" altLang="en-US" sz="3600" b="1" smtClean="0"/>
              <a:t>”</a:t>
            </a:r>
            <a:r>
              <a:rPr lang="zh-CN" altLang="en-US" sz="3600" b="1" smtClean="0">
                <a:latin typeface="宋体" pitchFamily="2" charset="-122"/>
              </a:rPr>
              <a:t>。</a:t>
            </a:r>
            <a:endParaRPr lang="zh-CN" altLang="en-US" b="1" smtClean="0">
              <a:latin typeface="宋体" pitchFamily="2" charset="-122"/>
            </a:endParaRPr>
          </a:p>
          <a:p>
            <a:pPr eaLnBrk="1" hangingPunct="1">
              <a:defRPr/>
            </a:pPr>
            <a:endParaRPr lang="zh-CN" altLang="en-US" b="1" smtClean="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838200" y="457200"/>
            <a:ext cx="7010400" cy="838200"/>
          </a:xfrm>
        </p:spPr>
        <p:txBody>
          <a:bodyPr/>
          <a:lstStyle/>
          <a:p>
            <a:pPr eaLnBrk="1" hangingPunct="1">
              <a:defRPr/>
            </a:pPr>
            <a:r>
              <a:rPr lang="zh-CN" altLang="zh-CN" smtClean="0"/>
              <a:t>金融工程的研究内容：</a:t>
            </a:r>
          </a:p>
        </p:txBody>
      </p:sp>
      <p:sp>
        <p:nvSpPr>
          <p:cNvPr id="146435" name="Rectangle 3"/>
          <p:cNvSpPr>
            <a:spLocks noGrp="1" noChangeArrowheads="1"/>
          </p:cNvSpPr>
          <p:nvPr>
            <p:ph type="body" idx="1"/>
          </p:nvPr>
        </p:nvSpPr>
        <p:spPr/>
        <p:txBody>
          <a:bodyPr/>
          <a:lstStyle/>
          <a:p>
            <a:pPr algn="just" eaLnBrk="1" hangingPunct="1">
              <a:buFontTx/>
              <a:buNone/>
              <a:defRPr/>
            </a:pPr>
            <a:r>
              <a:rPr lang="zh-CN" altLang="zh-CN" b="1" dirty="0" smtClean="0">
                <a:latin typeface="宋体" pitchFamily="2" charset="-122"/>
              </a:rPr>
              <a:t>（1）新型金融产品和工具的开发</a:t>
            </a:r>
          </a:p>
          <a:p>
            <a:pPr algn="just" eaLnBrk="1" hangingPunct="1">
              <a:buFontTx/>
              <a:buNone/>
              <a:defRPr/>
            </a:pPr>
            <a:r>
              <a:rPr lang="zh-CN" altLang="zh-CN" b="1" dirty="0" smtClean="0">
                <a:latin typeface="宋体" pitchFamily="2" charset="-122"/>
              </a:rPr>
              <a:t>（2）新型金融手段的开发</a:t>
            </a:r>
          </a:p>
          <a:p>
            <a:pPr algn="just" eaLnBrk="1" hangingPunct="1">
              <a:buFontTx/>
              <a:buNone/>
              <a:defRPr/>
            </a:pPr>
            <a:r>
              <a:rPr lang="zh-CN" altLang="zh-CN" b="1" dirty="0" smtClean="0">
                <a:latin typeface="宋体" pitchFamily="2" charset="-122"/>
              </a:rPr>
              <a:t>（</a:t>
            </a:r>
            <a:r>
              <a:rPr lang="zh-CN" altLang="zh-CN" b="1" dirty="0" smtClean="0"/>
              <a:t>3</a:t>
            </a:r>
            <a:r>
              <a:rPr lang="zh-CN" altLang="zh-CN" b="1" dirty="0" smtClean="0">
                <a:latin typeface="宋体" pitchFamily="2" charset="-122"/>
              </a:rPr>
              <a:t>）创造性地解决金融问题</a:t>
            </a:r>
            <a:endParaRPr lang="zh-CN" altLang="zh-CN" b="1" dirty="0" smtClean="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defRPr/>
            </a:pPr>
            <a:r>
              <a:rPr lang="zh-CN" altLang="zh-CN" dirty="0" smtClean="0"/>
              <a:t>金融工程与</a:t>
            </a:r>
            <a:r>
              <a:rPr lang="zh-CN" altLang="en-US" dirty="0" smtClean="0"/>
              <a:t>机械工程</a:t>
            </a:r>
            <a:endParaRPr lang="zh-CN" altLang="zh-CN" b="1" dirty="0" smtClean="0">
              <a:solidFill>
                <a:schemeClr val="tx1"/>
              </a:solidFill>
              <a:latin typeface="宋体" pitchFamily="2" charset="-122"/>
            </a:endParaRPr>
          </a:p>
        </p:txBody>
      </p:sp>
      <p:sp>
        <p:nvSpPr>
          <p:cNvPr id="214019" name="Rectangle 3"/>
          <p:cNvSpPr>
            <a:spLocks noGrp="1" noChangeArrowheads="1"/>
          </p:cNvSpPr>
          <p:nvPr>
            <p:ph type="body" idx="1"/>
          </p:nvPr>
        </p:nvSpPr>
        <p:spPr>
          <a:xfrm>
            <a:off x="762000" y="1828800"/>
            <a:ext cx="3697288" cy="4343400"/>
          </a:xfrm>
        </p:spPr>
        <p:txBody>
          <a:bodyPr/>
          <a:lstStyle/>
          <a:p>
            <a:pPr eaLnBrk="1" hangingPunct="1">
              <a:lnSpc>
                <a:spcPct val="90000"/>
              </a:lnSpc>
            </a:pPr>
            <a:r>
              <a:rPr lang="zh-CN" altLang="zh-CN" sz="2800" b="1" smtClean="0">
                <a:effectLst/>
                <a:latin typeface="宋体" panose="02010600030101010101" pitchFamily="2" charset="-122"/>
              </a:rPr>
              <a:t>金融工具与金融手段的设计、开发与实施</a:t>
            </a:r>
          </a:p>
          <a:p>
            <a:pPr eaLnBrk="1" hangingPunct="1">
              <a:lnSpc>
                <a:spcPct val="90000"/>
              </a:lnSpc>
            </a:pPr>
            <a:r>
              <a:rPr lang="zh-CN" altLang="zh-CN" sz="2800" b="1" smtClean="0">
                <a:effectLst/>
                <a:latin typeface="宋体" panose="02010600030101010101" pitchFamily="2" charset="-122"/>
              </a:rPr>
              <a:t>风险管理技术</a:t>
            </a:r>
          </a:p>
          <a:p>
            <a:pPr eaLnBrk="1" hangingPunct="1">
              <a:lnSpc>
                <a:spcPct val="90000"/>
              </a:lnSpc>
            </a:pPr>
            <a:r>
              <a:rPr lang="zh-CN" altLang="zh-CN" sz="2800" b="1" smtClean="0">
                <a:effectLst/>
                <a:latin typeface="宋体" panose="02010600030101010101" pitchFamily="2" charset="-122"/>
              </a:rPr>
              <a:t>整体金融架构(Structure)的构造</a:t>
            </a:r>
          </a:p>
          <a:p>
            <a:pPr eaLnBrk="1" hangingPunct="1">
              <a:lnSpc>
                <a:spcPct val="90000"/>
              </a:lnSpc>
            </a:pPr>
            <a:r>
              <a:rPr lang="zh-CN" altLang="zh-CN" sz="2800" b="1" smtClean="0">
                <a:effectLst/>
                <a:latin typeface="宋体" panose="02010600030101010101" pitchFamily="2" charset="-122"/>
              </a:rPr>
              <a:t>对金融市场的研究，以及对金融市场在整个市场体系中的地位、作用的研究等等</a:t>
            </a:r>
          </a:p>
        </p:txBody>
      </p:sp>
      <p:sp>
        <p:nvSpPr>
          <p:cNvPr id="151556" name="Rectangle 4"/>
          <p:cNvSpPr>
            <a:spLocks noChangeArrowheads="1"/>
          </p:cNvSpPr>
          <p:nvPr/>
        </p:nvSpPr>
        <p:spPr bwMode="auto">
          <a:xfrm>
            <a:off x="6019800" y="1981200"/>
            <a:ext cx="2438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buClrTx/>
              <a:buSzTx/>
              <a:buFontTx/>
              <a:buNone/>
            </a:pPr>
            <a:r>
              <a:rPr lang="zh-CN" altLang="zh-CN" sz="2800" b="1">
                <a:latin typeface="宋体" panose="02010600030101010101" pitchFamily="2" charset="-122"/>
              </a:rPr>
              <a:t>机械工程</a:t>
            </a:r>
          </a:p>
          <a:p>
            <a:pPr eaLnBrk="1" fontAlgn="t" hangingPunct="1">
              <a:buClrTx/>
              <a:buSzTx/>
              <a:buFontTx/>
              <a:buChar char="•"/>
            </a:pPr>
            <a:r>
              <a:rPr lang="zh-CN" altLang="zh-CN" sz="2800" b="1">
                <a:latin typeface="宋体" panose="02010600030101010101" pitchFamily="2" charset="-122"/>
              </a:rPr>
              <a:t>零件设计</a:t>
            </a:r>
          </a:p>
          <a:p>
            <a:pPr eaLnBrk="1" fontAlgn="t" hangingPunct="1">
              <a:buClrTx/>
              <a:buSzTx/>
              <a:buFontTx/>
              <a:buChar char="•"/>
            </a:pPr>
            <a:r>
              <a:rPr lang="zh-CN" altLang="zh-CN" sz="2800" b="1">
                <a:latin typeface="宋体" panose="02010600030101010101" pitchFamily="2" charset="-122"/>
              </a:rPr>
              <a:t>结构设计</a:t>
            </a:r>
          </a:p>
          <a:p>
            <a:pPr eaLnBrk="1" fontAlgn="t" hangingPunct="1">
              <a:buClrTx/>
              <a:buSzTx/>
              <a:buFontTx/>
              <a:buChar char="•"/>
            </a:pPr>
            <a:r>
              <a:rPr lang="zh-CN" altLang="zh-CN" sz="2800" b="1">
                <a:latin typeface="宋体" panose="02010600030101010101" pitchFamily="2" charset="-122"/>
              </a:rPr>
              <a:t>整机设计</a:t>
            </a:r>
          </a:p>
          <a:p>
            <a:pPr eaLnBrk="1" fontAlgn="t" hangingPunct="1">
              <a:buClrTx/>
              <a:buSzTx/>
              <a:buFontTx/>
              <a:buNone/>
            </a:pPr>
            <a:endParaRPr lang="zh-CN" altLang="zh-CN" sz="2800" b="1">
              <a:latin typeface="宋体" panose="02010600030101010101" pitchFamily="2" charset="-122"/>
            </a:endParaRPr>
          </a:p>
          <a:p>
            <a:pPr eaLnBrk="1" fontAlgn="t" hangingPunct="1">
              <a:buClrTx/>
              <a:buSzTx/>
              <a:buFontTx/>
              <a:buChar char="•"/>
            </a:pPr>
            <a:r>
              <a:rPr lang="zh-CN" altLang="zh-CN" sz="2800" b="1">
                <a:latin typeface="宋体" panose="02010600030101010101" pitchFamily="2" charset="-122"/>
              </a:rPr>
              <a:t>对机器动作</a:t>
            </a:r>
          </a:p>
          <a:p>
            <a:pPr eaLnBrk="1" fontAlgn="t" hangingPunct="1">
              <a:buClrTx/>
              <a:buSzTx/>
              <a:buFontTx/>
              <a:buNone/>
            </a:pPr>
            <a:r>
              <a:rPr lang="zh-CN" altLang="zh-CN" sz="2800" b="1">
                <a:latin typeface="宋体" panose="02010600030101010101" pitchFamily="2" charset="-122"/>
              </a:rPr>
              <a:t>  环境的研究</a:t>
            </a:r>
          </a:p>
        </p:txBody>
      </p:sp>
      <p:sp>
        <p:nvSpPr>
          <p:cNvPr id="151557" name="AutoShape 5"/>
          <p:cNvSpPr>
            <a:spLocks noChangeArrowheads="1"/>
          </p:cNvSpPr>
          <p:nvPr/>
        </p:nvSpPr>
        <p:spPr bwMode="auto">
          <a:xfrm>
            <a:off x="4724400" y="3352800"/>
            <a:ext cx="914400" cy="762000"/>
          </a:xfrm>
          <a:prstGeom prst="leftRightArrow">
            <a:avLst>
              <a:gd name="adj1" fmla="val 50000"/>
              <a:gd name="adj2" fmla="val 24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1557"/>
                                        </p:tgtEl>
                                        <p:attrNameLst>
                                          <p:attrName>style.visibility</p:attrName>
                                        </p:attrNameLst>
                                      </p:cBhvr>
                                      <p:to>
                                        <p:strVal val="visible"/>
                                      </p:to>
                                    </p:set>
                                    <p:animEffect transition="in" filter="blinds(horizontal)">
                                      <p:cBhvr>
                                        <p:cTn id="7" dur="500"/>
                                        <p:tgtEl>
                                          <p:spTgt spid="1515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1556"/>
                                        </p:tgtEl>
                                        <p:attrNameLst>
                                          <p:attrName>style.visibility</p:attrName>
                                        </p:attrNameLst>
                                      </p:cBhvr>
                                      <p:to>
                                        <p:strVal val="visible"/>
                                      </p:to>
                                    </p:set>
                                    <p:animEffect transition="in" filter="dissolve">
                                      <p:cBhvr>
                                        <p:cTn id="12" dur="500"/>
                                        <p:tgtEl>
                                          <p:spTgt spid="151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6" grpId="0" autoUpdateAnimBg="0"/>
      <p:bldP spid="15155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idx="1"/>
          </p:nvPr>
        </p:nvSpPr>
        <p:spPr>
          <a:xfrm>
            <a:off x="1600200" y="609600"/>
            <a:ext cx="2133600" cy="2667000"/>
          </a:xfrm>
        </p:spPr>
        <p:txBody>
          <a:bodyPr/>
          <a:lstStyle/>
          <a:p>
            <a:pPr eaLnBrk="1" hangingPunct="1">
              <a:buFontTx/>
              <a:buNone/>
              <a:defRPr/>
            </a:pPr>
            <a:r>
              <a:rPr lang="zh-CN" altLang="zh-CN" b="1" smtClean="0">
                <a:latin typeface="宋体" pitchFamily="2" charset="-122"/>
              </a:rPr>
              <a:t>金融工程</a:t>
            </a:r>
          </a:p>
          <a:p>
            <a:pPr eaLnBrk="1" hangingPunct="1">
              <a:buFontTx/>
              <a:buNone/>
              <a:defRPr/>
            </a:pPr>
            <a:endParaRPr lang="zh-CN" altLang="zh-CN" b="1" smtClean="0">
              <a:latin typeface="宋体" pitchFamily="2" charset="-122"/>
            </a:endParaRPr>
          </a:p>
          <a:p>
            <a:pPr eaLnBrk="1" hangingPunct="1">
              <a:buFontTx/>
              <a:buNone/>
              <a:defRPr/>
            </a:pPr>
            <a:endParaRPr lang="zh-CN" altLang="zh-CN" b="1" smtClean="0">
              <a:latin typeface="宋体" pitchFamily="2" charset="-122"/>
            </a:endParaRPr>
          </a:p>
          <a:p>
            <a:pPr eaLnBrk="1" hangingPunct="1">
              <a:buFontTx/>
              <a:buNone/>
              <a:defRPr/>
            </a:pPr>
            <a:r>
              <a:rPr lang="zh-CN" altLang="zh-CN" b="1" smtClean="0">
                <a:latin typeface="宋体" pitchFamily="2" charset="-122"/>
              </a:rPr>
              <a:t> 金融学</a:t>
            </a:r>
          </a:p>
        </p:txBody>
      </p:sp>
      <p:sp>
        <p:nvSpPr>
          <p:cNvPr id="215043" name="AutoShape 3"/>
          <p:cNvSpPr>
            <a:spLocks noChangeArrowheads="1"/>
          </p:cNvSpPr>
          <p:nvPr/>
        </p:nvSpPr>
        <p:spPr bwMode="auto">
          <a:xfrm>
            <a:off x="2133600" y="1447800"/>
            <a:ext cx="609600" cy="609600"/>
          </a:xfrm>
          <a:prstGeom prst="upDownArrow">
            <a:avLst>
              <a:gd name="adj1" fmla="val 50000"/>
              <a:gd name="adj2" fmla="val 2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sp>
        <p:nvSpPr>
          <p:cNvPr id="215044" name="Rectangle 4"/>
          <p:cNvSpPr>
            <a:spLocks noChangeArrowheads="1"/>
          </p:cNvSpPr>
          <p:nvPr/>
        </p:nvSpPr>
        <p:spPr bwMode="auto">
          <a:xfrm>
            <a:off x="5181600" y="609600"/>
            <a:ext cx="22098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buClrTx/>
              <a:buSzTx/>
              <a:buFontTx/>
              <a:buNone/>
            </a:pPr>
            <a:r>
              <a:rPr lang="zh-CN" altLang="zh-CN">
                <a:latin typeface="宋体" panose="02010600030101010101" pitchFamily="2" charset="-122"/>
              </a:rPr>
              <a:t>机械工程</a:t>
            </a:r>
          </a:p>
          <a:p>
            <a:pPr eaLnBrk="1" fontAlgn="t" hangingPunct="1">
              <a:buClrTx/>
              <a:buSzTx/>
              <a:buFontTx/>
              <a:buChar char="•"/>
            </a:pPr>
            <a:endParaRPr lang="zh-CN" altLang="zh-CN">
              <a:latin typeface="宋体" panose="02010600030101010101" pitchFamily="2" charset="-122"/>
            </a:endParaRPr>
          </a:p>
          <a:p>
            <a:pPr eaLnBrk="1" fontAlgn="t" hangingPunct="1">
              <a:buClrTx/>
              <a:buSzTx/>
              <a:buFontTx/>
              <a:buNone/>
            </a:pPr>
            <a:r>
              <a:rPr lang="zh-CN" altLang="zh-CN">
                <a:latin typeface="宋体" panose="02010600030101010101" pitchFamily="2" charset="-122"/>
              </a:rPr>
              <a:t>  </a:t>
            </a:r>
          </a:p>
          <a:p>
            <a:pPr eaLnBrk="1" fontAlgn="t" hangingPunct="1">
              <a:buClrTx/>
              <a:buSzTx/>
              <a:buFontTx/>
              <a:buNone/>
            </a:pPr>
            <a:r>
              <a:rPr lang="zh-CN" altLang="zh-CN">
                <a:latin typeface="宋体" panose="02010600030101010101" pitchFamily="2" charset="-122"/>
              </a:rPr>
              <a:t>  力学</a:t>
            </a:r>
          </a:p>
        </p:txBody>
      </p:sp>
      <p:sp>
        <p:nvSpPr>
          <p:cNvPr id="215045" name="AutoShape 5"/>
          <p:cNvSpPr>
            <a:spLocks noChangeArrowheads="1"/>
          </p:cNvSpPr>
          <p:nvPr/>
        </p:nvSpPr>
        <p:spPr bwMode="auto">
          <a:xfrm>
            <a:off x="5791200" y="1447800"/>
            <a:ext cx="609600" cy="609600"/>
          </a:xfrm>
          <a:prstGeom prst="upDownArrow">
            <a:avLst>
              <a:gd name="adj1" fmla="val 50000"/>
              <a:gd name="adj2" fmla="val 2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2400" b="1">
              <a:solidFill>
                <a:schemeClr val="folHlink"/>
              </a:solidFill>
              <a:latin typeface="楷体_GB2312" pitchFamily="49" charset="-122"/>
              <a:ea typeface="楷体_GB2312" pitchFamily="49" charset="-122"/>
            </a:endParaRPr>
          </a:p>
        </p:txBody>
      </p:sp>
      <p:sp>
        <p:nvSpPr>
          <p:cNvPr id="215046" name="Rectangle 6"/>
          <p:cNvSpPr>
            <a:spLocks noChangeArrowheads="1"/>
          </p:cNvSpPr>
          <p:nvPr/>
        </p:nvSpPr>
        <p:spPr bwMode="auto">
          <a:xfrm>
            <a:off x="381000" y="3352800"/>
            <a:ext cx="83820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lnSpc>
                <a:spcPct val="105000"/>
              </a:lnSpc>
              <a:buClrTx/>
              <a:buSzTx/>
              <a:buFontTx/>
              <a:buNone/>
            </a:pPr>
            <a:r>
              <a:rPr lang="zh-CN" altLang="zh-CN" sz="2800">
                <a:latin typeface="宋体" panose="02010600030101010101" pitchFamily="2" charset="-122"/>
              </a:rPr>
              <a:t>    </a:t>
            </a:r>
            <a:r>
              <a:rPr lang="zh-CN" altLang="zh-CN" sz="2800" b="1">
                <a:latin typeface="宋体" panose="02010600030101010101" pitchFamily="2" charset="-122"/>
              </a:rPr>
              <a:t>作为金融工程学科的涵义，在于综合地采用各种自然科学和工程技术的方法（如机械工程用到金属材料与热处理方面的技术，金融工程用到信息处理和人工智能方面的技术），创造出各种有价值的产品和服务，并创造出为设计、开发和实施这些产品和服务所需要的技术方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973A1E7-72FD-4C0D-ADC8-AE86C6A983FB}" type="slidenum">
              <a:rPr lang="zh-CN" altLang="en-US" sz="1400" smtClean="0">
                <a:latin typeface="Arial" panose="020B0604020202020204" pitchFamily="34" charset="0"/>
              </a:rPr>
              <a:pPr eaLnBrk="1" hangingPunct="1">
                <a:defRPr/>
              </a:pPr>
              <a:t>16</a:t>
            </a:fld>
            <a:endParaRPr lang="en-US" altLang="zh-CN" sz="1400" smtClean="0">
              <a:latin typeface="Arial" panose="020B0604020202020204" pitchFamily="34" charset="0"/>
            </a:endParaRPr>
          </a:p>
        </p:txBody>
      </p:sp>
      <p:sp>
        <p:nvSpPr>
          <p:cNvPr id="668674" name="Rectangle 2"/>
          <p:cNvSpPr>
            <a:spLocks noGrp="1" noChangeArrowheads="1"/>
          </p:cNvSpPr>
          <p:nvPr>
            <p:ph type="title"/>
          </p:nvPr>
        </p:nvSpPr>
        <p:spPr>
          <a:xfrm>
            <a:off x="457200" y="277813"/>
            <a:ext cx="8229600" cy="919162"/>
          </a:xfrm>
        </p:spPr>
        <p:txBody>
          <a:bodyPr/>
          <a:lstStyle/>
          <a:p>
            <a:pPr eaLnBrk="1" hangingPunct="1">
              <a:defRPr/>
            </a:pPr>
            <a:r>
              <a:rPr lang="en-US" altLang="zh-CN" dirty="0" smtClean="0"/>
              <a:t>2009</a:t>
            </a:r>
            <a:r>
              <a:rPr lang="zh-CN" altLang="en-US" dirty="0" smtClean="0"/>
              <a:t>年的调查结果</a:t>
            </a:r>
          </a:p>
        </p:txBody>
      </p:sp>
      <p:sp>
        <p:nvSpPr>
          <p:cNvPr id="668675" name="Rectangle 3"/>
          <p:cNvSpPr>
            <a:spLocks noGrp="1" noChangeArrowheads="1"/>
          </p:cNvSpPr>
          <p:nvPr>
            <p:ph type="body" idx="1"/>
          </p:nvPr>
        </p:nvSpPr>
        <p:spPr>
          <a:xfrm>
            <a:off x="457200" y="1412875"/>
            <a:ext cx="8229600" cy="4718050"/>
          </a:xfrm>
        </p:spPr>
        <p:txBody>
          <a:bodyPr/>
          <a:lstStyle/>
          <a:p>
            <a:pPr eaLnBrk="1" hangingPunct="1">
              <a:defRPr/>
            </a:pPr>
            <a:r>
              <a:rPr lang="zh-CN" sz="4000" b="1" smtClean="0">
                <a:latin typeface="宋体" pitchFamily="2" charset="-122"/>
              </a:rPr>
              <a:t>根据世界互换和衍生品协会</a:t>
            </a:r>
            <a:r>
              <a:rPr lang="zh-CN" altLang="en-US" sz="4000" b="1" smtClean="0">
                <a:latin typeface="宋体" pitchFamily="2" charset="-122"/>
              </a:rPr>
              <a:t>最近</a:t>
            </a:r>
            <a:r>
              <a:rPr lang="zh-CN" sz="4000" b="1" smtClean="0">
                <a:latin typeface="宋体" pitchFamily="2" charset="-122"/>
              </a:rPr>
              <a:t>一次调查</a:t>
            </a:r>
            <a:r>
              <a:rPr lang="en-US" altLang="zh-CN" sz="4000" b="1" smtClean="0">
                <a:latin typeface="宋体" pitchFamily="2" charset="-122"/>
              </a:rPr>
              <a:t>(2009</a:t>
            </a:r>
            <a:r>
              <a:rPr lang="zh-CN" sz="4000" b="1" smtClean="0">
                <a:latin typeface="宋体" pitchFamily="2" charset="-122"/>
              </a:rPr>
              <a:t>年</a:t>
            </a:r>
            <a:r>
              <a:rPr lang="en-US" altLang="zh-CN" sz="4000" b="1" smtClean="0">
                <a:latin typeface="宋体" pitchFamily="2" charset="-122"/>
              </a:rPr>
              <a:t>)</a:t>
            </a:r>
            <a:r>
              <a:rPr lang="zh-CN" sz="4000" b="1" smtClean="0">
                <a:latin typeface="宋体" pitchFamily="2" charset="-122"/>
              </a:rPr>
              <a:t>的统计，世界500强公司中有超过9</a:t>
            </a:r>
            <a:r>
              <a:rPr lang="en-US" altLang="zh-CN" sz="4000" b="1" smtClean="0">
                <a:latin typeface="宋体" pitchFamily="2" charset="-122"/>
              </a:rPr>
              <a:t>4</a:t>
            </a:r>
            <a:r>
              <a:rPr lang="zh-CN" sz="4000" b="1" smtClean="0">
                <a:latin typeface="宋体" pitchFamily="2" charset="-122"/>
              </a:rPr>
              <a:t>％的公司使用衍生品来管理它们的风险。</a:t>
            </a:r>
            <a:endParaRPr lang="en-US" altLang="zh-CN" sz="4000" b="1" smtClean="0">
              <a:latin typeface="宋体" pitchFamily="2" charset="-122"/>
            </a:endParaRPr>
          </a:p>
          <a:p>
            <a:pPr eaLnBrk="1" hangingPunct="1">
              <a:defRPr/>
            </a:pPr>
            <a:r>
              <a:rPr lang="zh-CN" b="1" smtClean="0">
                <a:latin typeface="宋体" pitchFamily="2" charset="-122"/>
              </a:rPr>
              <a:t>美国公司的9</a:t>
            </a:r>
            <a:r>
              <a:rPr lang="en-US" altLang="zh-CN" b="1" smtClean="0">
                <a:latin typeface="宋体" pitchFamily="2" charset="-122"/>
              </a:rPr>
              <a:t>2%,</a:t>
            </a:r>
            <a:r>
              <a:rPr lang="zh-CN" b="1" smtClean="0">
                <a:latin typeface="宋体" pitchFamily="2" charset="-122"/>
              </a:rPr>
              <a:t>德国公司的9</a:t>
            </a:r>
            <a:r>
              <a:rPr lang="en-US" altLang="zh-CN" b="1" smtClean="0">
                <a:latin typeface="宋体" pitchFamily="2" charset="-122"/>
              </a:rPr>
              <a:t>7</a:t>
            </a:r>
            <a:r>
              <a:rPr lang="zh-CN" b="1" smtClean="0">
                <a:latin typeface="宋体" pitchFamily="2" charset="-122"/>
              </a:rPr>
              <a:t>％使用衍生品来管理风险。</a:t>
            </a:r>
            <a:r>
              <a:rPr lang="zh-CN" altLang="en-US" b="1" smtClean="0">
                <a:latin typeface="宋体" pitchFamily="2" charset="-122"/>
              </a:rPr>
              <a:t>即使许多韩国和中国公司不可能报告使用情况</a:t>
            </a:r>
            <a:r>
              <a:rPr lang="en-US" altLang="zh-CN" b="1" smtClean="0">
                <a:latin typeface="宋体" pitchFamily="2" charset="-122"/>
              </a:rPr>
              <a:t>,</a:t>
            </a:r>
            <a:r>
              <a:rPr lang="zh-CN" altLang="en-US" b="1" smtClean="0">
                <a:latin typeface="宋体" pitchFamily="2" charset="-122"/>
              </a:rPr>
              <a:t>但是</a:t>
            </a:r>
            <a:r>
              <a:rPr lang="en-US" altLang="zh-CN" b="1" smtClean="0">
                <a:latin typeface="宋体" pitchFamily="2" charset="-122"/>
              </a:rPr>
              <a:t>87%</a:t>
            </a:r>
            <a:r>
              <a:rPr lang="zh-CN" altLang="en-US" b="1" smtClean="0">
                <a:latin typeface="宋体" pitchFamily="2" charset="-122"/>
              </a:rPr>
              <a:t>韩国公司和</a:t>
            </a:r>
            <a:r>
              <a:rPr lang="en-US" altLang="zh-CN" b="1" smtClean="0">
                <a:latin typeface="宋体" pitchFamily="2" charset="-122"/>
              </a:rPr>
              <a:t>62%</a:t>
            </a:r>
            <a:r>
              <a:rPr lang="zh-CN" altLang="en-US" b="1" smtClean="0">
                <a:latin typeface="宋体" pitchFamily="2" charset="-122"/>
              </a:rPr>
              <a:t>中国公司报告使用了衍生工具</a:t>
            </a:r>
            <a:r>
              <a:rPr lang="en-US" altLang="zh-CN" b="1" smtClean="0">
                <a:latin typeface="宋体" pitchFamily="2" charset="-122"/>
              </a:rPr>
              <a:t>.</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defRPr/>
            </a:pPr>
            <a:r>
              <a:rPr lang="en-US" altLang="zh-CN" dirty="0" smtClean="0"/>
              <a:t>(</a:t>
            </a:r>
            <a:r>
              <a:rPr lang="zh-CN" altLang="en-US" dirty="0" smtClean="0"/>
              <a:t>二</a:t>
            </a:r>
            <a:r>
              <a:rPr lang="en-US" altLang="zh-CN" dirty="0" smtClean="0"/>
              <a:t>)</a:t>
            </a:r>
            <a:r>
              <a:rPr lang="zh-CN" altLang="zh-CN" dirty="0" smtClean="0"/>
              <a:t>.金融工程的发展背景</a:t>
            </a:r>
          </a:p>
        </p:txBody>
      </p:sp>
      <p:sp>
        <p:nvSpPr>
          <p:cNvPr id="149507" name="Rectangle 3"/>
          <p:cNvSpPr>
            <a:spLocks noGrp="1" noChangeArrowheads="1"/>
          </p:cNvSpPr>
          <p:nvPr>
            <p:ph type="body" idx="1"/>
          </p:nvPr>
        </p:nvSpPr>
        <p:spPr/>
        <p:txBody>
          <a:bodyPr/>
          <a:lstStyle/>
          <a:p>
            <a:pPr eaLnBrk="1" hangingPunct="1">
              <a:defRPr/>
            </a:pPr>
            <a:r>
              <a:rPr lang="zh-CN" altLang="zh-CN" b="1" smtClean="0"/>
              <a:t>发展时间：</a:t>
            </a:r>
          </a:p>
          <a:p>
            <a:pPr lvl="1" eaLnBrk="1" hangingPunct="1">
              <a:defRPr/>
            </a:pPr>
            <a:r>
              <a:rPr lang="zh-CN" altLang="zh-CN" b="1" smtClean="0">
                <a:latin typeface="宋体" pitchFamily="2" charset="-122"/>
              </a:rPr>
              <a:t>在80年代末、90年代初出现的新兴综合性交叉学科，被称为</a:t>
            </a:r>
            <a:r>
              <a:rPr lang="zh-CN" altLang="zh-CN" b="1" smtClean="0"/>
              <a:t>“</a:t>
            </a:r>
            <a:r>
              <a:rPr lang="zh-CN" altLang="zh-CN" b="1" smtClean="0">
                <a:latin typeface="宋体" pitchFamily="2" charset="-122"/>
              </a:rPr>
              <a:t>金融业中的高科技</a:t>
            </a:r>
            <a:r>
              <a:rPr lang="zh-CN" altLang="zh-CN" b="1" smtClean="0"/>
              <a:t>”</a:t>
            </a:r>
          </a:p>
          <a:p>
            <a:pPr eaLnBrk="1" hangingPunct="1">
              <a:defRPr/>
            </a:pPr>
            <a:r>
              <a:rPr lang="zh-CN" altLang="zh-CN" b="1" smtClean="0"/>
              <a:t>追求风险规避的动因</a:t>
            </a:r>
          </a:p>
          <a:p>
            <a:pPr eaLnBrk="1" hangingPunct="1">
              <a:defRPr/>
            </a:pPr>
            <a:r>
              <a:rPr lang="zh-CN" altLang="zh-CN" b="1" smtClean="0"/>
              <a:t>寻求市场漏洞和对手漏洞的动因</a:t>
            </a:r>
          </a:p>
          <a:p>
            <a:pPr eaLnBrk="1" hangingPunct="1">
              <a:defRPr/>
            </a:pPr>
            <a:r>
              <a:rPr lang="zh-CN" altLang="zh-CN" b="1" smtClean="0"/>
              <a:t>科学技术的发展与金融理论的支持</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body" idx="1"/>
          </p:nvPr>
        </p:nvSpPr>
        <p:spPr>
          <a:xfrm>
            <a:off x="685800" y="1828800"/>
            <a:ext cx="7772400" cy="4267200"/>
          </a:xfrm>
        </p:spPr>
        <p:txBody>
          <a:bodyPr/>
          <a:lstStyle/>
          <a:p>
            <a:pPr marL="0" indent="0" eaLnBrk="1" hangingPunct="1">
              <a:lnSpc>
                <a:spcPct val="130000"/>
              </a:lnSpc>
              <a:buFontTx/>
              <a:buNone/>
              <a:defRPr/>
            </a:pPr>
            <a:r>
              <a:rPr lang="zh-CN" altLang="zh-CN" b="1" dirty="0" smtClean="0">
                <a:latin typeface="宋体" pitchFamily="2" charset="-122"/>
              </a:rPr>
              <a:t>（1）外汇市场的不确定性：</a:t>
            </a:r>
          </a:p>
          <a:p>
            <a:pPr marL="0" indent="0" eaLnBrk="1" hangingPunct="1">
              <a:lnSpc>
                <a:spcPct val="130000"/>
              </a:lnSpc>
              <a:buFontTx/>
              <a:buNone/>
              <a:defRPr/>
            </a:pPr>
            <a:r>
              <a:rPr lang="zh-CN" altLang="zh-CN" b="1" dirty="0" smtClean="0">
                <a:latin typeface="宋体" pitchFamily="2" charset="-122"/>
              </a:rPr>
              <a:t>七十年代，布雷顿森林会议所确定的固定汇体系和美元金本位地位崩溃，使得各主要工业化国家的货币互相浮动，汇率主要由外汇市场的供求关系来决定。</a:t>
            </a:r>
          </a:p>
        </p:txBody>
      </p:sp>
      <p:sp>
        <p:nvSpPr>
          <p:cNvPr id="150531" name="Rectangle 3"/>
          <p:cNvSpPr>
            <a:spLocks noGrp="1" noChangeArrowheads="1"/>
          </p:cNvSpPr>
          <p:nvPr>
            <p:ph type="title"/>
          </p:nvPr>
        </p:nvSpPr>
        <p:spPr/>
        <p:txBody>
          <a:bodyPr/>
          <a:lstStyle/>
          <a:p>
            <a:pPr eaLnBrk="1" hangingPunct="1">
              <a:defRPr/>
            </a:pPr>
            <a:r>
              <a:rPr lang="zh-CN" altLang="zh-CN" smtClean="0"/>
              <a:t>追求风险规避的动因</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defRPr/>
            </a:pPr>
            <a:endParaRPr lang="zh-CN" altLang="zh-CN" smtClean="0"/>
          </a:p>
        </p:txBody>
      </p:sp>
      <p:sp>
        <p:nvSpPr>
          <p:cNvPr id="151555" name="Rectangle 3"/>
          <p:cNvSpPr>
            <a:spLocks noGrp="1" noChangeArrowheads="1"/>
          </p:cNvSpPr>
          <p:nvPr>
            <p:ph type="body" idx="1"/>
          </p:nvPr>
        </p:nvSpPr>
        <p:spPr/>
        <p:txBody>
          <a:bodyPr/>
          <a:lstStyle/>
          <a:p>
            <a:pPr eaLnBrk="1" hangingPunct="1">
              <a:lnSpc>
                <a:spcPct val="130000"/>
              </a:lnSpc>
              <a:buFontTx/>
              <a:buNone/>
              <a:defRPr/>
            </a:pPr>
            <a:r>
              <a:rPr lang="zh-CN" altLang="zh-CN" b="1" smtClean="0">
                <a:latin typeface="宋体" pitchFamily="2" charset="-122"/>
              </a:rPr>
              <a:t> （2）市场全球化的影响：</a:t>
            </a:r>
          </a:p>
          <a:p>
            <a:pPr eaLnBrk="1" hangingPunct="1">
              <a:lnSpc>
                <a:spcPct val="130000"/>
              </a:lnSpc>
              <a:buFontTx/>
              <a:buNone/>
              <a:defRPr/>
            </a:pPr>
            <a:r>
              <a:rPr lang="zh-CN" altLang="zh-CN" b="1" smtClean="0">
                <a:latin typeface="宋体" pitchFamily="2" charset="-122"/>
              </a:rPr>
              <a:t>  </a:t>
            </a:r>
            <a:r>
              <a:rPr lang="zh-CN" altLang="zh-CN" sz="2800" b="1" smtClean="0">
                <a:latin typeface="宋体" pitchFamily="2" charset="-122"/>
              </a:rPr>
              <a:t>市场全球化（包括生产全球化、销售全球化和资本全球化）成为不可阻挡的潮流，加剧市场的不确定性。</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body" idx="1"/>
          </p:nvPr>
        </p:nvSpPr>
        <p:spPr>
          <a:xfrm>
            <a:off x="457200" y="1295400"/>
            <a:ext cx="8077200" cy="4953000"/>
          </a:xfrm>
        </p:spPr>
        <p:txBody>
          <a:bodyPr/>
          <a:lstStyle/>
          <a:p>
            <a:pPr marL="0" indent="0" eaLnBrk="1" hangingPunct="1">
              <a:lnSpc>
                <a:spcPct val="140000"/>
              </a:lnSpc>
              <a:buFont typeface="Monotype Sorts" pitchFamily="2" charset="2"/>
              <a:buNone/>
              <a:defRPr/>
            </a:pPr>
            <a:r>
              <a:rPr lang="zh-CN" altLang="zh-CN" b="1" smtClean="0">
                <a:latin typeface="宋体" pitchFamily="2" charset="-122"/>
              </a:rPr>
              <a:t>（3）信息对市场冲击的加剧：</a:t>
            </a:r>
          </a:p>
          <a:p>
            <a:pPr marL="0" indent="0" eaLnBrk="1" hangingPunct="1">
              <a:lnSpc>
                <a:spcPct val="140000"/>
              </a:lnSpc>
              <a:buFont typeface="Monotype Sorts" pitchFamily="2" charset="2"/>
              <a:buNone/>
              <a:defRPr/>
            </a:pPr>
            <a:r>
              <a:rPr lang="zh-CN" altLang="zh-CN" b="1" smtClean="0">
                <a:latin typeface="宋体" pitchFamily="2" charset="-122"/>
              </a:rPr>
              <a:t>  </a:t>
            </a:r>
            <a:r>
              <a:rPr lang="zh-CN" altLang="zh-CN" sz="2800" b="1" smtClean="0">
                <a:latin typeface="宋体" pitchFamily="2" charset="-122"/>
              </a:rPr>
              <a:t>通讯技术和计算机技术的发展，信息传播和处理的速度大大加快，原先需要一个星期或一个月才会对市场造成显著影响的信息，现在只是几天、几个小时，甚至是几秒钟时间就能使市场感受到。</a:t>
            </a:r>
          </a:p>
          <a:p>
            <a:pPr marL="0" indent="0" eaLnBrk="1" hangingPunct="1">
              <a:lnSpc>
                <a:spcPct val="130000"/>
              </a:lnSpc>
              <a:buFontTx/>
              <a:buNone/>
              <a:defRPr/>
            </a:pPr>
            <a:endParaRPr lang="zh-CN" altLang="zh-CN" b="1" smtClean="0">
              <a:latin typeface="宋体" pitchFamily="2"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defRPr/>
            </a:pPr>
            <a:endParaRPr lang="zh-CN" altLang="zh-CN" b="1" smtClean="0">
              <a:solidFill>
                <a:schemeClr val="tx1"/>
              </a:solidFill>
              <a:latin typeface="宋体" pitchFamily="2" charset="-122"/>
            </a:endParaRPr>
          </a:p>
        </p:txBody>
      </p:sp>
      <p:sp>
        <p:nvSpPr>
          <p:cNvPr id="153603" name="Rectangle 3"/>
          <p:cNvSpPr>
            <a:spLocks noGrp="1" noChangeArrowheads="1"/>
          </p:cNvSpPr>
          <p:nvPr>
            <p:ph type="body" idx="1"/>
          </p:nvPr>
        </p:nvSpPr>
        <p:spPr/>
        <p:txBody>
          <a:bodyPr/>
          <a:lstStyle/>
          <a:p>
            <a:pPr eaLnBrk="1" hangingPunct="1">
              <a:lnSpc>
                <a:spcPct val="130000"/>
              </a:lnSpc>
              <a:defRPr/>
            </a:pPr>
            <a:r>
              <a:rPr lang="zh-CN" altLang="zh-CN" b="1" dirty="0" smtClean="0">
                <a:latin typeface="宋体" pitchFamily="2" charset="-122"/>
              </a:rPr>
              <a:t>不确定性就是风险</a:t>
            </a:r>
          </a:p>
          <a:p>
            <a:pPr eaLnBrk="1" hangingPunct="1">
              <a:lnSpc>
                <a:spcPct val="130000"/>
              </a:lnSpc>
              <a:defRPr/>
            </a:pPr>
            <a:r>
              <a:rPr lang="zh-CN" altLang="zh-CN" b="1" dirty="0" smtClean="0">
                <a:latin typeface="宋体" pitchFamily="2" charset="-122"/>
              </a:rPr>
              <a:t>规避风险的手段：</a:t>
            </a:r>
          </a:p>
          <a:p>
            <a:pPr lvl="1" eaLnBrk="1" hangingPunct="1">
              <a:lnSpc>
                <a:spcPct val="130000"/>
              </a:lnSpc>
              <a:defRPr/>
            </a:pPr>
            <a:r>
              <a:rPr lang="zh-CN" altLang="zh-CN" b="1" dirty="0" smtClean="0">
                <a:latin typeface="宋体" pitchFamily="2" charset="-122"/>
              </a:rPr>
              <a:t>开发风险管理工具</a:t>
            </a:r>
          </a:p>
          <a:p>
            <a:pPr lvl="1" eaLnBrk="1" hangingPunct="1">
              <a:lnSpc>
                <a:spcPct val="130000"/>
              </a:lnSpc>
              <a:defRPr/>
            </a:pPr>
            <a:r>
              <a:rPr lang="zh-CN" altLang="zh-CN" b="1" dirty="0" smtClean="0">
                <a:latin typeface="宋体" pitchFamily="2" charset="-122"/>
              </a:rPr>
              <a:t>设计风险管理策略</a:t>
            </a:r>
            <a:endParaRPr lang="en-US" altLang="zh-CN" b="1" dirty="0" smtClean="0">
              <a:latin typeface="宋体" pitchFamily="2"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381000" y="609600"/>
            <a:ext cx="7086600" cy="609600"/>
          </a:xfrm>
        </p:spPr>
        <p:txBody>
          <a:bodyPr/>
          <a:lstStyle/>
          <a:p>
            <a:pPr eaLnBrk="1" hangingPunct="1">
              <a:defRPr/>
            </a:pPr>
            <a:r>
              <a:rPr lang="zh-CN" altLang="zh-CN" sz="3600" dirty="0" smtClean="0"/>
              <a:t>寻求市场漏洞和对手漏洞的动因</a:t>
            </a:r>
          </a:p>
        </p:txBody>
      </p:sp>
      <p:sp>
        <p:nvSpPr>
          <p:cNvPr id="154627" name="Rectangle 3"/>
          <p:cNvSpPr>
            <a:spLocks noGrp="1" noChangeArrowheads="1"/>
          </p:cNvSpPr>
          <p:nvPr>
            <p:ph type="body" idx="1"/>
          </p:nvPr>
        </p:nvSpPr>
        <p:spPr/>
        <p:txBody>
          <a:bodyPr/>
          <a:lstStyle/>
          <a:p>
            <a:pPr eaLnBrk="1" hangingPunct="1">
              <a:defRPr/>
            </a:pPr>
            <a:r>
              <a:rPr lang="zh-CN" altLang="zh-CN" b="1" smtClean="0">
                <a:latin typeface="宋体" pitchFamily="2" charset="-122"/>
              </a:rPr>
              <a:t>金融业竞争态势的变化与金融监管的变革</a:t>
            </a:r>
          </a:p>
          <a:p>
            <a:pPr eaLnBrk="1" hangingPunct="1">
              <a:defRPr/>
            </a:pPr>
            <a:r>
              <a:rPr lang="zh-CN" altLang="zh-CN" b="1" smtClean="0">
                <a:latin typeface="宋体" pitchFamily="2" charset="-122"/>
              </a:rPr>
              <a:t>寻求税收不对称中的套利机会</a:t>
            </a:r>
          </a:p>
          <a:p>
            <a:pPr eaLnBrk="1" hangingPunct="1">
              <a:defRPr/>
            </a:pPr>
            <a:r>
              <a:rPr lang="zh-CN" altLang="zh-CN" b="1" smtClean="0">
                <a:latin typeface="宋体" pitchFamily="2" charset="-122"/>
              </a:rPr>
              <a:t>降低代理成本、交易成本，寻求套利机会</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body" idx="1"/>
          </p:nvPr>
        </p:nvSpPr>
        <p:spPr>
          <a:xfrm>
            <a:off x="685800" y="1828800"/>
            <a:ext cx="7924800" cy="4343400"/>
          </a:xfrm>
        </p:spPr>
        <p:txBody>
          <a:bodyPr/>
          <a:lstStyle/>
          <a:p>
            <a:pPr eaLnBrk="1" hangingPunct="1">
              <a:lnSpc>
                <a:spcPct val="115000"/>
              </a:lnSpc>
              <a:defRPr/>
            </a:pPr>
            <a:r>
              <a:rPr lang="zh-CN" altLang="zh-CN" b="1" dirty="0" smtClean="0">
                <a:latin typeface="宋体" pitchFamily="2" charset="-122"/>
              </a:rPr>
              <a:t>金融监管的目的</a:t>
            </a:r>
          </a:p>
          <a:p>
            <a:pPr eaLnBrk="1" hangingPunct="1">
              <a:lnSpc>
                <a:spcPct val="115000"/>
              </a:lnSpc>
              <a:defRPr/>
            </a:pPr>
            <a:r>
              <a:rPr lang="zh-CN" altLang="zh-CN" b="1" dirty="0" smtClean="0">
                <a:latin typeface="宋体" pitchFamily="2" charset="-122"/>
              </a:rPr>
              <a:t>金融创新的本质</a:t>
            </a:r>
          </a:p>
        </p:txBody>
      </p:sp>
      <p:sp>
        <p:nvSpPr>
          <p:cNvPr id="155651" name="Rectangle 3"/>
          <p:cNvSpPr>
            <a:spLocks noGrp="1" noChangeArrowheads="1"/>
          </p:cNvSpPr>
          <p:nvPr>
            <p:ph type="title"/>
          </p:nvPr>
        </p:nvSpPr>
        <p:spPr/>
        <p:txBody>
          <a:bodyPr/>
          <a:lstStyle/>
          <a:p>
            <a:pPr eaLnBrk="1" hangingPunct="1">
              <a:defRPr/>
            </a:pPr>
            <a:r>
              <a:rPr lang="zh-CN" altLang="zh-CN" smtClean="0"/>
              <a:t>金融监管的变革</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defRPr/>
            </a:pPr>
            <a:r>
              <a:rPr lang="zh-CN" altLang="zh-CN" b="1" smtClean="0">
                <a:latin typeface="宋体" pitchFamily="2" charset="-122"/>
              </a:rPr>
              <a:t>金融监管的目的：</a:t>
            </a:r>
          </a:p>
        </p:txBody>
      </p:sp>
      <p:sp>
        <p:nvSpPr>
          <p:cNvPr id="156675" name="Rectangle 3"/>
          <p:cNvSpPr>
            <a:spLocks noGrp="1" noChangeArrowheads="1"/>
          </p:cNvSpPr>
          <p:nvPr>
            <p:ph type="body" idx="1"/>
          </p:nvPr>
        </p:nvSpPr>
        <p:spPr>
          <a:xfrm>
            <a:off x="762000" y="1828800"/>
            <a:ext cx="7543800" cy="3429000"/>
          </a:xfrm>
        </p:spPr>
        <p:txBody>
          <a:bodyPr/>
          <a:lstStyle/>
          <a:p>
            <a:pPr eaLnBrk="1" hangingPunct="1">
              <a:lnSpc>
                <a:spcPct val="115000"/>
              </a:lnSpc>
              <a:defRPr/>
            </a:pPr>
            <a:r>
              <a:rPr lang="zh-CN" altLang="zh-CN" b="1" smtClean="0">
                <a:latin typeface="宋体" pitchFamily="2" charset="-122"/>
              </a:rPr>
              <a:t>保护公众利益：</a:t>
            </a:r>
          </a:p>
          <a:p>
            <a:pPr lvl="1" eaLnBrk="1" hangingPunct="1">
              <a:lnSpc>
                <a:spcPct val="115000"/>
              </a:lnSpc>
              <a:defRPr/>
            </a:pPr>
            <a:r>
              <a:rPr lang="zh-CN" altLang="zh-CN" b="1" smtClean="0">
                <a:latin typeface="宋体" pitchFamily="2" charset="-122"/>
              </a:rPr>
              <a:t>防止金融机构违反投资者本人的意愿从事高风险操作；</a:t>
            </a:r>
          </a:p>
          <a:p>
            <a:pPr eaLnBrk="1" hangingPunct="1">
              <a:lnSpc>
                <a:spcPct val="115000"/>
              </a:lnSpc>
              <a:defRPr/>
            </a:pPr>
            <a:r>
              <a:rPr lang="zh-CN" altLang="zh-CN" b="1" smtClean="0">
                <a:latin typeface="宋体" pitchFamily="2" charset="-122"/>
              </a:rPr>
              <a:t>鼓励公平竞争：</a:t>
            </a:r>
          </a:p>
          <a:p>
            <a:pPr lvl="1" eaLnBrk="1" hangingPunct="1">
              <a:lnSpc>
                <a:spcPct val="115000"/>
              </a:lnSpc>
              <a:defRPr/>
            </a:pPr>
            <a:r>
              <a:rPr lang="zh-CN" altLang="zh-CN" b="1" smtClean="0">
                <a:latin typeface="宋体" pitchFamily="2" charset="-122"/>
              </a:rPr>
              <a:t>规范金融机构的的行为</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body" idx="1"/>
          </p:nvPr>
        </p:nvSpPr>
        <p:spPr>
          <a:xfrm>
            <a:off x="609600" y="1752600"/>
            <a:ext cx="7924800" cy="4572000"/>
          </a:xfrm>
        </p:spPr>
        <p:txBody>
          <a:bodyPr/>
          <a:lstStyle/>
          <a:p>
            <a:pPr algn="just" eaLnBrk="1" hangingPunct="1">
              <a:lnSpc>
                <a:spcPct val="115000"/>
              </a:lnSpc>
              <a:defRPr/>
            </a:pPr>
            <a:r>
              <a:rPr lang="zh-CN" altLang="zh-CN" b="1" dirty="0" smtClean="0">
                <a:latin typeface="宋体" pitchFamily="2" charset="-122"/>
              </a:rPr>
              <a:t>绕过监管法规，比如合理的避税</a:t>
            </a:r>
          </a:p>
          <a:p>
            <a:pPr algn="just" eaLnBrk="1" hangingPunct="1">
              <a:lnSpc>
                <a:spcPct val="115000"/>
              </a:lnSpc>
              <a:defRPr/>
            </a:pPr>
            <a:r>
              <a:rPr lang="zh-CN" altLang="zh-CN" b="1" dirty="0" smtClean="0">
                <a:latin typeface="宋体" pitchFamily="2" charset="-122"/>
              </a:rPr>
              <a:t>目的：</a:t>
            </a:r>
          </a:p>
          <a:p>
            <a:pPr lvl="1" algn="just" eaLnBrk="1" hangingPunct="1">
              <a:lnSpc>
                <a:spcPct val="115000"/>
              </a:lnSpc>
              <a:defRPr/>
            </a:pPr>
            <a:r>
              <a:rPr lang="zh-CN" altLang="zh-CN" b="1" dirty="0" smtClean="0">
                <a:latin typeface="宋体" pitchFamily="2" charset="-122"/>
              </a:rPr>
              <a:t>使市场更有效率：能以更低的成本达到其它方式能达到的经营目标</a:t>
            </a:r>
          </a:p>
          <a:p>
            <a:pPr lvl="1" algn="just" eaLnBrk="1" hangingPunct="1">
              <a:lnSpc>
                <a:spcPct val="115000"/>
              </a:lnSpc>
              <a:defRPr/>
            </a:pPr>
            <a:r>
              <a:rPr lang="zh-CN" altLang="zh-CN" b="1" dirty="0" smtClean="0">
                <a:latin typeface="宋体" pitchFamily="2" charset="-122"/>
              </a:rPr>
              <a:t>使市场更加完全：能够实现已有的工具和技术无法实现的目标</a:t>
            </a:r>
          </a:p>
        </p:txBody>
      </p:sp>
      <p:sp>
        <p:nvSpPr>
          <p:cNvPr id="158723" name="Rectangle 3"/>
          <p:cNvSpPr>
            <a:spLocks noGrp="1" noChangeArrowheads="1"/>
          </p:cNvSpPr>
          <p:nvPr>
            <p:ph type="title"/>
          </p:nvPr>
        </p:nvSpPr>
        <p:spPr/>
        <p:txBody>
          <a:bodyPr/>
          <a:lstStyle/>
          <a:p>
            <a:pPr eaLnBrk="1" hangingPunct="1">
              <a:defRPr/>
            </a:pPr>
            <a:r>
              <a:rPr lang="zh-CN" altLang="zh-CN" smtClean="0"/>
              <a:t>金融创新的本质</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eaLnBrk="1" hangingPunct="1">
              <a:defRPr/>
            </a:pPr>
            <a:r>
              <a:rPr lang="zh-CN" altLang="zh-CN" dirty="0" smtClean="0">
                <a:solidFill>
                  <a:schemeClr val="tx1"/>
                </a:solidFill>
              </a:rPr>
              <a:t>降低交易和代理成本</a:t>
            </a:r>
          </a:p>
        </p:txBody>
      </p:sp>
      <p:sp>
        <p:nvSpPr>
          <p:cNvPr id="181251" name="Rectangle 3"/>
          <p:cNvSpPr>
            <a:spLocks noGrp="1" noChangeArrowheads="1"/>
          </p:cNvSpPr>
          <p:nvPr>
            <p:ph type="body" idx="1"/>
          </p:nvPr>
        </p:nvSpPr>
        <p:spPr/>
        <p:txBody>
          <a:bodyPr/>
          <a:lstStyle/>
          <a:p>
            <a:pPr eaLnBrk="1" hangingPunct="1">
              <a:defRPr/>
            </a:pPr>
            <a:r>
              <a:rPr lang="zh-CN" altLang="zh-CN" b="1" dirty="0" smtClean="0">
                <a:latin typeface="宋体" pitchFamily="2" charset="-122"/>
              </a:rPr>
              <a:t>提高资产变现能力以及提高现金的再投资能力而进行的创新</a:t>
            </a:r>
          </a:p>
          <a:p>
            <a:pPr eaLnBrk="1" hangingPunct="1">
              <a:defRPr/>
            </a:pPr>
            <a:r>
              <a:rPr lang="zh-CN" altLang="zh-CN" b="1" dirty="0" smtClean="0">
                <a:latin typeface="宋体" pitchFamily="2" charset="-122"/>
              </a:rPr>
              <a:t>提高证券在市场上的流通速度，及增加市场的</a:t>
            </a:r>
            <a:r>
              <a:rPr lang="zh-CN" altLang="zh-CN" b="1" dirty="0" smtClean="0"/>
              <a:t>“</a:t>
            </a:r>
            <a:r>
              <a:rPr lang="zh-CN" altLang="zh-CN" b="1" dirty="0" smtClean="0">
                <a:latin typeface="宋体" pitchFamily="2" charset="-122"/>
              </a:rPr>
              <a:t>深度</a:t>
            </a:r>
            <a:r>
              <a:rPr lang="zh-CN" altLang="zh-CN" b="1" dirty="0" smtClean="0"/>
              <a:t>”</a:t>
            </a:r>
            <a:endParaRPr lang="zh-CN" altLang="zh-CN" b="1" dirty="0" smtClean="0">
              <a:latin typeface="宋体" pitchFamily="2" charset="-122"/>
            </a:endParaRPr>
          </a:p>
          <a:p>
            <a:pPr eaLnBrk="1" hangingPunct="1">
              <a:defRPr/>
            </a:pPr>
            <a:r>
              <a:rPr lang="zh-CN" altLang="zh-CN" b="1" dirty="0" smtClean="0">
                <a:latin typeface="宋体" pitchFamily="2" charset="-122"/>
              </a:rPr>
              <a:t>金融机构通过设计低风险的金融工具和开发风险管理技术，为机构本身和投资者创造价值提高效用</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A35715F-5D5D-4064-A4DD-D82F55107D16}" type="slidenum">
              <a:rPr lang="zh-CN" altLang="en-US" sz="1400" smtClean="0">
                <a:latin typeface="Arial" panose="020B0604020202020204" pitchFamily="34" charset="0"/>
              </a:rPr>
              <a:pPr eaLnBrk="1" hangingPunct="1">
                <a:defRPr/>
              </a:pPr>
              <a:t>17</a:t>
            </a:fld>
            <a:endParaRPr lang="en-US" altLang="zh-CN" sz="1400" smtClean="0">
              <a:latin typeface="Arial" panose="020B0604020202020204" pitchFamily="34" charset="0"/>
            </a:endParaRPr>
          </a:p>
        </p:txBody>
      </p:sp>
      <p:sp>
        <p:nvSpPr>
          <p:cNvPr id="669698" name="Rectangle 2"/>
          <p:cNvSpPr>
            <a:spLocks noGrp="1" noChangeArrowheads="1"/>
          </p:cNvSpPr>
          <p:nvPr>
            <p:ph type="title"/>
          </p:nvPr>
        </p:nvSpPr>
        <p:spPr>
          <a:xfrm>
            <a:off x="457200" y="277813"/>
            <a:ext cx="8229600" cy="703262"/>
          </a:xfrm>
        </p:spPr>
        <p:txBody>
          <a:bodyPr/>
          <a:lstStyle/>
          <a:p>
            <a:pPr eaLnBrk="1" hangingPunct="1">
              <a:defRPr/>
            </a:pPr>
            <a:endParaRPr lang="zh-CN" altLang="en-US" sz="4000" smtClean="0"/>
          </a:p>
        </p:txBody>
      </p:sp>
      <p:sp>
        <p:nvSpPr>
          <p:cNvPr id="669699" name="Rectangle 3"/>
          <p:cNvSpPr>
            <a:spLocks noGrp="1" noChangeArrowheads="1"/>
          </p:cNvSpPr>
          <p:nvPr>
            <p:ph type="body" idx="1"/>
          </p:nvPr>
        </p:nvSpPr>
        <p:spPr/>
        <p:txBody>
          <a:bodyPr/>
          <a:lstStyle/>
          <a:p>
            <a:pPr eaLnBrk="1" hangingPunct="1">
              <a:defRPr/>
            </a:pPr>
            <a:endParaRPr lang="zh-CN" altLang="en-US" smtClean="0"/>
          </a:p>
        </p:txBody>
      </p:sp>
      <p:pic>
        <p:nvPicPr>
          <p:cNvPr id="133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eaLnBrk="1" hangingPunct="1">
              <a:defRPr/>
            </a:pPr>
            <a:r>
              <a:rPr lang="zh-CN" altLang="zh-CN" b="1" dirty="0" smtClean="0">
                <a:solidFill>
                  <a:schemeClr val="tx1"/>
                </a:solidFill>
                <a:latin typeface="宋体" pitchFamily="2" charset="-122"/>
              </a:rPr>
              <a:t>科学技术的影响</a:t>
            </a:r>
          </a:p>
        </p:txBody>
      </p:sp>
      <p:sp>
        <p:nvSpPr>
          <p:cNvPr id="182275" name="Rectangle 3"/>
          <p:cNvSpPr>
            <a:spLocks noGrp="1" noChangeArrowheads="1"/>
          </p:cNvSpPr>
          <p:nvPr>
            <p:ph type="body" idx="1"/>
          </p:nvPr>
        </p:nvSpPr>
        <p:spPr/>
        <p:txBody>
          <a:bodyPr/>
          <a:lstStyle/>
          <a:p>
            <a:pPr eaLnBrk="1" hangingPunct="1">
              <a:defRPr/>
            </a:pPr>
            <a:r>
              <a:rPr lang="zh-CN" altLang="zh-CN" sz="2800" b="1" dirty="0" smtClean="0">
                <a:effectLst>
                  <a:outerShdw blurRad="38100" dist="38100" dir="2700000" algn="tl">
                    <a:srgbClr val="000000">
                      <a:alpha val="43137"/>
                    </a:srgbClr>
                  </a:outerShdw>
                </a:effectLst>
                <a:latin typeface="宋体" pitchFamily="2" charset="-122"/>
              </a:rPr>
              <a:t>科学技术成果为金融工程提供了物质条件、研究手段，使金融工程的迅速发展成为可能。事实上，现代科学技术在金融中的应用即是金融工程的重要内容之一。</a:t>
            </a:r>
          </a:p>
          <a:p>
            <a:pPr eaLnBrk="1" hangingPunct="1">
              <a:defRPr/>
            </a:pPr>
            <a:r>
              <a:rPr lang="zh-CN" altLang="zh-CN" sz="2800" b="1" dirty="0" smtClean="0">
                <a:effectLst>
                  <a:outerShdw blurRad="38100" dist="38100" dir="2700000" algn="tl">
                    <a:srgbClr val="000000">
                      <a:alpha val="43137"/>
                    </a:srgbClr>
                  </a:outerShdw>
                </a:effectLst>
                <a:latin typeface="宋体" pitchFamily="2" charset="-122"/>
              </a:rPr>
              <a:t>技术因素通过影响其它环境因素，对金融工程的发展产生综合、深远的影响。</a:t>
            </a:r>
          </a:p>
          <a:p>
            <a:pPr eaLnBrk="1" hangingPunct="1">
              <a:defRPr/>
            </a:pPr>
            <a:r>
              <a:rPr lang="zh-CN" altLang="zh-CN" sz="2800" b="1" dirty="0" smtClean="0">
                <a:effectLst>
                  <a:outerShdw blurRad="38100" dist="38100" dir="2700000" algn="tl">
                    <a:srgbClr val="000000">
                      <a:alpha val="43137"/>
                    </a:srgbClr>
                  </a:outerShdw>
                </a:effectLst>
                <a:latin typeface="宋体" pitchFamily="2" charset="-122"/>
              </a:rPr>
              <a:t>通讯技术的进步使市场获取信息的速度和数据大大增加，从而加剧了市场价格的波动性，因此对风险防范提出了更高的要求</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pPr eaLnBrk="1" hangingPunct="1">
              <a:defRPr/>
            </a:pPr>
            <a:r>
              <a:rPr lang="zh-CN" altLang="zh-CN" sz="3200" b="1" dirty="0" smtClean="0">
                <a:solidFill>
                  <a:schemeClr val="tx1"/>
                </a:solidFill>
                <a:effectLst>
                  <a:outerShdw blurRad="38100" dist="38100" dir="2700000" algn="tl">
                    <a:srgbClr val="000000">
                      <a:alpha val="43137"/>
                    </a:srgbClr>
                  </a:outerShdw>
                </a:effectLst>
                <a:latin typeface="宋体" pitchFamily="2" charset="-122"/>
              </a:rPr>
              <a:t>对金融工程发展起决定性作用的技术领域：</a:t>
            </a:r>
            <a:endParaRPr lang="zh-CN" altLang="zh-CN" sz="5400" dirty="0" smtClean="0">
              <a:solidFill>
                <a:schemeClr val="tx1"/>
              </a:solidFill>
              <a:effectLst>
                <a:outerShdw blurRad="38100" dist="38100" dir="2700000" algn="tl">
                  <a:srgbClr val="000000">
                    <a:alpha val="43137"/>
                  </a:srgbClr>
                </a:outerShdw>
              </a:effectLst>
            </a:endParaRPr>
          </a:p>
        </p:txBody>
      </p:sp>
      <p:sp>
        <p:nvSpPr>
          <p:cNvPr id="183299" name="Rectangle 3"/>
          <p:cNvSpPr>
            <a:spLocks noGrp="1" noChangeArrowheads="1"/>
          </p:cNvSpPr>
          <p:nvPr>
            <p:ph type="body" idx="1"/>
          </p:nvPr>
        </p:nvSpPr>
        <p:spPr/>
        <p:txBody>
          <a:bodyPr/>
          <a:lstStyle/>
          <a:p>
            <a:pPr eaLnBrk="1" hangingPunct="1">
              <a:defRPr/>
            </a:pPr>
            <a:r>
              <a:rPr lang="zh-CN" altLang="zh-CN" b="1" smtClean="0">
                <a:latin typeface="宋体" pitchFamily="2" charset="-122"/>
              </a:rPr>
              <a:t>计算机信息处理技术（包括硬件和计算机软件）和远程通讯技术，以及自动化和人工智能技术、网络系统和先进的数据输入技术</a:t>
            </a:r>
          </a:p>
          <a:p>
            <a:pPr eaLnBrk="1" hangingPunct="1">
              <a:defRPr/>
            </a:pPr>
            <a:r>
              <a:rPr lang="zh-CN" altLang="zh-CN" b="1" smtClean="0">
                <a:latin typeface="宋体" pitchFamily="2" charset="-122"/>
              </a:rPr>
              <a:t>电子资金划拨系统、电子化证券交易等的开发与实施</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eaLnBrk="1" hangingPunct="1">
              <a:defRPr/>
            </a:pPr>
            <a:r>
              <a:rPr lang="zh-CN" altLang="zh-CN" smtClean="0"/>
              <a:t>现代技术降低交易成本的例子</a:t>
            </a:r>
          </a:p>
        </p:txBody>
      </p:sp>
      <p:sp>
        <p:nvSpPr>
          <p:cNvPr id="184323" name="Rectangle 3"/>
          <p:cNvSpPr>
            <a:spLocks noGrp="1" noChangeArrowheads="1"/>
          </p:cNvSpPr>
          <p:nvPr>
            <p:ph type="body" idx="1"/>
          </p:nvPr>
        </p:nvSpPr>
        <p:spPr/>
        <p:txBody>
          <a:bodyPr/>
          <a:lstStyle/>
          <a:p>
            <a:pPr eaLnBrk="1" hangingPunct="1">
              <a:defRPr/>
            </a:pPr>
            <a:r>
              <a:rPr lang="zh-CN" altLang="zh-CN" b="1" dirty="0" smtClean="0">
                <a:effectLst>
                  <a:outerShdw blurRad="38100" dist="38100" dir="2700000" algn="tl">
                    <a:srgbClr val="000000">
                      <a:alpha val="43137"/>
                    </a:srgbClr>
                  </a:outerShdw>
                </a:effectLst>
                <a:latin typeface="宋体" pitchFamily="2" charset="-122"/>
              </a:rPr>
              <a:t>例如一宗1万股交易，交易价格为100美元的股票</a:t>
            </a:r>
          </a:p>
          <a:p>
            <a:pPr lvl="1" eaLnBrk="1" hangingPunct="1">
              <a:defRPr/>
            </a:pPr>
            <a:r>
              <a:rPr lang="zh-CN" altLang="zh-CN" b="1" dirty="0" smtClean="0">
                <a:effectLst>
                  <a:outerShdw blurRad="38100" dist="38100" dir="2700000" algn="tl">
                    <a:srgbClr val="000000">
                      <a:alpha val="43137"/>
                    </a:srgbClr>
                  </a:outerShdw>
                </a:effectLst>
                <a:latin typeface="宋体" pitchFamily="2" charset="-122"/>
              </a:rPr>
              <a:t>70年代的交易成本为每股1美元</a:t>
            </a:r>
          </a:p>
          <a:p>
            <a:pPr lvl="1" eaLnBrk="1" hangingPunct="1">
              <a:defRPr/>
            </a:pPr>
            <a:r>
              <a:rPr lang="zh-CN" altLang="zh-CN" b="1" dirty="0" smtClean="0">
                <a:effectLst>
                  <a:outerShdw blurRad="38100" dist="38100" dir="2700000" algn="tl">
                    <a:srgbClr val="000000">
                      <a:alpha val="43137"/>
                    </a:srgbClr>
                  </a:outerShdw>
                </a:effectLst>
                <a:latin typeface="宋体" pitchFamily="2" charset="-122"/>
              </a:rPr>
              <a:t>90年代则已降至2美分</a:t>
            </a:r>
          </a:p>
          <a:p>
            <a:pPr lvl="1" eaLnBrk="1" hangingPunct="1">
              <a:defRPr/>
            </a:pPr>
            <a:r>
              <a:rPr lang="zh-CN" altLang="zh-CN" b="1" dirty="0" smtClean="0">
                <a:effectLst>
                  <a:outerShdw blurRad="38100" dist="38100" dir="2700000" algn="tl">
                    <a:srgbClr val="000000">
                      <a:alpha val="43137"/>
                    </a:srgbClr>
                  </a:outerShdw>
                </a:effectLst>
                <a:latin typeface="宋体" pitchFamily="2" charset="-122"/>
              </a:rPr>
              <a:t>某股票在两个市场上存在0.10美元的价差，那么70年代初则不存在套利机会，而对九十年代的金融工程师来说却存在重要的套利机会，并需要开发出相应的交易策略。</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AC6EBEDE-C3D7-4401-9A16-A3B2B1B3D4AB}" type="slidenum">
              <a:rPr lang="zh-CN" altLang="en-US" sz="1400" smtClean="0">
                <a:latin typeface="Arial" panose="020B0604020202020204" pitchFamily="34" charset="0"/>
              </a:rPr>
              <a:pPr eaLnBrk="1" hangingPunct="1">
                <a:defRPr/>
              </a:pPr>
              <a:t>173</a:t>
            </a:fld>
            <a:endParaRPr lang="en-US" altLang="zh-CN" sz="1400" smtClean="0">
              <a:latin typeface="Arial" panose="020B0604020202020204" pitchFamily="34" charset="0"/>
            </a:endParaRPr>
          </a:p>
        </p:txBody>
      </p:sp>
      <p:sp>
        <p:nvSpPr>
          <p:cNvPr id="296962" name="Rectangle 2"/>
          <p:cNvSpPr>
            <a:spLocks noGrp="1" noChangeArrowheads="1"/>
          </p:cNvSpPr>
          <p:nvPr>
            <p:ph type="title"/>
          </p:nvPr>
        </p:nvSpPr>
        <p:spPr>
          <a:xfrm>
            <a:off x="457200" y="277813"/>
            <a:ext cx="8229600" cy="455612"/>
          </a:xfrm>
        </p:spPr>
        <p:txBody>
          <a:bodyPr>
            <a:normAutofit fontScale="90000"/>
          </a:bodyPr>
          <a:lstStyle/>
          <a:p>
            <a:pPr eaLnBrk="1" hangingPunct="1">
              <a:defRPr/>
            </a:pPr>
            <a:endParaRPr lang="zh-CN" altLang="en-US" smtClean="0"/>
          </a:p>
        </p:txBody>
      </p:sp>
      <p:sp>
        <p:nvSpPr>
          <p:cNvPr id="296963" name="Rectangle 3"/>
          <p:cNvSpPr>
            <a:spLocks noGrp="1" noChangeArrowheads="1"/>
          </p:cNvSpPr>
          <p:nvPr>
            <p:ph type="body" idx="1"/>
          </p:nvPr>
        </p:nvSpPr>
        <p:spPr>
          <a:xfrm>
            <a:off x="685800" y="1295400"/>
            <a:ext cx="7772400" cy="4800600"/>
          </a:xfrm>
        </p:spPr>
        <p:txBody>
          <a:bodyPr/>
          <a:lstStyle/>
          <a:p>
            <a:pPr algn="just" eaLnBrk="1" hangingPunct="1">
              <a:lnSpc>
                <a:spcPct val="105000"/>
              </a:lnSpc>
              <a:defRPr/>
            </a:pPr>
            <a:r>
              <a:rPr lang="zh-CN" altLang="en-US" b="1" smtClean="0">
                <a:latin typeface="宋体" pitchFamily="2" charset="-122"/>
              </a:rPr>
              <a:t>在进行股票指数期货交易时，金融工程师将复杂的运算关系编成程序，并通过计算机系统和通讯端口获取实时数据和交易信息，利用指数期货，现价和期货的合理价格（由根本资产股票的价格决定）之间的偏差获取利润，这种交易策略被称为</a:t>
            </a:r>
            <a:r>
              <a:rPr lang="zh-CN" altLang="en-US" b="1" smtClean="0"/>
              <a:t>“</a:t>
            </a:r>
            <a:r>
              <a:rPr lang="zh-CN" altLang="en-US" b="1" smtClean="0">
                <a:latin typeface="宋体" pitchFamily="2" charset="-122"/>
              </a:rPr>
              <a:t>程式化交易（</a:t>
            </a:r>
            <a:r>
              <a:rPr lang="en-US" altLang="zh-CN" b="1" smtClean="0">
                <a:latin typeface="宋体" pitchFamily="2" charset="-122"/>
              </a:rPr>
              <a:t>program-trading）</a:t>
            </a:r>
            <a:r>
              <a:rPr lang="en-US" altLang="zh-CN" b="1" smtClean="0"/>
              <a:t>”</a:t>
            </a:r>
            <a:r>
              <a:rPr lang="en-US" altLang="zh-CN" b="1" smtClean="0">
                <a:latin typeface="宋体" pitchFamily="2" charset="-122"/>
              </a:rPr>
              <a:t>。</a:t>
            </a:r>
            <a:endParaRPr lang="zh-CN" altLang="en-US" b="1" smtClean="0">
              <a:latin typeface="宋体" pitchFamily="2" charset="-122"/>
            </a:endParaRPr>
          </a:p>
          <a:p>
            <a:pPr eaLnBrk="1" hangingPunct="1">
              <a:defRPr/>
            </a:pPr>
            <a:endParaRPr lang="zh-CN" altLang="en-US" smtClean="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9D22FF8F-2CFD-45F9-A734-3CA9966A8E16}" type="slidenum">
              <a:rPr lang="zh-CN" altLang="en-US" sz="1400" smtClean="0">
                <a:latin typeface="Arial" panose="020B0604020202020204" pitchFamily="34" charset="0"/>
              </a:rPr>
              <a:pPr eaLnBrk="1" hangingPunct="1">
                <a:defRPr/>
              </a:pPr>
              <a:t>174</a:t>
            </a:fld>
            <a:endParaRPr lang="en-US" altLang="zh-CN" sz="1400" smtClean="0">
              <a:latin typeface="Arial" panose="020B0604020202020204" pitchFamily="34" charset="0"/>
            </a:endParaRPr>
          </a:p>
        </p:txBody>
      </p:sp>
      <p:sp>
        <p:nvSpPr>
          <p:cNvPr id="68611" name="Rectangle 3"/>
          <p:cNvSpPr>
            <a:spLocks noGrp="1" noChangeArrowheads="1"/>
          </p:cNvSpPr>
          <p:nvPr>
            <p:ph type="body" idx="1"/>
          </p:nvPr>
        </p:nvSpPr>
        <p:spPr>
          <a:xfrm>
            <a:off x="609600" y="762000"/>
            <a:ext cx="7772400" cy="4114800"/>
          </a:xfrm>
        </p:spPr>
        <p:txBody>
          <a:bodyPr>
            <a:normAutofit fontScale="92500" lnSpcReduction="10000"/>
          </a:bodyPr>
          <a:lstStyle/>
          <a:p>
            <a:pPr eaLnBrk="1" hangingPunct="1">
              <a:lnSpc>
                <a:spcPct val="120000"/>
              </a:lnSpc>
              <a:defRPr/>
            </a:pPr>
            <a:r>
              <a:rPr lang="zh-CN" altLang="en-US" b="1" dirty="0" smtClean="0">
                <a:latin typeface="宋体" pitchFamily="2" charset="-122"/>
              </a:rPr>
              <a:t>这种程式化交易提高了价格形成的有效性。此外，各种新型技术与通讯技术已渗透在金融工具、金融手段和金融策略的开发、实施过程中，成为金融工程不可分割的组成部分。而自动化和人工智能技术，则在信用技术、市场模拟、证券定价和风险管理等方面取得了巨大的的成功，成为金融工程研究的前沿领域。</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defRPr/>
            </a:pPr>
            <a:r>
              <a:rPr lang="zh-CN" altLang="zh-CN" smtClean="0"/>
              <a:t>金融理论的推动</a:t>
            </a:r>
          </a:p>
        </p:txBody>
      </p:sp>
      <p:sp>
        <p:nvSpPr>
          <p:cNvPr id="185347" name="Rectangle 3"/>
          <p:cNvSpPr>
            <a:spLocks noGrp="1" noChangeArrowheads="1"/>
          </p:cNvSpPr>
          <p:nvPr>
            <p:ph type="body" idx="1"/>
          </p:nvPr>
        </p:nvSpPr>
        <p:spPr/>
        <p:txBody>
          <a:bodyPr/>
          <a:lstStyle/>
          <a:p>
            <a:pPr eaLnBrk="1" hangingPunct="1">
              <a:lnSpc>
                <a:spcPct val="90000"/>
              </a:lnSpc>
              <a:defRPr/>
            </a:pPr>
            <a:r>
              <a:rPr lang="zh-CN" altLang="zh-CN" sz="2800" b="1" smtClean="0">
                <a:latin typeface="宋体" pitchFamily="2" charset="-122"/>
              </a:rPr>
              <a:t>1896   Irving Fisher    净现值法</a:t>
            </a:r>
          </a:p>
          <a:p>
            <a:pPr eaLnBrk="1" hangingPunct="1">
              <a:lnSpc>
                <a:spcPct val="120000"/>
              </a:lnSpc>
              <a:defRPr/>
            </a:pPr>
            <a:r>
              <a:rPr lang="zh-CN" altLang="zh-CN" sz="2800" b="1" smtClean="0">
                <a:latin typeface="宋体" pitchFamily="2" charset="-122"/>
              </a:rPr>
              <a:t>1900   Bachelier   股票价格变化服从高斯分布</a:t>
            </a:r>
          </a:p>
          <a:p>
            <a:pPr eaLnBrk="1" hangingPunct="1">
              <a:lnSpc>
                <a:spcPct val="90000"/>
              </a:lnSpc>
              <a:defRPr/>
            </a:pPr>
            <a:r>
              <a:rPr lang="zh-CN" altLang="zh-CN" sz="2800" b="1" smtClean="0">
                <a:latin typeface="宋体" pitchFamily="2" charset="-122"/>
              </a:rPr>
              <a:t>1938   Macaulay   提出久期和利率免疫的概念，这两个概念目前在资产/负债管理中得到了广泛的应用。</a:t>
            </a:r>
          </a:p>
          <a:p>
            <a:pPr eaLnBrk="1" hangingPunct="1">
              <a:lnSpc>
                <a:spcPct val="90000"/>
              </a:lnSpc>
              <a:defRPr/>
            </a:pPr>
            <a:r>
              <a:rPr lang="zh-CN" altLang="zh-CN" sz="2800" b="1" smtClean="0">
                <a:latin typeface="宋体" pitchFamily="2" charset="-122"/>
              </a:rPr>
              <a:t>1944   Neumann和Morgenstern    效用理论(Utility Function)描述了投资者风险态度，开始了人们更广泛描述收益与风险的方法。</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pPr eaLnBrk="1" hangingPunct="1">
              <a:defRPr/>
            </a:pPr>
            <a:endParaRPr lang="zh-CN" altLang="zh-CN" smtClean="0"/>
          </a:p>
        </p:txBody>
      </p:sp>
      <p:sp>
        <p:nvSpPr>
          <p:cNvPr id="186371" name="Rectangle 3"/>
          <p:cNvSpPr>
            <a:spLocks noGrp="1" noChangeArrowheads="1"/>
          </p:cNvSpPr>
          <p:nvPr>
            <p:ph type="body" idx="1"/>
          </p:nvPr>
        </p:nvSpPr>
        <p:spPr/>
        <p:txBody>
          <a:bodyPr/>
          <a:lstStyle/>
          <a:p>
            <a:pPr eaLnBrk="1" hangingPunct="1">
              <a:defRPr/>
            </a:pPr>
            <a:r>
              <a:rPr lang="zh-CN" altLang="zh-CN" sz="2400" b="1" smtClean="0">
                <a:latin typeface="宋体" pitchFamily="2" charset="-122"/>
              </a:rPr>
              <a:t>1952   Markowitz       资产组合理论   提出用方差来描述投资风险的概念</a:t>
            </a:r>
            <a:r>
              <a:rPr lang="zh-CN" altLang="zh-CN" sz="2400" b="1" smtClean="0"/>
              <a:t> </a:t>
            </a:r>
            <a:r>
              <a:rPr lang="zh-CN" altLang="zh-CN" sz="2400" b="1" smtClean="0">
                <a:latin typeface="宋体" pitchFamily="2" charset="-122"/>
              </a:rPr>
              <a:t>，使得人们对金融问题的认识开始了从定性到定量的转变</a:t>
            </a:r>
          </a:p>
          <a:p>
            <a:pPr eaLnBrk="1" hangingPunct="1">
              <a:defRPr/>
            </a:pPr>
            <a:r>
              <a:rPr lang="zh-CN" altLang="zh-CN" sz="2400" b="1" smtClean="0">
                <a:latin typeface="宋体" pitchFamily="2" charset="-122"/>
              </a:rPr>
              <a:t>1958   Modiglian和Miller   资本结构的MM</a:t>
            </a:r>
            <a:r>
              <a:rPr lang="zh-CN" altLang="zh-CN" sz="2400" b="1" smtClean="0"/>
              <a:t> </a:t>
            </a:r>
            <a:r>
              <a:rPr lang="zh-CN" altLang="zh-CN" sz="2400" b="1" smtClean="0">
                <a:latin typeface="宋体" pitchFamily="2" charset="-122"/>
              </a:rPr>
              <a:t>定理表明在一个完全市场，公司价值与融资方式(发行股票和债券)无关。</a:t>
            </a:r>
          </a:p>
          <a:p>
            <a:pPr eaLnBrk="1" hangingPunct="1">
              <a:defRPr/>
            </a:pPr>
            <a:r>
              <a:rPr lang="zh-CN" altLang="zh-CN" sz="2400" b="1" smtClean="0">
                <a:latin typeface="宋体" pitchFamily="2" charset="-122"/>
              </a:rPr>
              <a:t>1959   Osborne    股票价格变化服从对数正态分布</a:t>
            </a:r>
          </a:p>
          <a:p>
            <a:pPr eaLnBrk="1" hangingPunct="1">
              <a:defRPr/>
            </a:pPr>
            <a:r>
              <a:rPr lang="zh-CN" altLang="zh-CN" sz="2400" b="1" smtClean="0">
                <a:latin typeface="宋体" pitchFamily="2" charset="-122"/>
              </a:rPr>
              <a:t>1964   William Sharpe, John Linter, Jan Mossin   建立资本资产定价模型CAPM</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eaLnBrk="1" hangingPunct="1">
              <a:defRPr/>
            </a:pPr>
            <a:endParaRPr lang="zh-CN" altLang="zh-CN" smtClean="0"/>
          </a:p>
        </p:txBody>
      </p:sp>
      <p:sp>
        <p:nvSpPr>
          <p:cNvPr id="187395" name="Rectangle 3"/>
          <p:cNvSpPr>
            <a:spLocks noGrp="1" noChangeArrowheads="1"/>
          </p:cNvSpPr>
          <p:nvPr>
            <p:ph type="body" idx="1"/>
          </p:nvPr>
        </p:nvSpPr>
        <p:spPr/>
        <p:txBody>
          <a:bodyPr/>
          <a:lstStyle/>
          <a:p>
            <a:pPr eaLnBrk="1" hangingPunct="1">
              <a:lnSpc>
                <a:spcPct val="95000"/>
              </a:lnSpc>
              <a:defRPr/>
            </a:pPr>
            <a:r>
              <a:rPr lang="zh-CN" altLang="en-US" sz="2800" b="1" dirty="0" smtClean="0">
                <a:latin typeface="宋体" pitchFamily="2" charset="-122"/>
              </a:rPr>
              <a:t>1968  Demsetz提出金融市场微观结构理论</a:t>
            </a:r>
          </a:p>
          <a:p>
            <a:pPr eaLnBrk="1" hangingPunct="1">
              <a:lnSpc>
                <a:spcPct val="95000"/>
              </a:lnSpc>
              <a:defRPr/>
            </a:pPr>
            <a:r>
              <a:rPr lang="zh-CN" altLang="en-US" sz="2800" b="1" dirty="0" smtClean="0">
                <a:latin typeface="宋体" pitchFamily="2" charset="-122"/>
              </a:rPr>
              <a:t>1970   Fama    系统地提出有效市场理论  (现有较大争议)</a:t>
            </a:r>
          </a:p>
          <a:p>
            <a:pPr eaLnBrk="1" hangingPunct="1">
              <a:lnSpc>
                <a:spcPct val="95000"/>
              </a:lnSpc>
              <a:defRPr/>
            </a:pPr>
            <a:r>
              <a:rPr lang="zh-CN" altLang="en-US" b="1" dirty="0" smtClean="0">
                <a:latin typeface="宋体" pitchFamily="2" charset="-122"/>
              </a:rPr>
              <a:t>70年代后的进展大多是针对Option</a:t>
            </a:r>
          </a:p>
          <a:p>
            <a:pPr eaLnBrk="1" hangingPunct="1">
              <a:lnSpc>
                <a:spcPct val="95000"/>
              </a:lnSpc>
              <a:defRPr/>
            </a:pPr>
            <a:r>
              <a:rPr lang="zh-CN" altLang="en-US" sz="2800" b="1" dirty="0" smtClean="0">
                <a:latin typeface="宋体" pitchFamily="2" charset="-122"/>
              </a:rPr>
              <a:t>1973   Black Scholes    期权定价  </a:t>
            </a:r>
            <a:endParaRPr lang="en-US" altLang="zh-CN" sz="2800" b="1" dirty="0" smtClean="0">
              <a:latin typeface="宋体" pitchFamily="2" charset="-122"/>
            </a:endParaRPr>
          </a:p>
          <a:p>
            <a:pPr eaLnBrk="1" hangingPunct="1">
              <a:lnSpc>
                <a:spcPct val="95000"/>
              </a:lnSpc>
              <a:defRPr/>
            </a:pPr>
            <a:r>
              <a:rPr lang="zh-CN" altLang="en-US" sz="2800" b="1" dirty="0" smtClean="0">
                <a:latin typeface="宋体" pitchFamily="2" charset="-122"/>
              </a:rPr>
              <a:t>1976 Ross      套利定价模型APT</a:t>
            </a:r>
          </a:p>
          <a:p>
            <a:pPr eaLnBrk="1" hangingPunct="1">
              <a:lnSpc>
                <a:spcPct val="95000"/>
              </a:lnSpc>
              <a:defRPr/>
            </a:pPr>
            <a:endParaRPr lang="zh-CN" altLang="en-US" sz="2800" b="1" dirty="0" smtClean="0">
              <a:latin typeface="宋体" pitchFamily="2"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defRPr/>
            </a:pPr>
            <a:endParaRPr lang="zh-CN" altLang="zh-CN" smtClean="0"/>
          </a:p>
        </p:txBody>
      </p:sp>
      <p:sp>
        <p:nvSpPr>
          <p:cNvPr id="188419" name="Rectangle 3"/>
          <p:cNvSpPr>
            <a:spLocks noGrp="1" noChangeArrowheads="1"/>
          </p:cNvSpPr>
          <p:nvPr>
            <p:ph type="body" idx="1"/>
          </p:nvPr>
        </p:nvSpPr>
        <p:spPr/>
        <p:txBody>
          <a:bodyPr/>
          <a:lstStyle/>
          <a:p>
            <a:pPr eaLnBrk="1" hangingPunct="1">
              <a:defRPr/>
            </a:pPr>
            <a:r>
              <a:rPr lang="zh-CN" altLang="zh-CN" sz="2800" b="1" dirty="0" smtClean="0">
                <a:latin typeface="宋体" pitchFamily="2" charset="-122"/>
              </a:rPr>
              <a:t>1979    Cox Ross, Rubinstein    二项式定价</a:t>
            </a:r>
          </a:p>
          <a:p>
            <a:pPr eaLnBrk="1" hangingPunct="1">
              <a:defRPr/>
            </a:pPr>
            <a:r>
              <a:rPr lang="zh-CN" altLang="zh-CN" sz="2800" b="1" dirty="0" smtClean="0">
                <a:latin typeface="宋体" pitchFamily="2" charset="-122"/>
              </a:rPr>
              <a:t>1979年   Kahneman和Tversky   </a:t>
            </a:r>
            <a:r>
              <a:rPr lang="zh-CN" altLang="en-US" sz="2800" b="1" dirty="0">
                <a:latin typeface="宋体" pitchFamily="2" charset="-122"/>
              </a:rPr>
              <a:t>前景</a:t>
            </a:r>
            <a:r>
              <a:rPr lang="zh-CN" altLang="zh-CN" sz="2800" b="1" dirty="0" smtClean="0">
                <a:latin typeface="宋体" pitchFamily="2" charset="-122"/>
              </a:rPr>
              <a:t>理论，认为投资者对盈利的效用函数是凹函数，而对损失的效用函数则是凸函数。这一理论被认为是行为金融理论（Behavioral Finance）发展的一个里程碑。 </a:t>
            </a:r>
          </a:p>
          <a:p>
            <a:pPr eaLnBrk="1" hangingPunct="1">
              <a:defRPr/>
            </a:pPr>
            <a:endParaRPr lang="zh-CN" altLang="zh-CN" sz="2800" b="1" dirty="0" smtClean="0">
              <a:latin typeface="宋体" pitchFamily="2" charset="-122"/>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75958D7-EEA3-49DA-BAD7-BB5760DAE8E1}" type="slidenum">
              <a:rPr lang="zh-CN" altLang="en-US" sz="1400" smtClean="0">
                <a:latin typeface="Arial" panose="020B0604020202020204" pitchFamily="34" charset="0"/>
              </a:rPr>
              <a:pPr eaLnBrk="1" hangingPunct="1">
                <a:defRPr/>
              </a:pPr>
              <a:t>179</a:t>
            </a:fld>
            <a:endParaRPr lang="en-US" altLang="zh-CN" sz="1400" smtClean="0">
              <a:latin typeface="Arial" panose="020B0604020202020204" pitchFamily="34" charset="0"/>
            </a:endParaRPr>
          </a:p>
        </p:txBody>
      </p:sp>
      <p:sp>
        <p:nvSpPr>
          <p:cNvPr id="234498" name="Rectangle 2"/>
          <p:cNvSpPr>
            <a:spLocks noGrp="1" noChangeArrowheads="1"/>
          </p:cNvSpPr>
          <p:nvPr>
            <p:ph type="title"/>
          </p:nvPr>
        </p:nvSpPr>
        <p:spPr>
          <a:xfrm>
            <a:off x="533400" y="457200"/>
            <a:ext cx="7848600" cy="5638800"/>
          </a:xfrm>
        </p:spPr>
        <p:txBody>
          <a:bodyPr/>
          <a:lstStyle/>
          <a:p>
            <a:pPr eaLnBrk="1" hangingPunct="1">
              <a:defRPr/>
            </a:pPr>
            <a:r>
              <a:rPr lang="zh-CN" altLang="en-US" sz="5400" b="1" smtClean="0"/>
              <a:t>  </a:t>
            </a:r>
            <a:endParaRPr lang="zh-CN" altLang="en-US" sz="4000" b="1" smtClean="0">
              <a:solidFill>
                <a:schemeClr val="tx1"/>
              </a:solidFill>
              <a:latin typeface="宋体" pitchFamily="2" charset="-122"/>
            </a:endParaRPr>
          </a:p>
        </p:txBody>
      </p:sp>
      <p:sp>
        <p:nvSpPr>
          <p:cNvPr id="237572" name="Rectangle 3"/>
          <p:cNvSpPr>
            <a:spLocks noChangeArrowheads="1"/>
          </p:cNvSpPr>
          <p:nvPr/>
        </p:nvSpPr>
        <p:spPr bwMode="auto">
          <a:xfrm>
            <a:off x="533400" y="457200"/>
            <a:ext cx="6559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latin typeface="宋体" panose="02010600030101010101" pitchFamily="2" charset="-122"/>
              </a:rPr>
              <a:t>（三）</a:t>
            </a:r>
            <a:r>
              <a:rPr kumimoji="1" lang="zh-CN" altLang="en-US" b="1">
                <a:latin typeface="Times New Roman" panose="02020603050405020304" pitchFamily="18" charset="0"/>
              </a:rPr>
              <a:t>金融工程在中国</a:t>
            </a:r>
            <a:endParaRPr kumimoji="1" lang="zh-CN" altLang="en-US" b="1">
              <a:solidFill>
                <a:schemeClr val="tx2"/>
              </a:solidFill>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54ABF324-60C6-49E3-BC57-0B1106FD80E4}" type="slidenum">
              <a:rPr lang="zh-CN" altLang="en-US" sz="1400" smtClean="0">
                <a:latin typeface="Arial" panose="020B0604020202020204" pitchFamily="34" charset="0"/>
              </a:rPr>
              <a:pPr eaLnBrk="1" hangingPunct="1">
                <a:defRPr/>
              </a:pPr>
              <a:t>18</a:t>
            </a:fld>
            <a:endParaRPr lang="en-US" altLang="zh-CN" sz="1400" smtClean="0">
              <a:latin typeface="Arial" panose="020B0604020202020204" pitchFamily="34" charset="0"/>
            </a:endParaRPr>
          </a:p>
        </p:txBody>
      </p:sp>
      <p:sp>
        <p:nvSpPr>
          <p:cNvPr id="670722" name="Rectangle 2"/>
          <p:cNvSpPr>
            <a:spLocks noGrp="1" noChangeArrowheads="1"/>
          </p:cNvSpPr>
          <p:nvPr>
            <p:ph type="title"/>
          </p:nvPr>
        </p:nvSpPr>
        <p:spPr/>
        <p:txBody>
          <a:bodyPr/>
          <a:lstStyle/>
          <a:p>
            <a:pPr eaLnBrk="1" hangingPunct="1">
              <a:defRPr/>
            </a:pPr>
            <a:endParaRPr lang="zh-CN" altLang="en-US" smtClean="0"/>
          </a:p>
        </p:txBody>
      </p:sp>
      <p:sp>
        <p:nvSpPr>
          <p:cNvPr id="670723" name="Rectangle 3"/>
          <p:cNvSpPr>
            <a:spLocks noGrp="1" noChangeArrowheads="1"/>
          </p:cNvSpPr>
          <p:nvPr>
            <p:ph type="body" idx="1"/>
          </p:nvPr>
        </p:nvSpPr>
        <p:spPr/>
        <p:txBody>
          <a:bodyPr/>
          <a:lstStyle/>
          <a:p>
            <a:pPr eaLnBrk="1" hangingPunct="1">
              <a:defRPr/>
            </a:pPr>
            <a:endParaRPr lang="zh-CN" altLang="en-US" smtClean="0"/>
          </a:p>
        </p:txBody>
      </p:sp>
      <p:pic>
        <p:nvPicPr>
          <p:cNvPr id="1434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350"/>
            <a:ext cx="9144000"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08FC5651-B066-4BFF-BD0C-90A3F94217A1}" type="slidenum">
              <a:rPr lang="zh-CN" altLang="en-US" sz="1400" smtClean="0">
                <a:latin typeface="Arial" panose="020B0604020202020204" pitchFamily="34" charset="0"/>
              </a:rPr>
              <a:pPr eaLnBrk="1" hangingPunct="1">
                <a:defRPr/>
              </a:pPr>
              <a:t>180</a:t>
            </a:fld>
            <a:endParaRPr lang="en-US" altLang="zh-CN" sz="1400" smtClean="0">
              <a:latin typeface="Arial" panose="020B0604020202020204" pitchFamily="34" charset="0"/>
            </a:endParaRPr>
          </a:p>
        </p:txBody>
      </p:sp>
      <p:sp>
        <p:nvSpPr>
          <p:cNvPr id="274434" name="Rectangle 2"/>
          <p:cNvSpPr>
            <a:spLocks noGrp="1" noChangeArrowheads="1"/>
          </p:cNvSpPr>
          <p:nvPr>
            <p:ph type="body" idx="1"/>
          </p:nvPr>
        </p:nvSpPr>
        <p:spPr>
          <a:xfrm>
            <a:off x="323850" y="476250"/>
            <a:ext cx="8496300" cy="6096000"/>
          </a:xfrm>
        </p:spPr>
        <p:txBody>
          <a:bodyPr/>
          <a:lstStyle/>
          <a:p>
            <a:pPr marL="0" indent="0" eaLnBrk="1" hangingPunct="1">
              <a:lnSpc>
                <a:spcPct val="120000"/>
              </a:lnSpc>
              <a:buFont typeface="Wingdings" panose="05000000000000000000" pitchFamily="2" charset="2"/>
              <a:buNone/>
              <a:defRPr/>
            </a:pPr>
            <a:r>
              <a:rPr lang="zh-CN" altLang="en-US" sz="2800" b="1" smtClean="0"/>
              <a:t>（1）研究</a:t>
            </a:r>
          </a:p>
          <a:p>
            <a:pPr marL="0" indent="0" eaLnBrk="1" hangingPunct="1">
              <a:lnSpc>
                <a:spcPct val="120000"/>
              </a:lnSpc>
              <a:buFont typeface="Wingdings" panose="05000000000000000000" pitchFamily="2" charset="2"/>
              <a:buNone/>
              <a:defRPr/>
            </a:pPr>
            <a:r>
              <a:rPr lang="zh-CN" altLang="en-US" sz="2800" b="1" smtClean="0"/>
              <a:t>        利率动力学模型，套期保值，资产定价，套利方法，有效性，房产指数，市场协整，市场因果关系，日周效应，神经网络分析，小波分析，遗传算法等。</a:t>
            </a:r>
          </a:p>
          <a:p>
            <a:pPr marL="0" indent="0" eaLnBrk="1" hangingPunct="1">
              <a:lnSpc>
                <a:spcPct val="120000"/>
              </a:lnSpc>
              <a:buFont typeface="Wingdings" panose="05000000000000000000" pitchFamily="2" charset="2"/>
              <a:buNone/>
              <a:defRPr/>
            </a:pPr>
            <a:r>
              <a:rPr lang="zh-CN" altLang="en-US" sz="2800" b="1" smtClean="0"/>
              <a:t>（2）实务</a:t>
            </a:r>
            <a:br>
              <a:rPr lang="zh-CN" altLang="en-US" sz="2800" b="1" smtClean="0"/>
            </a:br>
            <a:r>
              <a:rPr lang="zh-CN" altLang="en-US" sz="2800" b="1" smtClean="0"/>
              <a:t>      期货市场，权证，可转换债券，债转股，可回售债券，电子交易，经营者股票期权，可回售贷款，可回售应收帐交易，</a:t>
            </a:r>
            <a:r>
              <a:rPr lang="en-US" altLang="zh-CN" sz="2800" b="1" smtClean="0"/>
              <a:t>VaR</a:t>
            </a:r>
            <a:r>
              <a:rPr lang="zh-CN" altLang="en-US" sz="2800" b="1" smtClean="0"/>
              <a:t>软件,图表分析,保本证券，浮动债券，各种基金</a:t>
            </a:r>
            <a:r>
              <a:rPr lang="en-US" altLang="zh-CN" sz="2800" b="1" smtClean="0"/>
              <a:t>(</a:t>
            </a:r>
            <a:r>
              <a:rPr lang="zh-CN" altLang="en-US" sz="2800" b="1" smtClean="0"/>
              <a:t>可分离</a:t>
            </a:r>
            <a:r>
              <a:rPr lang="en-US" altLang="zh-CN" sz="2800" b="1" smtClean="0"/>
              <a:t>/</a:t>
            </a:r>
            <a:r>
              <a:rPr lang="zh-CN" altLang="en-US" sz="2800" b="1" smtClean="0"/>
              <a:t>分级交易基金</a:t>
            </a:r>
            <a:r>
              <a:rPr lang="en-US" altLang="zh-CN" sz="2800" b="1" smtClean="0"/>
              <a:t>)</a:t>
            </a:r>
            <a:r>
              <a:rPr lang="zh-CN" altLang="en-US" sz="2800" b="1" smtClean="0"/>
              <a:t>，全流通方案，远期汇率，远期债券，其他人民币产品或者外汇产品创新，各种量化投资策略等等。</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06F14FEC-FB2E-4BA9-A84E-9AD6469E5691}" type="slidenum">
              <a:rPr lang="zh-CN" altLang="en-US" sz="1400" smtClean="0">
                <a:latin typeface="Arial" panose="020B0604020202020204" pitchFamily="34" charset="0"/>
              </a:rPr>
              <a:pPr eaLnBrk="1" hangingPunct="1">
                <a:defRPr/>
              </a:pPr>
              <a:t>19</a:t>
            </a:fld>
            <a:endParaRPr lang="en-US" altLang="zh-CN" sz="1400" smtClean="0">
              <a:latin typeface="Arial" panose="020B0604020202020204" pitchFamily="34" charset="0"/>
            </a:endParaRPr>
          </a:p>
        </p:txBody>
      </p:sp>
      <p:sp>
        <p:nvSpPr>
          <p:cNvPr id="15363" name="Rectangle 2"/>
          <p:cNvSpPr>
            <a:spLocks noChangeArrowheads="1"/>
          </p:cNvSpPr>
          <p:nvPr/>
        </p:nvSpPr>
        <p:spPr bwMode="auto">
          <a:xfrm>
            <a:off x="395288" y="60325"/>
            <a:ext cx="8280400" cy="654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a:p>
            <a:pPr>
              <a:spcBef>
                <a:spcPct val="0"/>
              </a:spcBef>
              <a:buClrTx/>
              <a:buSzTx/>
              <a:buFontTx/>
              <a:buNone/>
            </a:pPr>
            <a:r>
              <a:rPr lang="en-US" altLang="zh-CN" sz="1800" b="1"/>
              <a:t>Usage by Sector 	</a:t>
            </a:r>
          </a:p>
          <a:p>
            <a:pPr>
              <a:spcBef>
                <a:spcPct val="0"/>
              </a:spcBef>
              <a:buClrTx/>
              <a:buSzTx/>
              <a:buFontTx/>
              <a:buNone/>
            </a:pPr>
            <a:r>
              <a:rPr lang="en-US" altLang="zh-CN" sz="1200" b="1"/>
              <a:t>Sector Name 	Total    % Using Derivatives           % Using Forex           % Using Credit </a:t>
            </a:r>
          </a:p>
          <a:p>
            <a:pPr>
              <a:spcBef>
                <a:spcPct val="0"/>
              </a:spcBef>
              <a:buClrTx/>
              <a:buSzTx/>
              <a:buFontTx/>
              <a:buNone/>
            </a:pPr>
            <a:r>
              <a:rPr lang="en-US" altLang="zh-CN" sz="1200" b="1"/>
              <a:t>                                                                                % Using Interest Rate    % Using Commodity   % Using Equity 	                                                  	</a:t>
            </a:r>
          </a:p>
          <a:p>
            <a:pPr>
              <a:spcBef>
                <a:spcPct val="0"/>
              </a:spcBef>
              <a:buClrTx/>
              <a:buSzTx/>
              <a:buFontTx/>
              <a:buNone/>
            </a:pPr>
            <a:r>
              <a:rPr lang="en-US" altLang="zh-CN" sz="1800" b="1"/>
              <a:t>Basic materials 	86 	97% 	70% 	85% 	79% 	0% 	6% 	</a:t>
            </a:r>
          </a:p>
          <a:p>
            <a:pPr>
              <a:spcBef>
                <a:spcPct val="0"/>
              </a:spcBef>
              <a:buClrTx/>
              <a:buSzTx/>
              <a:buFontTx/>
              <a:buNone/>
            </a:pPr>
            <a:r>
              <a:rPr lang="en-US" altLang="zh-CN" sz="1800" b="1"/>
              <a:t>Consumer goods 88 	91% 	81% 	84% 	39% 	1% 	9% 	</a:t>
            </a:r>
          </a:p>
          <a:p>
            <a:pPr>
              <a:spcBef>
                <a:spcPct val="0"/>
              </a:spcBef>
              <a:buClrTx/>
              <a:buSzTx/>
              <a:buFontTx/>
              <a:buNone/>
            </a:pPr>
            <a:r>
              <a:rPr lang="en-US" altLang="zh-CN" sz="1800" b="1"/>
              <a:t>Financial 	123 	98% 	94% 	96% 	63% 	76% 	80% 	</a:t>
            </a:r>
          </a:p>
          <a:p>
            <a:pPr>
              <a:spcBef>
                <a:spcPct val="0"/>
              </a:spcBef>
              <a:buClrTx/>
              <a:buSzTx/>
              <a:buFontTx/>
              <a:buNone/>
            </a:pPr>
            <a:r>
              <a:rPr lang="en-US" altLang="zh-CN" sz="1800" b="1"/>
              <a:t>Health care 	25 	92% 	80% 	72% 	8% 	4% 	20% 	</a:t>
            </a:r>
          </a:p>
          <a:p>
            <a:pPr>
              <a:spcBef>
                <a:spcPct val="0"/>
              </a:spcBef>
              <a:buClrTx/>
              <a:buSzTx/>
              <a:buFontTx/>
              <a:buNone/>
            </a:pPr>
            <a:r>
              <a:rPr lang="en-US" altLang="zh-CN" sz="1800" b="1"/>
              <a:t>Industrial goods 49 	92% 	86% 	86% 	37% 	2% 	20% 	</a:t>
            </a:r>
          </a:p>
          <a:p>
            <a:pPr>
              <a:spcBef>
                <a:spcPct val="0"/>
              </a:spcBef>
              <a:buClrTx/>
              <a:buSzTx/>
              <a:buFontTx/>
              <a:buNone/>
            </a:pPr>
            <a:r>
              <a:rPr lang="en-US" altLang="zh-CN" sz="1800" b="1"/>
              <a:t>Services 	40 	88% 	75% 	85% 	35% 	3% 	13% 	</a:t>
            </a:r>
          </a:p>
          <a:p>
            <a:pPr>
              <a:spcBef>
                <a:spcPct val="0"/>
              </a:spcBef>
              <a:buClrTx/>
              <a:buSzTx/>
              <a:buFontTx/>
              <a:buNone/>
            </a:pPr>
            <a:r>
              <a:rPr lang="en-US" altLang="zh-CN" sz="1800" b="1"/>
              <a:t>Technology 	65 	95% 	86% 	92% 	15% 	6% 	15% 	</a:t>
            </a:r>
          </a:p>
          <a:p>
            <a:pPr>
              <a:spcBef>
                <a:spcPct val="0"/>
              </a:spcBef>
              <a:buClrTx/>
              <a:buSzTx/>
              <a:buFontTx/>
              <a:buNone/>
            </a:pPr>
            <a:r>
              <a:rPr lang="en-US" altLang="zh-CN" sz="1800" b="1"/>
              <a:t>Utilities 	              24           92% 	92% 	88% 	83% 	0% 	8% 	</a:t>
            </a:r>
          </a:p>
          <a:p>
            <a:pPr>
              <a:spcBef>
                <a:spcPct val="0"/>
              </a:spcBef>
              <a:buClrTx/>
              <a:buSzTx/>
              <a:buFontTx/>
              <a:buNone/>
            </a:pPr>
            <a:r>
              <a:rPr lang="en-US" altLang="zh-CN" sz="1800" b="1"/>
              <a:t>Total 	            500 	94% 	83% 	88% 	49% 	20% 	29% 	</a:t>
            </a:r>
          </a:p>
          <a:p>
            <a:pPr>
              <a:spcBef>
                <a:spcPct val="50000"/>
              </a:spcBef>
              <a:buClrTx/>
              <a:buSzTx/>
              <a:buFontTx/>
              <a:buNone/>
            </a:pPr>
            <a:endParaRPr lang="en-US" altLang="zh-CN" sz="1800" b="1">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EDC771C2-4A91-4D94-82ED-DFC71A04D332}" type="slidenum">
              <a:rPr lang="zh-CN" altLang="en-US" sz="1400" smtClean="0">
                <a:latin typeface="Arial" panose="020B0604020202020204" pitchFamily="34" charset="0"/>
              </a:rPr>
              <a:pPr eaLnBrk="1" hangingPunct="1">
                <a:defRPr/>
              </a:pPr>
              <a:t>2</a:t>
            </a:fld>
            <a:endParaRPr lang="en-US" altLang="zh-CN" sz="1400" smtClean="0">
              <a:latin typeface="Arial" panose="020B0604020202020204" pitchFamily="34" charset="0"/>
            </a:endParaRPr>
          </a:p>
        </p:txBody>
      </p:sp>
      <p:sp>
        <p:nvSpPr>
          <p:cNvPr id="566274" name="Rectangle 2"/>
          <p:cNvSpPr>
            <a:spLocks noGrp="1" noChangeArrowheads="1"/>
          </p:cNvSpPr>
          <p:nvPr>
            <p:ph type="title"/>
          </p:nvPr>
        </p:nvSpPr>
        <p:spPr>
          <a:xfrm>
            <a:off x="762000" y="381000"/>
            <a:ext cx="7772400" cy="1143000"/>
          </a:xfrm>
        </p:spPr>
        <p:txBody>
          <a:bodyPr/>
          <a:lstStyle/>
          <a:p>
            <a:pPr eaLnBrk="1" hangingPunct="1">
              <a:defRPr/>
            </a:pPr>
            <a:r>
              <a:rPr lang="zh-CN" altLang="en-US" sz="5400" dirty="0"/>
              <a:t>教师信息</a:t>
            </a:r>
            <a:endParaRPr lang="zh-CN" altLang="en-US" sz="5400" b="1" dirty="0" smtClean="0"/>
          </a:p>
        </p:txBody>
      </p:sp>
      <p:sp>
        <p:nvSpPr>
          <p:cNvPr id="566275" name="Rectangle 3"/>
          <p:cNvSpPr>
            <a:spLocks noGrp="1" noChangeArrowheads="1"/>
          </p:cNvSpPr>
          <p:nvPr>
            <p:ph type="body" idx="1"/>
          </p:nvPr>
        </p:nvSpPr>
        <p:spPr>
          <a:xfrm>
            <a:off x="685800" y="1524000"/>
            <a:ext cx="7848600" cy="5029200"/>
          </a:xfrm>
        </p:spPr>
        <p:txBody>
          <a:bodyPr/>
          <a:lstStyle/>
          <a:p>
            <a:pPr eaLnBrk="1" hangingPunct="1">
              <a:lnSpc>
                <a:spcPct val="140000"/>
              </a:lnSpc>
            </a:pPr>
            <a:r>
              <a:rPr lang="zh-CN" altLang="en-US" sz="3600" dirty="0"/>
              <a:t>周春阳，安泰经济与管理学院金融系</a:t>
            </a:r>
            <a:endParaRPr lang="en-US" altLang="zh-CN" sz="3600" dirty="0"/>
          </a:p>
          <a:p>
            <a:pPr eaLnBrk="1" hangingPunct="1">
              <a:lnSpc>
                <a:spcPct val="140000"/>
              </a:lnSpc>
            </a:pPr>
            <a:r>
              <a:rPr lang="zh-CN" altLang="en-US" sz="3600" dirty="0"/>
              <a:t>办公地点：徐汇校区包图</a:t>
            </a:r>
            <a:r>
              <a:rPr lang="en-US" altLang="zh-CN" sz="3600" dirty="0"/>
              <a:t>B1504</a:t>
            </a:r>
            <a:r>
              <a:rPr lang="zh-CN" altLang="en-US" sz="3600" dirty="0"/>
              <a:t>室</a:t>
            </a:r>
          </a:p>
          <a:p>
            <a:pPr eaLnBrk="1" hangingPunct="1">
              <a:lnSpc>
                <a:spcPct val="140000"/>
              </a:lnSpc>
            </a:pPr>
            <a:r>
              <a:rPr lang="zh-CN" altLang="en-US" sz="3600" dirty="0"/>
              <a:t>电子邮箱：</a:t>
            </a:r>
            <a:r>
              <a:rPr lang="en-US" altLang="zh-CN" sz="3600" dirty="0"/>
              <a:t>cyzhou</a:t>
            </a:r>
            <a:r>
              <a:rPr lang="en-US" altLang="zh-CN" sz="3600" dirty="0">
                <a:hlinkClick r:id="rId2"/>
              </a:rPr>
              <a:t>@sjtu.edu.cn</a:t>
            </a:r>
            <a:endParaRPr lang="en-US" altLang="zh-CN" sz="3600" dirty="0"/>
          </a:p>
          <a:p>
            <a:pPr eaLnBrk="1" hangingPunct="1">
              <a:lnSpc>
                <a:spcPct val="140000"/>
              </a:lnSpc>
            </a:pPr>
            <a:r>
              <a:rPr lang="zh-CN" altLang="en-US" sz="3600" dirty="0"/>
              <a:t>联系电话</a:t>
            </a:r>
            <a:r>
              <a:rPr lang="zh-CN" altLang="en-US" sz="3600" dirty="0">
                <a:sym typeface="Wingdings" panose="05000000000000000000" pitchFamily="2" charset="2"/>
              </a:rPr>
              <a:t>：</a:t>
            </a:r>
            <a:r>
              <a:rPr lang="en-US" altLang="zh-CN" sz="3600" dirty="0">
                <a:sym typeface="Wingdings" panose="05000000000000000000" pitchFamily="2" charset="2"/>
              </a:rPr>
              <a:t>52301087</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D28FC0CD-A167-4360-A737-EE1740475835}" type="slidenum">
              <a:rPr lang="zh-CN" altLang="en-US" sz="1400" smtClean="0">
                <a:latin typeface="Arial" panose="020B0604020202020204" pitchFamily="34" charset="0"/>
              </a:rPr>
              <a:pPr eaLnBrk="1" hangingPunct="1">
                <a:defRPr/>
              </a:pPr>
              <a:t>20</a:t>
            </a:fld>
            <a:endParaRPr lang="en-US" altLang="zh-CN" sz="1400" smtClean="0">
              <a:latin typeface="Arial" panose="020B0604020202020204" pitchFamily="34" charset="0"/>
            </a:endParaRPr>
          </a:p>
        </p:txBody>
      </p:sp>
      <p:sp>
        <p:nvSpPr>
          <p:cNvPr id="672770" name="Rectangle 2"/>
          <p:cNvSpPr>
            <a:spLocks noGrp="1" noChangeArrowheads="1"/>
          </p:cNvSpPr>
          <p:nvPr>
            <p:ph type="title"/>
          </p:nvPr>
        </p:nvSpPr>
        <p:spPr>
          <a:xfrm>
            <a:off x="457200" y="277813"/>
            <a:ext cx="8229600" cy="558800"/>
          </a:xfrm>
        </p:spPr>
        <p:txBody>
          <a:bodyPr/>
          <a:lstStyle/>
          <a:p>
            <a:pPr eaLnBrk="1" hangingPunct="1">
              <a:defRPr/>
            </a:pPr>
            <a:endParaRPr lang="zh-CN" altLang="en-US" sz="4000" smtClean="0"/>
          </a:p>
        </p:txBody>
      </p:sp>
      <p:sp>
        <p:nvSpPr>
          <p:cNvPr id="672771" name="Rectangle 3"/>
          <p:cNvSpPr>
            <a:spLocks noGrp="1" noChangeArrowheads="1"/>
          </p:cNvSpPr>
          <p:nvPr>
            <p:ph type="body" idx="1"/>
          </p:nvPr>
        </p:nvSpPr>
        <p:spPr>
          <a:xfrm>
            <a:off x="457200" y="981075"/>
            <a:ext cx="8229600" cy="5472113"/>
          </a:xfrm>
        </p:spPr>
        <p:txBody>
          <a:bodyPr/>
          <a:lstStyle/>
          <a:p>
            <a:pPr algn="just" eaLnBrk="1" hangingPunct="1">
              <a:lnSpc>
                <a:spcPct val="110000"/>
              </a:lnSpc>
              <a:defRPr/>
            </a:pPr>
            <a:r>
              <a:rPr lang="zh-CN" altLang="en-US" b="1" smtClean="0">
                <a:latin typeface="宋体" pitchFamily="2" charset="-122"/>
              </a:rPr>
              <a:t>六年来用于</a:t>
            </a:r>
            <a:r>
              <a:rPr lang="zh-CN" b="1" smtClean="0">
                <a:latin typeface="宋体" pitchFamily="2" charset="-122"/>
              </a:rPr>
              <a:t>管理商品价格风险</a:t>
            </a:r>
            <a:r>
              <a:rPr lang="zh-CN" altLang="en-US" b="1" smtClean="0">
                <a:latin typeface="宋体" pitchFamily="2" charset="-122"/>
              </a:rPr>
              <a:t>的公司增加最多</a:t>
            </a:r>
            <a:r>
              <a:rPr lang="en-US" altLang="zh-CN" b="1" smtClean="0">
                <a:latin typeface="宋体" pitchFamily="2" charset="-122"/>
              </a:rPr>
              <a:t>,</a:t>
            </a:r>
            <a:r>
              <a:rPr lang="zh-CN" altLang="en-US" b="1" smtClean="0">
                <a:latin typeface="宋体" pitchFamily="2" charset="-122"/>
              </a:rPr>
              <a:t>增加一倍以上</a:t>
            </a:r>
            <a:r>
              <a:rPr lang="en-US" altLang="zh-CN" b="1" smtClean="0">
                <a:latin typeface="宋体" pitchFamily="2" charset="-122"/>
              </a:rPr>
              <a:t>.</a:t>
            </a:r>
          </a:p>
          <a:p>
            <a:pPr algn="just" eaLnBrk="1" hangingPunct="1">
              <a:lnSpc>
                <a:spcPct val="110000"/>
              </a:lnSpc>
              <a:defRPr/>
            </a:pPr>
            <a:r>
              <a:rPr lang="zh-CN" altLang="en-US" b="1" smtClean="0">
                <a:latin typeface="宋体" pitchFamily="2" charset="-122"/>
              </a:rPr>
              <a:t>具体</a:t>
            </a:r>
            <a:r>
              <a:rPr lang="zh-CN" b="1" smtClean="0">
                <a:latin typeface="宋体" pitchFamily="2" charset="-122"/>
              </a:rPr>
              <a:t>有</a:t>
            </a:r>
            <a:r>
              <a:rPr lang="en-US" altLang="zh-CN" b="1" smtClean="0">
                <a:latin typeface="宋体" pitchFamily="2" charset="-122"/>
              </a:rPr>
              <a:t>:</a:t>
            </a:r>
          </a:p>
          <a:p>
            <a:pPr algn="just" eaLnBrk="1" hangingPunct="1">
              <a:lnSpc>
                <a:spcPct val="110000"/>
              </a:lnSpc>
              <a:defRPr/>
            </a:pPr>
            <a:r>
              <a:rPr lang="zh-CN" b="1" smtClean="0">
                <a:latin typeface="宋体" pitchFamily="2" charset="-122"/>
              </a:rPr>
              <a:t>8</a:t>
            </a:r>
            <a:r>
              <a:rPr lang="en-US" altLang="zh-CN" b="1" smtClean="0">
                <a:latin typeface="宋体" pitchFamily="2" charset="-122"/>
              </a:rPr>
              <a:t>5</a:t>
            </a:r>
            <a:r>
              <a:rPr lang="zh-CN" b="1" smtClean="0">
                <a:latin typeface="宋体" pitchFamily="2" charset="-122"/>
              </a:rPr>
              <a:t>％</a:t>
            </a:r>
            <a:r>
              <a:rPr lang="en-US" altLang="zh-CN" b="1" smtClean="0">
                <a:latin typeface="宋体" pitchFamily="2" charset="-122"/>
              </a:rPr>
              <a:t>/83%</a:t>
            </a:r>
            <a:r>
              <a:rPr lang="zh-CN" b="1" smtClean="0">
                <a:latin typeface="宋体" pitchFamily="2" charset="-122"/>
              </a:rPr>
              <a:t>的公司用于管理利率风险</a:t>
            </a:r>
            <a:endParaRPr lang="en-US" altLang="zh-CN" b="1" smtClean="0">
              <a:latin typeface="宋体" pitchFamily="2" charset="-122"/>
            </a:endParaRPr>
          </a:p>
          <a:p>
            <a:pPr algn="just" eaLnBrk="1" hangingPunct="1">
              <a:lnSpc>
                <a:spcPct val="110000"/>
              </a:lnSpc>
              <a:defRPr/>
            </a:pPr>
            <a:r>
              <a:rPr lang="zh-CN" b="1" smtClean="0">
                <a:latin typeface="宋体" pitchFamily="2" charset="-122"/>
              </a:rPr>
              <a:t>78％</a:t>
            </a:r>
            <a:r>
              <a:rPr lang="en-US" altLang="zh-CN" b="1" smtClean="0">
                <a:latin typeface="宋体" pitchFamily="2" charset="-122"/>
              </a:rPr>
              <a:t>/88%</a:t>
            </a:r>
            <a:r>
              <a:rPr lang="zh-CN" b="1" smtClean="0">
                <a:latin typeface="宋体" pitchFamily="2" charset="-122"/>
              </a:rPr>
              <a:t>的公司用于管理汇率风险</a:t>
            </a:r>
            <a:endParaRPr lang="en-US" altLang="zh-CN" b="1" smtClean="0">
              <a:latin typeface="宋体" pitchFamily="2" charset="-122"/>
            </a:endParaRPr>
          </a:p>
          <a:p>
            <a:pPr algn="just" eaLnBrk="1" hangingPunct="1">
              <a:lnSpc>
                <a:spcPct val="110000"/>
              </a:lnSpc>
              <a:defRPr/>
            </a:pPr>
            <a:r>
              <a:rPr lang="zh-CN" b="1" smtClean="0">
                <a:latin typeface="宋体" pitchFamily="2" charset="-122"/>
              </a:rPr>
              <a:t>23.5％</a:t>
            </a:r>
            <a:r>
              <a:rPr lang="en-US" altLang="zh-CN" b="1" smtClean="0">
                <a:latin typeface="宋体" pitchFamily="2" charset="-122"/>
              </a:rPr>
              <a:t>/49%</a:t>
            </a:r>
            <a:r>
              <a:rPr lang="zh-CN" b="1" smtClean="0">
                <a:latin typeface="宋体" pitchFamily="2" charset="-122"/>
              </a:rPr>
              <a:t>的公司用于管理商品价格风险</a:t>
            </a:r>
            <a:endParaRPr lang="en-US" altLang="zh-CN" b="1" smtClean="0">
              <a:latin typeface="宋体" pitchFamily="2" charset="-122"/>
            </a:endParaRPr>
          </a:p>
          <a:p>
            <a:pPr algn="just" eaLnBrk="1" hangingPunct="1">
              <a:lnSpc>
                <a:spcPct val="110000"/>
              </a:lnSpc>
              <a:defRPr/>
            </a:pPr>
            <a:r>
              <a:rPr lang="zh-CN" b="1" smtClean="0">
                <a:latin typeface="宋体" pitchFamily="2" charset="-122"/>
              </a:rPr>
              <a:t>11％</a:t>
            </a:r>
            <a:r>
              <a:rPr lang="en-US" altLang="zh-CN" b="1" smtClean="0">
                <a:latin typeface="宋体" pitchFamily="2" charset="-122"/>
              </a:rPr>
              <a:t>/29%</a:t>
            </a:r>
            <a:r>
              <a:rPr lang="zh-CN" b="1" smtClean="0">
                <a:latin typeface="宋体" pitchFamily="2" charset="-122"/>
              </a:rPr>
              <a:t>用于管理股权证券风险。</a:t>
            </a:r>
            <a:endParaRPr lang="zh-CN" altLang="en-US" b="1" smtClean="0">
              <a:latin typeface="宋体"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D28FC0CD-A167-4360-A737-EE1740475835}" type="slidenum">
              <a:rPr lang="zh-CN" altLang="en-US" sz="1400" smtClean="0">
                <a:latin typeface="Arial" panose="020B0604020202020204" pitchFamily="34" charset="0"/>
              </a:rPr>
              <a:pPr eaLnBrk="1" hangingPunct="1">
                <a:defRPr/>
              </a:pPr>
              <a:t>21</a:t>
            </a:fld>
            <a:endParaRPr lang="en-US" altLang="zh-CN" sz="1400" smtClean="0">
              <a:latin typeface="Arial" panose="020B0604020202020204" pitchFamily="34" charset="0"/>
            </a:endParaRPr>
          </a:p>
        </p:txBody>
      </p:sp>
      <p:sp>
        <p:nvSpPr>
          <p:cNvPr id="672770" name="Rectangle 2"/>
          <p:cNvSpPr>
            <a:spLocks noGrp="1" noChangeArrowheads="1"/>
          </p:cNvSpPr>
          <p:nvPr>
            <p:ph type="title"/>
          </p:nvPr>
        </p:nvSpPr>
        <p:spPr>
          <a:xfrm>
            <a:off x="457200" y="277813"/>
            <a:ext cx="8229600" cy="558800"/>
          </a:xfrm>
        </p:spPr>
        <p:txBody>
          <a:bodyPr/>
          <a:lstStyle/>
          <a:p>
            <a:pPr eaLnBrk="1" hangingPunct="1">
              <a:defRPr/>
            </a:pPr>
            <a:r>
              <a:rPr lang="zh-CN" altLang="en-US" sz="4000" dirty="0" smtClean="0"/>
              <a:t>更多的</a:t>
            </a:r>
            <a:r>
              <a:rPr lang="en-US" altLang="zh-CN" sz="4000" dirty="0" smtClean="0"/>
              <a:t>survey</a:t>
            </a:r>
            <a:endParaRPr lang="zh-CN" altLang="en-US" sz="4000" dirty="0" smtClean="0"/>
          </a:p>
        </p:txBody>
      </p:sp>
      <p:sp>
        <p:nvSpPr>
          <p:cNvPr id="672771" name="Rectangle 3"/>
          <p:cNvSpPr>
            <a:spLocks noGrp="1" noChangeArrowheads="1"/>
          </p:cNvSpPr>
          <p:nvPr>
            <p:ph type="body" idx="1"/>
          </p:nvPr>
        </p:nvSpPr>
        <p:spPr>
          <a:xfrm>
            <a:off x="457200" y="1196752"/>
            <a:ext cx="8229600" cy="5256436"/>
          </a:xfrm>
        </p:spPr>
        <p:txBody>
          <a:bodyPr/>
          <a:lstStyle/>
          <a:p>
            <a:pPr marL="0" indent="0">
              <a:spcBef>
                <a:spcPct val="30000"/>
              </a:spcBef>
              <a:buClrTx/>
              <a:buSzTx/>
              <a:buNone/>
              <a:defRPr/>
            </a:pPr>
            <a:r>
              <a:rPr lang="en-US" altLang="zh-CN" dirty="0"/>
              <a:t>https://www.isda.org/category/research/surveys/</a:t>
            </a:r>
            <a:endParaRPr lang="zh-CN" altLang="en-US" dirty="0"/>
          </a:p>
          <a:p>
            <a:endParaRPr lang="zh-CN" altLang="en-US" dirty="0" smtClean="0"/>
          </a:p>
          <a:p>
            <a:pPr algn="just" eaLnBrk="1" hangingPunct="1">
              <a:lnSpc>
                <a:spcPct val="110000"/>
              </a:lnSpc>
              <a:defRPr/>
            </a:pPr>
            <a:endParaRPr lang="zh-CN" altLang="en-US" b="1" dirty="0" smtClean="0">
              <a:latin typeface="宋体" pitchFamily="2" charset="-122"/>
            </a:endParaRPr>
          </a:p>
        </p:txBody>
      </p:sp>
    </p:spTree>
    <p:extLst>
      <p:ext uri="{BB962C8B-B14F-4D97-AF65-F5344CB8AC3E}">
        <p14:creationId xmlns:p14="http://schemas.microsoft.com/office/powerpoint/2010/main" val="38885554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778EDEE3-1CE6-4A96-AE70-3E4BCD91EEC5}" type="slidenum">
              <a:rPr lang="zh-CN" altLang="en-US" sz="1400" smtClean="0">
                <a:latin typeface="Arial" panose="020B0604020202020204" pitchFamily="34" charset="0"/>
              </a:rPr>
              <a:pPr eaLnBrk="1" hangingPunct="1">
                <a:defRPr/>
              </a:pPr>
              <a:t>22</a:t>
            </a:fld>
            <a:endParaRPr lang="en-US" altLang="zh-CN" sz="1400" smtClean="0">
              <a:latin typeface="Arial" panose="020B0604020202020204" pitchFamily="34" charset="0"/>
            </a:endParaRPr>
          </a:p>
        </p:txBody>
      </p:sp>
      <p:sp>
        <p:nvSpPr>
          <p:cNvPr id="713731" name="Rectangle 3"/>
          <p:cNvSpPr>
            <a:spLocks noGrp="1" noChangeArrowheads="1"/>
          </p:cNvSpPr>
          <p:nvPr>
            <p:ph type="body" idx="1"/>
          </p:nvPr>
        </p:nvSpPr>
        <p:spPr>
          <a:xfrm>
            <a:off x="250825" y="836613"/>
            <a:ext cx="7993063" cy="5289550"/>
          </a:xfrm>
        </p:spPr>
        <p:txBody>
          <a:bodyPr/>
          <a:lstStyle/>
          <a:p>
            <a:pPr eaLnBrk="1" hangingPunct="1">
              <a:buFont typeface="Wingdings" panose="05000000000000000000" pitchFamily="2" charset="2"/>
              <a:buNone/>
              <a:defRPr/>
            </a:pPr>
            <a:r>
              <a:rPr lang="zh-CN" altLang="en-US" sz="4800" dirty="0" smtClean="0"/>
              <a:t>      </a:t>
            </a:r>
            <a:r>
              <a:rPr lang="en-US" altLang="zh-CN" sz="4800" dirty="0" smtClean="0"/>
              <a:t>3.  </a:t>
            </a:r>
            <a:r>
              <a:rPr lang="zh-CN" altLang="en-US" sz="4800" dirty="0" smtClean="0"/>
              <a:t>使用的产品交易情况及交易所最近发展现状</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7FD7E9A8-2DEB-4044-9750-AAA7905AD450}" type="slidenum">
              <a:rPr lang="zh-CN" altLang="en-US" sz="1400" smtClean="0">
                <a:latin typeface="Arial" panose="020B0604020202020204" pitchFamily="34" charset="0"/>
              </a:rPr>
              <a:pPr eaLnBrk="1" hangingPunct="1">
                <a:defRPr/>
              </a:pPr>
              <a:t>23</a:t>
            </a:fld>
            <a:endParaRPr lang="en-US" altLang="zh-CN" sz="1400" smtClean="0">
              <a:latin typeface="Arial" panose="020B0604020202020204" pitchFamily="34" charset="0"/>
            </a:endParaRPr>
          </a:p>
        </p:txBody>
      </p:sp>
      <p:sp>
        <p:nvSpPr>
          <p:cNvPr id="673795" name="Rectangle 3"/>
          <p:cNvSpPr>
            <a:spLocks noGrp="1" noChangeArrowheads="1"/>
          </p:cNvSpPr>
          <p:nvPr>
            <p:ph type="title"/>
          </p:nvPr>
        </p:nvSpPr>
        <p:spPr>
          <a:xfrm>
            <a:off x="323850" y="115888"/>
            <a:ext cx="8435975" cy="649287"/>
          </a:xfrm>
        </p:spPr>
        <p:txBody>
          <a:bodyPr/>
          <a:lstStyle/>
          <a:p>
            <a:pPr eaLnBrk="1" hangingPunct="1">
              <a:defRPr/>
            </a:pPr>
            <a:endParaRPr lang="en-US" altLang="zh-CN" b="1" dirty="0" smtClean="0"/>
          </a:p>
        </p:txBody>
      </p:sp>
      <p:sp>
        <p:nvSpPr>
          <p:cNvPr id="2" name="内容占位符 1"/>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95250" y="0"/>
            <a:ext cx="8953500" cy="69151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7FD7E9A8-2DEB-4044-9750-AAA7905AD450}" type="slidenum">
              <a:rPr lang="zh-CN" altLang="en-US" sz="1400" smtClean="0">
                <a:latin typeface="Arial" panose="020B0604020202020204" pitchFamily="34" charset="0"/>
              </a:rPr>
              <a:pPr eaLnBrk="1" hangingPunct="1">
                <a:defRPr/>
              </a:pPr>
              <a:t>24</a:t>
            </a:fld>
            <a:endParaRPr lang="en-US" altLang="zh-CN" sz="1400" smtClean="0">
              <a:latin typeface="Arial" panose="020B0604020202020204" pitchFamily="34" charset="0"/>
            </a:endParaRPr>
          </a:p>
        </p:txBody>
      </p:sp>
      <p:sp>
        <p:nvSpPr>
          <p:cNvPr id="673795" name="Rectangle 3"/>
          <p:cNvSpPr>
            <a:spLocks noGrp="1" noChangeArrowheads="1"/>
          </p:cNvSpPr>
          <p:nvPr>
            <p:ph type="title"/>
          </p:nvPr>
        </p:nvSpPr>
        <p:spPr>
          <a:xfrm>
            <a:off x="323850" y="115888"/>
            <a:ext cx="8435975" cy="649287"/>
          </a:xfrm>
        </p:spPr>
        <p:txBody>
          <a:bodyPr/>
          <a:lstStyle/>
          <a:p>
            <a:pPr eaLnBrk="1" hangingPunct="1">
              <a:defRPr/>
            </a:pPr>
            <a:endParaRPr lang="en-US" altLang="zh-CN" b="1" dirty="0" smtClean="0"/>
          </a:p>
        </p:txBody>
      </p:sp>
      <p:sp>
        <p:nvSpPr>
          <p:cNvPr id="2" name="内容占位符 1"/>
          <p:cNvSpPr>
            <a:spLocks noGrp="1"/>
          </p:cNvSpPr>
          <p:nvPr>
            <p:ph idx="1"/>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104775" y="-252413"/>
            <a:ext cx="8934450" cy="7362825"/>
          </a:xfrm>
          <a:prstGeom prst="rect">
            <a:avLst/>
          </a:prstGeom>
        </p:spPr>
      </p:pic>
    </p:spTree>
    <p:extLst>
      <p:ext uri="{BB962C8B-B14F-4D97-AF65-F5344CB8AC3E}">
        <p14:creationId xmlns:p14="http://schemas.microsoft.com/office/powerpoint/2010/main" val="29300446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7FD7E9A8-2DEB-4044-9750-AAA7905AD450}" type="slidenum">
              <a:rPr lang="zh-CN" altLang="en-US" sz="1400" smtClean="0">
                <a:latin typeface="Arial" panose="020B0604020202020204" pitchFamily="34" charset="0"/>
              </a:rPr>
              <a:pPr eaLnBrk="1" hangingPunct="1">
                <a:defRPr/>
              </a:pPr>
              <a:t>25</a:t>
            </a:fld>
            <a:endParaRPr lang="en-US" altLang="zh-CN" sz="1400" smtClean="0">
              <a:latin typeface="Arial" panose="020B0604020202020204" pitchFamily="34" charset="0"/>
            </a:endParaRPr>
          </a:p>
        </p:txBody>
      </p:sp>
      <p:sp>
        <p:nvSpPr>
          <p:cNvPr id="673795" name="Rectangle 3"/>
          <p:cNvSpPr>
            <a:spLocks noGrp="1" noChangeArrowheads="1"/>
          </p:cNvSpPr>
          <p:nvPr>
            <p:ph type="title"/>
          </p:nvPr>
        </p:nvSpPr>
        <p:spPr>
          <a:xfrm>
            <a:off x="323850" y="115888"/>
            <a:ext cx="8435975" cy="649287"/>
          </a:xfrm>
        </p:spPr>
        <p:txBody>
          <a:bodyPr/>
          <a:lstStyle/>
          <a:p>
            <a:pPr eaLnBrk="1" hangingPunct="1">
              <a:defRPr/>
            </a:pPr>
            <a:r>
              <a:rPr lang="zh-CN" altLang="en-US" b="1" dirty="0" smtClean="0"/>
              <a:t>统计数据来源</a:t>
            </a:r>
            <a:endParaRPr lang="en-US" altLang="zh-CN" b="1" dirty="0" smtClean="0"/>
          </a:p>
        </p:txBody>
      </p:sp>
      <p:sp>
        <p:nvSpPr>
          <p:cNvPr id="2" name="内容占位符 1"/>
          <p:cNvSpPr>
            <a:spLocks noGrp="1"/>
          </p:cNvSpPr>
          <p:nvPr>
            <p:ph idx="1"/>
          </p:nvPr>
        </p:nvSpPr>
        <p:spPr/>
        <p:txBody>
          <a:bodyPr/>
          <a:lstStyle/>
          <a:p>
            <a:r>
              <a:rPr lang="zh-CN" altLang="en-US" dirty="0" smtClean="0"/>
              <a:t>国际清算银行网站</a:t>
            </a:r>
            <a:endParaRPr lang="en-US" altLang="zh-CN" dirty="0" smtClean="0"/>
          </a:p>
          <a:p>
            <a:r>
              <a:rPr lang="en-US" altLang="zh-CN" dirty="0" smtClean="0"/>
              <a:t>http://stats.bis.org/statx/toc/LBS.html</a:t>
            </a:r>
            <a:endParaRPr lang="zh-CN" altLang="en-US" dirty="0"/>
          </a:p>
        </p:txBody>
      </p:sp>
    </p:spTree>
    <p:extLst>
      <p:ext uri="{BB962C8B-B14F-4D97-AF65-F5344CB8AC3E}">
        <p14:creationId xmlns:p14="http://schemas.microsoft.com/office/powerpoint/2010/main" val="40505282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3000375" y="481453"/>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b="1" dirty="0" smtClean="0"/>
              <a:t>交易所交易情况</a:t>
            </a:r>
            <a:endParaRPr lang="zh-CN" altLang="en-US" sz="2400" b="1" dirty="0"/>
          </a:p>
        </p:txBody>
      </p:sp>
      <p:pic>
        <p:nvPicPr>
          <p:cNvPr id="2" name="图片 1"/>
          <p:cNvPicPr>
            <a:picLocks noChangeAspect="1"/>
          </p:cNvPicPr>
          <p:nvPr/>
        </p:nvPicPr>
        <p:blipFill>
          <a:blip r:embed="rId3"/>
          <a:stretch>
            <a:fillRect/>
          </a:stretch>
        </p:blipFill>
        <p:spPr>
          <a:xfrm>
            <a:off x="683568" y="1124744"/>
            <a:ext cx="8134418" cy="4895891"/>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404664"/>
            <a:ext cx="9144000" cy="6170670"/>
          </a:xfrm>
          <a:prstGeom prst="rect">
            <a:avLst/>
          </a:prstGeom>
        </p:spPr>
      </p:pic>
    </p:spTree>
    <p:extLst>
      <p:ext uri="{BB962C8B-B14F-4D97-AF65-F5344CB8AC3E}">
        <p14:creationId xmlns:p14="http://schemas.microsoft.com/office/powerpoint/2010/main" val="9216340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7FD7E9A8-2DEB-4044-9750-AAA7905AD450}" type="slidenum">
              <a:rPr lang="zh-CN" altLang="en-US" sz="1400" smtClean="0">
                <a:latin typeface="Arial" panose="020B0604020202020204" pitchFamily="34" charset="0"/>
              </a:rPr>
              <a:pPr eaLnBrk="1" hangingPunct="1">
                <a:defRPr/>
              </a:pPr>
              <a:t>28</a:t>
            </a:fld>
            <a:endParaRPr lang="en-US" altLang="zh-CN" sz="1400" smtClean="0">
              <a:latin typeface="Arial" panose="020B0604020202020204" pitchFamily="34" charset="0"/>
            </a:endParaRPr>
          </a:p>
        </p:txBody>
      </p:sp>
      <p:sp>
        <p:nvSpPr>
          <p:cNvPr id="673795" name="Rectangle 3"/>
          <p:cNvSpPr>
            <a:spLocks noGrp="1" noChangeArrowheads="1"/>
          </p:cNvSpPr>
          <p:nvPr>
            <p:ph type="title"/>
          </p:nvPr>
        </p:nvSpPr>
        <p:spPr>
          <a:xfrm>
            <a:off x="323850" y="115888"/>
            <a:ext cx="8435975" cy="649287"/>
          </a:xfrm>
        </p:spPr>
        <p:txBody>
          <a:bodyPr/>
          <a:lstStyle/>
          <a:p>
            <a:pPr eaLnBrk="1" hangingPunct="1">
              <a:defRPr/>
            </a:pPr>
            <a:r>
              <a:rPr lang="zh-CN" altLang="en-US" b="1" dirty="0" smtClean="0"/>
              <a:t>统计数据来源</a:t>
            </a:r>
            <a:endParaRPr lang="en-US" altLang="zh-CN" b="1" dirty="0" smtClean="0"/>
          </a:p>
        </p:txBody>
      </p:sp>
      <p:sp>
        <p:nvSpPr>
          <p:cNvPr id="2" name="内容占位符 1"/>
          <p:cNvSpPr>
            <a:spLocks noGrp="1"/>
          </p:cNvSpPr>
          <p:nvPr>
            <p:ph idx="1"/>
          </p:nvPr>
        </p:nvSpPr>
        <p:spPr/>
        <p:txBody>
          <a:bodyPr/>
          <a:lstStyle/>
          <a:p>
            <a:r>
              <a:rPr lang="zh-CN" altLang="en-US" dirty="0" smtClean="0"/>
              <a:t>期货行业协会网站</a:t>
            </a:r>
            <a:endParaRPr lang="en-US" altLang="zh-CN" dirty="0" smtClean="0"/>
          </a:p>
          <a:p>
            <a:r>
              <a:rPr lang="en-US" altLang="zh-CN" dirty="0"/>
              <a:t>https://fia.org/categories/exchange-volume</a:t>
            </a:r>
            <a:endParaRPr lang="zh-CN" altLang="en-US" dirty="0"/>
          </a:p>
        </p:txBody>
      </p:sp>
    </p:spTree>
    <p:extLst>
      <p:ext uri="{BB962C8B-B14F-4D97-AF65-F5344CB8AC3E}">
        <p14:creationId xmlns:p14="http://schemas.microsoft.com/office/powerpoint/2010/main" val="29115004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77813"/>
            <a:ext cx="8229600" cy="919162"/>
          </a:xfrm>
          <a:noFill/>
          <a:extLst>
            <a:ext uri="{909E8E84-426E-40DD-AFC4-6F175D3DCCD1}">
              <a14:hiddenFill xmlns:a14="http://schemas.microsoft.com/office/drawing/2010/main">
                <a:solidFill>
                  <a:srgbClr val="FFFFFF"/>
                </a:solidFill>
              </a14:hiddenFill>
            </a:ext>
          </a:extLst>
        </p:spPr>
        <p:txBody>
          <a:bodyPr/>
          <a:lstStyle/>
          <a:p>
            <a:r>
              <a:rPr lang="en-US" altLang="zh-CN" smtClean="0">
                <a:effectLst/>
              </a:rPr>
              <a:t>4.  2</a:t>
            </a:r>
            <a:r>
              <a:rPr lang="zh-CN" altLang="en-US" smtClean="0">
                <a:effectLst/>
              </a:rPr>
              <a:t>个具体应用领域</a:t>
            </a:r>
          </a:p>
        </p:txBody>
      </p:sp>
      <p:sp>
        <p:nvSpPr>
          <p:cNvPr id="37891" name="Rectangle 3"/>
          <p:cNvSpPr>
            <a:spLocks noGrp="1" noChangeArrowheads="1"/>
          </p:cNvSpPr>
          <p:nvPr>
            <p:ph type="body" idx="1"/>
          </p:nvPr>
        </p:nvSpPr>
        <p:spPr>
          <a:xfrm>
            <a:off x="457200" y="1341438"/>
            <a:ext cx="8229600" cy="4784725"/>
          </a:xfrm>
          <a:noFill/>
          <a:extLst>
            <a:ext uri="{909E8E84-426E-40DD-AFC4-6F175D3DCCD1}">
              <a14:hiddenFill xmlns:a14="http://schemas.microsoft.com/office/drawing/2010/main">
                <a:solidFill>
                  <a:srgbClr val="FFFFFF"/>
                </a:solidFill>
              </a14:hiddenFill>
            </a:ext>
          </a:extLst>
        </p:spPr>
        <p:txBody>
          <a:bodyPr/>
          <a:lstStyle/>
          <a:p>
            <a:r>
              <a:rPr lang="en-US" altLang="zh-CN" smtClean="0">
                <a:effectLst/>
              </a:rPr>
              <a:t>1</a:t>
            </a:r>
            <a:r>
              <a:rPr lang="zh-CN" altLang="en-US" smtClean="0">
                <a:effectLst/>
              </a:rPr>
              <a:t>）外汇市场的波动情况</a:t>
            </a:r>
          </a:p>
          <a:p>
            <a:r>
              <a:rPr lang="en-US" altLang="zh-CN" smtClean="0">
                <a:effectLst/>
              </a:rPr>
              <a:t>2</a:t>
            </a:r>
            <a:r>
              <a:rPr lang="zh-CN" altLang="en-US" smtClean="0">
                <a:effectLst/>
              </a:rPr>
              <a:t>）商品市场的波动情况</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EDC771C2-4A91-4D94-82ED-DFC71A04D332}" type="slidenum">
              <a:rPr lang="zh-CN" altLang="en-US" sz="1400" smtClean="0">
                <a:latin typeface="Arial" panose="020B0604020202020204" pitchFamily="34" charset="0"/>
              </a:rPr>
              <a:pPr eaLnBrk="1" hangingPunct="1">
                <a:defRPr/>
              </a:pPr>
              <a:t>3</a:t>
            </a:fld>
            <a:endParaRPr lang="en-US" altLang="zh-CN" sz="1400" smtClean="0">
              <a:latin typeface="Arial" panose="020B0604020202020204" pitchFamily="34" charset="0"/>
            </a:endParaRPr>
          </a:p>
        </p:txBody>
      </p:sp>
      <p:sp>
        <p:nvSpPr>
          <p:cNvPr id="566274" name="Rectangle 2"/>
          <p:cNvSpPr>
            <a:spLocks noGrp="1" noChangeArrowheads="1"/>
          </p:cNvSpPr>
          <p:nvPr>
            <p:ph type="title"/>
          </p:nvPr>
        </p:nvSpPr>
        <p:spPr>
          <a:xfrm>
            <a:off x="762000" y="381000"/>
            <a:ext cx="7772400" cy="1143000"/>
          </a:xfrm>
        </p:spPr>
        <p:txBody>
          <a:bodyPr/>
          <a:lstStyle/>
          <a:p>
            <a:pPr eaLnBrk="1" hangingPunct="1">
              <a:defRPr/>
            </a:pPr>
            <a:r>
              <a:rPr lang="zh-CN" altLang="en-US" sz="5400" dirty="0" smtClean="0"/>
              <a:t>助教信息</a:t>
            </a:r>
            <a:endParaRPr lang="zh-CN" altLang="en-US" sz="5400" b="1" dirty="0" smtClean="0"/>
          </a:p>
        </p:txBody>
      </p:sp>
      <p:sp>
        <p:nvSpPr>
          <p:cNvPr id="566275" name="Rectangle 3"/>
          <p:cNvSpPr>
            <a:spLocks noGrp="1" noChangeArrowheads="1"/>
          </p:cNvSpPr>
          <p:nvPr>
            <p:ph type="body" idx="1"/>
          </p:nvPr>
        </p:nvSpPr>
        <p:spPr>
          <a:xfrm>
            <a:off x="685800" y="1524000"/>
            <a:ext cx="7848600" cy="5029200"/>
          </a:xfrm>
        </p:spPr>
        <p:txBody>
          <a:bodyPr/>
          <a:lstStyle/>
          <a:p>
            <a:pPr eaLnBrk="1" hangingPunct="1">
              <a:lnSpc>
                <a:spcPct val="160000"/>
              </a:lnSpc>
            </a:pPr>
            <a:r>
              <a:rPr lang="zh-CN" altLang="en-US" sz="3600" dirty="0" smtClean="0"/>
              <a:t>曹志奇</a:t>
            </a:r>
            <a:endParaRPr lang="en-US" altLang="zh-CN" sz="3600" dirty="0"/>
          </a:p>
          <a:p>
            <a:pPr eaLnBrk="1" hangingPunct="1">
              <a:lnSpc>
                <a:spcPct val="160000"/>
              </a:lnSpc>
            </a:pPr>
            <a:r>
              <a:rPr lang="zh-CN" altLang="en-US" sz="3600" dirty="0" smtClean="0"/>
              <a:t>邮箱：</a:t>
            </a:r>
            <a:r>
              <a:rPr lang="zh-CN" altLang="zh-CN" sz="3600" dirty="0">
                <a:effectLst/>
              </a:rPr>
              <a:t>caozq19@126.com</a:t>
            </a:r>
            <a:endParaRPr lang="it-IT" altLang="zh-CN" sz="3600" dirty="0"/>
          </a:p>
          <a:p>
            <a:pPr eaLnBrk="1" hangingPunct="1">
              <a:lnSpc>
                <a:spcPct val="160000"/>
              </a:lnSpc>
            </a:pPr>
            <a:endParaRPr lang="en-US" altLang="zh-CN" sz="3600" dirty="0"/>
          </a:p>
        </p:txBody>
      </p:sp>
    </p:spTree>
    <p:extLst>
      <p:ext uri="{BB962C8B-B14F-4D97-AF65-F5344CB8AC3E}">
        <p14:creationId xmlns:p14="http://schemas.microsoft.com/office/powerpoint/2010/main" val="469210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457200" y="277813"/>
            <a:ext cx="8229600" cy="1011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b="1" smtClean="0">
                <a:solidFill>
                  <a:schemeClr val="tx1"/>
                </a:solidFill>
                <a:effectLst/>
              </a:rPr>
              <a:t>美元指数走势</a:t>
            </a:r>
            <a:r>
              <a:rPr lang="en-US" altLang="zh-CN" sz="3600" b="1" smtClean="0">
                <a:solidFill>
                  <a:schemeClr val="tx1"/>
                </a:solidFill>
                <a:effectLst/>
              </a:rPr>
              <a:t/>
            </a:r>
            <a:br>
              <a:rPr lang="en-US" altLang="zh-CN" sz="3600" b="1" smtClean="0">
                <a:solidFill>
                  <a:schemeClr val="tx1"/>
                </a:solidFill>
                <a:effectLst/>
              </a:rPr>
            </a:br>
            <a:r>
              <a:rPr lang="en-US" altLang="zh-CN" sz="3600" b="1" smtClean="0">
                <a:solidFill>
                  <a:schemeClr val="tx1"/>
                </a:solidFill>
                <a:effectLst/>
              </a:rPr>
              <a:t>2004-2018</a:t>
            </a:r>
          </a:p>
        </p:txBody>
      </p:sp>
      <p:pic>
        <p:nvPicPr>
          <p:cNvPr id="3891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588" y="1557338"/>
            <a:ext cx="802640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684213" y="188913"/>
            <a:ext cx="7772400" cy="704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b="1" smtClean="0">
                <a:solidFill>
                  <a:schemeClr val="tx1"/>
                </a:solidFill>
                <a:effectLst/>
              </a:rPr>
              <a:t>日元走势</a:t>
            </a:r>
            <a:r>
              <a:rPr lang="en-US" altLang="zh-CN" sz="3600" b="1" smtClean="0">
                <a:solidFill>
                  <a:schemeClr val="tx1"/>
                </a:solidFill>
                <a:effectLst/>
              </a:rPr>
              <a:t>USD/JPY</a:t>
            </a:r>
            <a:br>
              <a:rPr lang="en-US" altLang="zh-CN" sz="3600" b="1" smtClean="0">
                <a:solidFill>
                  <a:schemeClr val="tx1"/>
                </a:solidFill>
                <a:effectLst/>
              </a:rPr>
            </a:br>
            <a:r>
              <a:rPr lang="en-US" altLang="zh-CN" sz="3600" b="1" smtClean="0">
                <a:solidFill>
                  <a:schemeClr val="tx1"/>
                </a:solidFill>
                <a:effectLst/>
              </a:rPr>
              <a:t> 1978-2013</a:t>
            </a:r>
            <a:endParaRPr lang="zh-CN" altLang="en-US" sz="3600" b="1" smtClean="0">
              <a:solidFill>
                <a:schemeClr val="tx1"/>
              </a:solidFill>
              <a:effectLst/>
            </a:endParaRPr>
          </a:p>
        </p:txBody>
      </p:sp>
      <p:sp>
        <p:nvSpPr>
          <p:cNvPr id="4" name="内容占位符 3"/>
          <p:cNvSpPr>
            <a:spLocks noGrp="1"/>
          </p:cNvSpPr>
          <p:nvPr>
            <p:ph idx="4294967295"/>
          </p:nvPr>
        </p:nvSpPr>
        <p:spPr/>
        <p:txBody>
          <a:bodyPr/>
          <a:lstStyle/>
          <a:p>
            <a:pPr>
              <a:defRPr/>
            </a:pPr>
            <a:endParaRPr lang="zh-CN" altLang="en-US" smtClean="0"/>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03446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汇率标价</a:t>
            </a:r>
            <a:endParaRPr lang="zh-CN" altLang="en-US" dirty="0"/>
          </a:p>
        </p:txBody>
      </p:sp>
      <p:sp>
        <p:nvSpPr>
          <p:cNvPr id="3" name="内容占位符 2"/>
          <p:cNvSpPr>
            <a:spLocks noGrp="1"/>
          </p:cNvSpPr>
          <p:nvPr>
            <p:ph idx="1"/>
          </p:nvPr>
        </p:nvSpPr>
        <p:spPr/>
        <p:txBody>
          <a:bodyPr>
            <a:normAutofit/>
          </a:bodyPr>
          <a:lstStyle/>
          <a:p>
            <a:pPr>
              <a:defRPr/>
            </a:pPr>
            <a:r>
              <a:rPr lang="zh-CN" altLang="zh-CN" dirty="0" smtClean="0"/>
              <a:t>直接</a:t>
            </a:r>
            <a:r>
              <a:rPr lang="zh-CN" altLang="zh-CN" dirty="0"/>
              <a:t>标价</a:t>
            </a:r>
            <a:r>
              <a:rPr lang="zh-CN" altLang="zh-CN" dirty="0" smtClean="0"/>
              <a:t>法</a:t>
            </a:r>
            <a:endParaRPr lang="en-US" altLang="zh-CN" dirty="0" smtClean="0"/>
          </a:p>
          <a:p>
            <a:pPr lvl="1">
              <a:defRPr/>
            </a:pPr>
            <a:r>
              <a:rPr lang="zh-CN" altLang="zh-CN" dirty="0"/>
              <a:t>也称支付汇率，它是以一定单位的外币为基准，来计算应付多少</a:t>
            </a:r>
            <a:r>
              <a:rPr lang="zh-CN" altLang="zh-CN" dirty="0" smtClean="0"/>
              <a:t>本币</a:t>
            </a:r>
            <a:r>
              <a:rPr lang="zh-CN" altLang="en-US" dirty="0" smtClean="0"/>
              <a:t>。大多数货币采用直接标价法。</a:t>
            </a:r>
            <a:endParaRPr lang="en-US" altLang="zh-CN" dirty="0"/>
          </a:p>
          <a:p>
            <a:pPr>
              <a:defRPr/>
            </a:pPr>
            <a:r>
              <a:rPr lang="zh-CN" altLang="zh-CN" dirty="0" smtClean="0"/>
              <a:t>间接</a:t>
            </a:r>
            <a:r>
              <a:rPr lang="zh-CN" altLang="zh-CN" dirty="0"/>
              <a:t>标价</a:t>
            </a:r>
            <a:r>
              <a:rPr lang="zh-CN" altLang="zh-CN" dirty="0" smtClean="0"/>
              <a:t>法</a:t>
            </a:r>
            <a:endParaRPr lang="en-US" altLang="zh-CN" dirty="0" smtClean="0"/>
          </a:p>
          <a:p>
            <a:pPr lvl="1">
              <a:defRPr/>
            </a:pPr>
            <a:r>
              <a:rPr lang="zh-CN" altLang="zh-CN" dirty="0" smtClean="0"/>
              <a:t>也</a:t>
            </a:r>
            <a:r>
              <a:rPr lang="zh-CN" altLang="zh-CN" dirty="0"/>
              <a:t>称收入汇率，它是以一定单位的本币为基准，来计算应收多少外币</a:t>
            </a:r>
            <a:r>
              <a:rPr lang="zh-CN" altLang="zh-CN" dirty="0" smtClean="0"/>
              <a:t>。</a:t>
            </a:r>
            <a:r>
              <a:rPr lang="zh-CN" altLang="en-US" dirty="0" smtClean="0"/>
              <a:t>欧元、英镑、澳元采用间接</a:t>
            </a:r>
            <a:r>
              <a:rPr lang="zh-CN" altLang="en-US" dirty="0"/>
              <a:t>标价法</a:t>
            </a:r>
            <a:r>
              <a:rPr lang="zh-CN" altLang="en-US" dirty="0" smtClean="0"/>
              <a:t>。</a:t>
            </a:r>
            <a:endParaRPr lang="en-US" altLang="zh-CN" dirty="0"/>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15888"/>
            <a:ext cx="8229600" cy="1139825"/>
          </a:xfrm>
        </p:spPr>
        <p:txBody>
          <a:bodyPr/>
          <a:lstStyle/>
          <a:p>
            <a:pPr>
              <a:defRPr/>
            </a:pPr>
            <a:r>
              <a:rPr lang="zh-CN" altLang="zh-CN" sz="4000" dirty="0"/>
              <a:t>广场协议</a:t>
            </a:r>
            <a:endParaRPr lang="zh-CN" altLang="en-US" dirty="0"/>
          </a:p>
        </p:txBody>
      </p:sp>
      <p:sp>
        <p:nvSpPr>
          <p:cNvPr id="3" name="内容占位符 2"/>
          <p:cNvSpPr>
            <a:spLocks noGrp="1"/>
          </p:cNvSpPr>
          <p:nvPr>
            <p:ph idx="1"/>
          </p:nvPr>
        </p:nvSpPr>
        <p:spPr>
          <a:xfrm>
            <a:off x="395288" y="981075"/>
            <a:ext cx="8424862" cy="5543550"/>
          </a:xfrm>
        </p:spPr>
        <p:txBody>
          <a:bodyPr>
            <a:noAutofit/>
          </a:bodyPr>
          <a:lstStyle/>
          <a:p>
            <a:pPr>
              <a:defRPr/>
            </a:pPr>
            <a:r>
              <a:rPr lang="zh-CN" altLang="zh-CN" sz="2200" dirty="0"/>
              <a:t>20世纪80年代初期，美国财政赤字剧增，对外贸易逆差大幅增长。美国希望通过美元贬值来增加产品的出口竞争力，以改善美国国际收支不平衡</a:t>
            </a:r>
            <a:r>
              <a:rPr lang="zh-CN" altLang="en-US" sz="2200" dirty="0"/>
              <a:t>。</a:t>
            </a:r>
            <a:endParaRPr lang="en-US" altLang="zh-CN" sz="2200" dirty="0"/>
          </a:p>
          <a:p>
            <a:pPr>
              <a:defRPr/>
            </a:pPr>
            <a:r>
              <a:rPr lang="zh-CN" altLang="zh-CN" sz="2200" dirty="0" smtClean="0"/>
              <a:t>1985年9月22日</a:t>
            </a:r>
            <a:r>
              <a:rPr lang="zh-CN" altLang="zh-CN" sz="2200" dirty="0"/>
              <a:t>，G5在纽约广场饭店举行会议，达成五国政府联合干预外汇市场，诱导美元对主要货币的汇率有秩序地贬值，以解决美国巨额贸易赤字问题的协议。</a:t>
            </a:r>
            <a:endParaRPr lang="en-US" altLang="zh-CN" sz="2200" dirty="0"/>
          </a:p>
          <a:p>
            <a:pPr>
              <a:defRPr/>
            </a:pPr>
            <a:r>
              <a:rPr lang="zh-CN" altLang="zh-CN" sz="2200" dirty="0" smtClean="0"/>
              <a:t>由于</a:t>
            </a:r>
            <a:r>
              <a:rPr lang="zh-CN" altLang="zh-CN" sz="2200" dirty="0"/>
              <a:t>日本投资者拥有庞大数量的美元资产，“广场协议”打击了美国的最大债权国，日本。</a:t>
            </a:r>
            <a:endParaRPr lang="en-US" altLang="zh-CN" sz="2200" dirty="0"/>
          </a:p>
          <a:p>
            <a:pPr>
              <a:defRPr/>
            </a:pPr>
            <a:r>
              <a:rPr lang="zh-CN" altLang="zh-CN" sz="2200" dirty="0" smtClean="0"/>
              <a:t>日元</a:t>
            </a:r>
            <a:r>
              <a:rPr lang="zh-CN" altLang="zh-CN" sz="2200" dirty="0"/>
              <a:t>升值预期导致国际资本蜂拥进入日本市场，在后近5年时间里，股价每年以30%、地价每年以15%的幅度增长，而同期日本名义GDP的年增幅只有5%左右——泡沫</a:t>
            </a:r>
            <a:r>
              <a:rPr lang="zh-CN" altLang="zh-CN" sz="2200" dirty="0" smtClean="0"/>
              <a:t>。</a:t>
            </a:r>
            <a:endParaRPr lang="zh-CN" altLang="zh-CN" sz="2200" dirty="0"/>
          </a:p>
          <a:p>
            <a:pPr>
              <a:defRPr/>
            </a:pPr>
            <a:r>
              <a:rPr lang="zh-CN" altLang="zh-CN" sz="2200" dirty="0"/>
              <a:t>1989年，日本政府开始施行紧缩的货币政策，虽然戳破了泡沫经济，但股价和地价短期内下跌50%左右，银行形成大量坏账，日本经济进入十几年的衰退期</a:t>
            </a:r>
            <a:r>
              <a:rPr lang="zh-CN" altLang="zh-CN" sz="2200" dirty="0" smtClean="0"/>
              <a:t>。</a:t>
            </a:r>
            <a:endParaRPr lang="zh-CN" altLang="zh-CN" sz="22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457200" y="277813"/>
            <a:ext cx="8229600" cy="774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b="1" smtClean="0">
                <a:solidFill>
                  <a:schemeClr val="tx1"/>
                </a:solidFill>
                <a:effectLst/>
              </a:rPr>
              <a:t>2007</a:t>
            </a:r>
            <a:r>
              <a:rPr lang="zh-CN" altLang="en-US" sz="3600" b="1" smtClean="0">
                <a:solidFill>
                  <a:schemeClr val="tx1"/>
                </a:solidFill>
                <a:effectLst/>
              </a:rPr>
              <a:t>年</a:t>
            </a:r>
            <a:r>
              <a:rPr lang="en-US" altLang="zh-CN" sz="3600" b="1" smtClean="0">
                <a:solidFill>
                  <a:schemeClr val="tx1"/>
                </a:solidFill>
                <a:effectLst/>
              </a:rPr>
              <a:t>11</a:t>
            </a:r>
            <a:r>
              <a:rPr lang="zh-CN" altLang="en-US" sz="3600" b="1" smtClean="0">
                <a:solidFill>
                  <a:schemeClr val="tx1"/>
                </a:solidFill>
                <a:effectLst/>
              </a:rPr>
              <a:t>月</a:t>
            </a:r>
            <a:r>
              <a:rPr lang="en-US" altLang="zh-CN" sz="3600" b="1" smtClean="0">
                <a:solidFill>
                  <a:schemeClr val="tx1"/>
                </a:solidFill>
                <a:effectLst/>
              </a:rPr>
              <a:t>03</a:t>
            </a:r>
            <a:r>
              <a:rPr lang="zh-CN" altLang="en-US" sz="3600" b="1" smtClean="0">
                <a:solidFill>
                  <a:schemeClr val="tx1"/>
                </a:solidFill>
                <a:effectLst/>
              </a:rPr>
              <a:t>日日元分钟走势</a:t>
            </a:r>
          </a:p>
        </p:txBody>
      </p:sp>
      <p:graphicFrame>
        <p:nvGraphicFramePr>
          <p:cNvPr id="45059" name="Object 3"/>
          <p:cNvGraphicFramePr>
            <a:graphicFrameLocks noGrp="1" noChangeAspect="1"/>
          </p:cNvGraphicFramePr>
          <p:nvPr>
            <p:ph idx="4294967295"/>
          </p:nvPr>
        </p:nvGraphicFramePr>
        <p:xfrm>
          <a:off x="0" y="1052513"/>
          <a:ext cx="9144000" cy="5805487"/>
        </p:xfrm>
        <a:graphic>
          <a:graphicData uri="http://schemas.openxmlformats.org/presentationml/2006/ole">
            <mc:AlternateContent xmlns:mc="http://schemas.openxmlformats.org/markup-compatibility/2006">
              <mc:Choice xmlns:v="urn:schemas-microsoft-com:vml" Requires="v">
                <p:oleObj spid="_x0000_s45078" name="位图图像" r:id="rId3" imgW="6885714" imgH="2905531" progId="Paint.Picture">
                  <p:embed/>
                </p:oleObj>
              </mc:Choice>
              <mc:Fallback>
                <p:oleObj name="位图图像" r:id="rId3" imgW="6885714" imgH="2905531"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52513"/>
                        <a:ext cx="9144000" cy="580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81000" y="609600"/>
            <a:ext cx="7215188" cy="609600"/>
          </a:xfrm>
        </p:spPr>
        <p:txBody>
          <a:bodyPr/>
          <a:lstStyle/>
          <a:p>
            <a:pPr eaLnBrk="1" hangingPunct="1">
              <a:defRPr/>
            </a:pPr>
            <a:r>
              <a:rPr lang="zh-CN" altLang="zh-CN" sz="2400" b="1" dirty="0" smtClean="0"/>
              <a:t>欧元美元汇率走势EUR</a:t>
            </a:r>
            <a:r>
              <a:rPr lang="en-US" altLang="zh-CN" sz="2400" b="1" dirty="0" smtClean="0"/>
              <a:t>/USD </a:t>
            </a:r>
            <a:r>
              <a:rPr lang="zh-CN" altLang="zh-CN" sz="2400" b="1" dirty="0" smtClean="0"/>
              <a:t>1992.5-2009.10</a:t>
            </a:r>
          </a:p>
        </p:txBody>
      </p:sp>
      <p:graphicFrame>
        <p:nvGraphicFramePr>
          <p:cNvPr id="46083" name="Object 3"/>
          <p:cNvGraphicFramePr>
            <a:graphicFrameLocks noGrp="1" noChangeAspect="1"/>
          </p:cNvGraphicFramePr>
          <p:nvPr>
            <p:ph idx="1"/>
          </p:nvPr>
        </p:nvGraphicFramePr>
        <p:xfrm>
          <a:off x="684213" y="1700213"/>
          <a:ext cx="7991475" cy="4392612"/>
        </p:xfrm>
        <a:graphic>
          <a:graphicData uri="http://schemas.openxmlformats.org/presentationml/2006/ole">
            <mc:AlternateContent xmlns:mc="http://schemas.openxmlformats.org/markup-compatibility/2006">
              <mc:Choice xmlns:v="urn:schemas-microsoft-com:vml" Requires="v">
                <p:oleObj spid="_x0000_s46102" r:id="rId4" imgW="5838901" imgH="2743200" progId="Excel.Chart.8">
                  <p:embed/>
                </p:oleObj>
              </mc:Choice>
              <mc:Fallback>
                <p:oleObj r:id="rId4" imgW="5838901" imgH="2743200" progId="Excel.Char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700213"/>
                        <a:ext cx="7991475" cy="439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20</a:t>
            </a:r>
            <a:r>
              <a:rPr lang="en-US" altLang="zh-CN" dirty="0" smtClean="0"/>
              <a:t>09</a:t>
            </a:r>
            <a:r>
              <a:rPr lang="zh-CN" altLang="en-US" dirty="0" smtClean="0"/>
              <a:t>-201</a:t>
            </a:r>
            <a:r>
              <a:rPr lang="en-US" altLang="zh-CN" dirty="0"/>
              <a:t>8</a:t>
            </a:r>
            <a:r>
              <a:rPr lang="zh-CN" altLang="en-US" dirty="0" smtClean="0"/>
              <a:t> </a:t>
            </a:r>
            <a:r>
              <a:rPr lang="zh-CN" altLang="en-US" dirty="0"/>
              <a:t>欧元</a:t>
            </a:r>
            <a:r>
              <a:rPr lang="en-US" altLang="zh-CN" dirty="0"/>
              <a:t>/</a:t>
            </a:r>
            <a:r>
              <a:rPr lang="zh-CN" altLang="en-US" dirty="0" smtClean="0"/>
              <a:t>美元日线</a:t>
            </a:r>
            <a:r>
              <a:rPr lang="zh-CN" altLang="en-US" dirty="0"/>
              <a:t>图</a:t>
            </a:r>
          </a:p>
        </p:txBody>
      </p:sp>
      <p:sp>
        <p:nvSpPr>
          <p:cNvPr id="3" name="内容占位符 2"/>
          <p:cNvSpPr>
            <a:spLocks noGrp="1"/>
          </p:cNvSpPr>
          <p:nvPr>
            <p:ph idx="1"/>
          </p:nvPr>
        </p:nvSpPr>
        <p:spPr/>
        <p:txBody>
          <a:bodyPr/>
          <a:lstStyle/>
          <a:p>
            <a:pPr>
              <a:defRPr/>
            </a:pPr>
            <a:endParaRPr lang="zh-CN" altLang="en-US" dirty="0"/>
          </a:p>
        </p:txBody>
      </p:sp>
      <p:pic>
        <p:nvPicPr>
          <p:cNvPr id="4813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613" y="1600200"/>
            <a:ext cx="84836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dirty="0"/>
          </a:p>
        </p:txBody>
      </p:sp>
      <p:sp>
        <p:nvSpPr>
          <p:cNvPr id="3" name="内容占位符 2"/>
          <p:cNvSpPr>
            <a:spLocks noGrp="1"/>
          </p:cNvSpPr>
          <p:nvPr>
            <p:ph idx="1"/>
          </p:nvPr>
        </p:nvSpPr>
        <p:spPr/>
        <p:txBody>
          <a:bodyPr/>
          <a:lstStyle/>
          <a:p>
            <a:pPr>
              <a:defRPr/>
            </a:pPr>
            <a:endParaRPr lang="zh-CN" altLang="en-US"/>
          </a:p>
        </p:txBody>
      </p:sp>
      <p:pic>
        <p:nvPicPr>
          <p:cNvPr id="491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025" y="260350"/>
            <a:ext cx="4257675" cy="606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latin typeface="+mn-ea"/>
              </a:rPr>
              <a:t>欧元触碰了美国的底线</a:t>
            </a:r>
            <a:r>
              <a:rPr lang="zh-CN" altLang="en-US" dirty="0" smtClean="0">
                <a:latin typeface="+mn-ea"/>
              </a:rPr>
              <a:t>！</a:t>
            </a:r>
            <a:endParaRPr lang="zh-CN" altLang="en-US" dirty="0"/>
          </a:p>
        </p:txBody>
      </p:sp>
      <p:sp>
        <p:nvSpPr>
          <p:cNvPr id="3" name="内容占位符 2"/>
          <p:cNvSpPr>
            <a:spLocks noGrp="1"/>
          </p:cNvSpPr>
          <p:nvPr>
            <p:ph idx="1"/>
          </p:nvPr>
        </p:nvSpPr>
        <p:spPr/>
        <p:txBody>
          <a:bodyPr>
            <a:normAutofit/>
          </a:bodyPr>
          <a:lstStyle/>
          <a:p>
            <a:pPr>
              <a:defRPr/>
            </a:pPr>
            <a:r>
              <a:rPr lang="zh-CN" altLang="en-US" dirty="0"/>
              <a:t>由于与美国关系局部紧张， </a:t>
            </a:r>
            <a:r>
              <a:rPr lang="en-US" altLang="zh-CN" dirty="0" smtClean="0">
                <a:latin typeface="+mn-ea"/>
              </a:rPr>
              <a:t>2001</a:t>
            </a:r>
            <a:r>
              <a:rPr lang="zh-CN" altLang="en-US" dirty="0">
                <a:latin typeface="+mn-ea"/>
              </a:rPr>
              <a:t>年，伊拉克央行自</a:t>
            </a:r>
            <a:r>
              <a:rPr lang="en-US" altLang="zh-CN" dirty="0">
                <a:latin typeface="+mn-ea"/>
              </a:rPr>
              <a:t>2002</a:t>
            </a:r>
            <a:r>
              <a:rPr lang="zh-CN" altLang="en-US" dirty="0">
                <a:latin typeface="+mn-ea"/>
              </a:rPr>
              <a:t>年初开始以欧元替换美元作为外贸结算货币，并把</a:t>
            </a:r>
            <a:r>
              <a:rPr lang="en-US" altLang="zh-CN" dirty="0">
                <a:latin typeface="+mn-ea"/>
              </a:rPr>
              <a:t>100</a:t>
            </a:r>
            <a:r>
              <a:rPr lang="zh-CN" altLang="en-US" dirty="0">
                <a:latin typeface="+mn-ea"/>
              </a:rPr>
              <a:t>亿美元外汇改换为欧元</a:t>
            </a:r>
            <a:r>
              <a:rPr lang="zh-CN" altLang="en-US" dirty="0" smtClean="0">
                <a:latin typeface="+mn-ea"/>
              </a:rPr>
              <a:t>。</a:t>
            </a:r>
            <a:endParaRPr lang="en-US" altLang="zh-CN" dirty="0" smtClean="0">
              <a:latin typeface="+mn-ea"/>
            </a:endParaRPr>
          </a:p>
          <a:p>
            <a:pPr>
              <a:defRPr/>
            </a:pPr>
            <a:r>
              <a:rPr lang="zh-CN" altLang="en-US" dirty="0" smtClean="0">
                <a:latin typeface="+mn-ea"/>
              </a:rPr>
              <a:t>石油</a:t>
            </a:r>
            <a:r>
              <a:rPr lang="zh-CN" altLang="en-US" dirty="0">
                <a:latin typeface="+mn-ea"/>
              </a:rPr>
              <a:t>和货币绝不能分开，这种举动已经让欧元严重威胁到了美元的霸主地位，而这是美国最核心的国家利益</a:t>
            </a:r>
            <a:r>
              <a:rPr lang="zh-CN" altLang="en-US" dirty="0" smtClean="0">
                <a:latin typeface="+mn-ea"/>
              </a:rPr>
              <a:t>。</a:t>
            </a:r>
            <a:endParaRPr lang="en-US" altLang="zh-CN" dirty="0" smtClean="0">
              <a:latin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effectLst/>
              </a:rPr>
              <a:t>WMD</a:t>
            </a:r>
            <a:r>
              <a:rPr lang="zh-CN" altLang="en-US" dirty="0"/>
              <a:t>呢？</a:t>
            </a:r>
          </a:p>
        </p:txBody>
      </p:sp>
      <p:sp>
        <p:nvSpPr>
          <p:cNvPr id="3" name="内容占位符 2"/>
          <p:cNvSpPr>
            <a:spLocks noGrp="1"/>
          </p:cNvSpPr>
          <p:nvPr>
            <p:ph idx="1"/>
          </p:nvPr>
        </p:nvSpPr>
        <p:spPr/>
        <p:txBody>
          <a:bodyPr>
            <a:normAutofit fontScale="92500"/>
          </a:bodyPr>
          <a:lstStyle/>
          <a:p>
            <a:pPr>
              <a:defRPr/>
            </a:pPr>
            <a:r>
              <a:rPr lang="en-US" altLang="zh-CN" dirty="0">
                <a:latin typeface="+mn-ea"/>
              </a:rPr>
              <a:t>2003</a:t>
            </a:r>
            <a:r>
              <a:rPr lang="zh-CN" altLang="en-US" dirty="0">
                <a:latin typeface="+mn-ea"/>
              </a:rPr>
              <a:t>年</a:t>
            </a:r>
            <a:r>
              <a:rPr lang="en-US" altLang="zh-CN" dirty="0">
                <a:latin typeface="+mn-ea"/>
              </a:rPr>
              <a:t>3</a:t>
            </a:r>
            <a:r>
              <a:rPr lang="zh-CN" altLang="en-US" dirty="0">
                <a:latin typeface="+mn-ea"/>
              </a:rPr>
              <a:t>月</a:t>
            </a:r>
            <a:r>
              <a:rPr lang="en-US" altLang="zh-CN" dirty="0">
                <a:latin typeface="+mn-ea"/>
              </a:rPr>
              <a:t>20</a:t>
            </a:r>
            <a:r>
              <a:rPr lang="zh-CN" altLang="en-US" dirty="0">
                <a:latin typeface="+mn-ea"/>
              </a:rPr>
              <a:t>日美伊战争，美国政府宣称有</a:t>
            </a:r>
            <a:r>
              <a:rPr lang="en-US" altLang="zh-CN" dirty="0">
                <a:latin typeface="+mn-ea"/>
              </a:rPr>
              <a:t>49</a:t>
            </a:r>
            <a:r>
              <a:rPr lang="zh-CN" altLang="en-US" dirty="0">
                <a:latin typeface="+mn-ea"/>
              </a:rPr>
              <a:t>个国家支持该军事行动，但真正参战的国家只有美国、英国、澳大利亚和波兰四国</a:t>
            </a:r>
            <a:r>
              <a:rPr lang="zh-CN" altLang="en-US" dirty="0" smtClean="0">
                <a:latin typeface="+mn-ea"/>
              </a:rPr>
              <a:t>。</a:t>
            </a:r>
            <a:endParaRPr lang="en-US" altLang="zh-CN" dirty="0" smtClean="0">
              <a:latin typeface="+mn-ea"/>
            </a:endParaRPr>
          </a:p>
          <a:p>
            <a:pPr>
              <a:defRPr/>
            </a:pPr>
            <a:r>
              <a:rPr lang="zh-CN" altLang="en-US" dirty="0">
                <a:latin typeface="+mn-ea"/>
              </a:rPr>
              <a:t>没有</a:t>
            </a:r>
            <a:r>
              <a:rPr lang="zh-CN" altLang="en-US" dirty="0" smtClean="0">
                <a:latin typeface="+mn-ea"/>
              </a:rPr>
              <a:t>找到</a:t>
            </a:r>
            <a:r>
              <a:rPr lang="en-US" altLang="zh-CN" dirty="0" smtClean="0">
                <a:latin typeface="+mn-ea"/>
              </a:rPr>
              <a:t>WMD</a:t>
            </a:r>
            <a:r>
              <a:rPr lang="zh-CN" altLang="en-US" dirty="0" smtClean="0">
                <a:latin typeface="+mn-ea"/>
              </a:rPr>
              <a:t>。</a:t>
            </a:r>
            <a:endParaRPr lang="en-US" altLang="zh-CN" dirty="0">
              <a:latin typeface="+mn-ea"/>
            </a:endParaRPr>
          </a:p>
          <a:p>
            <a:pPr>
              <a:defRPr/>
            </a:pPr>
            <a:r>
              <a:rPr lang="en-US" altLang="zh-CN" dirty="0">
                <a:latin typeface="+mn-ea"/>
              </a:rPr>
              <a:t>2006</a:t>
            </a:r>
            <a:r>
              <a:rPr lang="zh-CN" altLang="en-US" dirty="0">
                <a:latin typeface="+mn-ea"/>
              </a:rPr>
              <a:t>年</a:t>
            </a:r>
            <a:r>
              <a:rPr lang="en-US" altLang="zh-CN" dirty="0">
                <a:latin typeface="+mn-ea"/>
              </a:rPr>
              <a:t>3</a:t>
            </a:r>
            <a:r>
              <a:rPr lang="zh-CN" altLang="en-US" dirty="0">
                <a:latin typeface="+mn-ea"/>
              </a:rPr>
              <a:t>月</a:t>
            </a:r>
            <a:r>
              <a:rPr lang="en-US" altLang="zh-CN" dirty="0">
                <a:latin typeface="+mn-ea"/>
              </a:rPr>
              <a:t>22</a:t>
            </a:r>
            <a:r>
              <a:rPr lang="zh-CN" altLang="en-US" dirty="0">
                <a:latin typeface="+mn-ea"/>
              </a:rPr>
              <a:t>日伊朗以欧元为结算货币的国际石油交易所正式成立</a:t>
            </a:r>
            <a:r>
              <a:rPr lang="zh-CN" altLang="en-US" dirty="0" smtClean="0">
                <a:latin typeface="+mn-ea"/>
              </a:rPr>
              <a:t>，</a:t>
            </a:r>
            <a:r>
              <a:rPr lang="en-US" altLang="zh-CN" dirty="0" smtClean="0">
                <a:latin typeface="+mn-ea"/>
              </a:rPr>
              <a:t>2012</a:t>
            </a:r>
            <a:r>
              <a:rPr lang="zh-CN" altLang="en-US" dirty="0">
                <a:latin typeface="+mn-ea"/>
              </a:rPr>
              <a:t>年接受</a:t>
            </a:r>
            <a:r>
              <a:rPr lang="zh-CN" altLang="en-US" dirty="0"/>
              <a:t>用人民币结算对中国的石油出口贸易</a:t>
            </a:r>
            <a:r>
              <a:rPr lang="zh-CN" altLang="en-US" dirty="0" smtClean="0"/>
              <a:t>。</a:t>
            </a:r>
            <a:endParaRPr lang="en-US" altLang="zh-CN" dirty="0" smtClean="0"/>
          </a:p>
          <a:p>
            <a:pPr>
              <a:defRPr/>
            </a:pPr>
            <a:r>
              <a:rPr lang="zh-CN" altLang="en-US" dirty="0" smtClean="0">
                <a:latin typeface="+mn-ea"/>
              </a:rPr>
              <a:t>俄罗斯和沙特是中国第一和第二石油供应商，主要使用人民币结算。</a:t>
            </a:r>
            <a:endParaRPr lang="zh-CN" altLang="en-US" dirty="0">
              <a:latin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EDC771C2-4A91-4D94-82ED-DFC71A04D332}" type="slidenum">
              <a:rPr lang="zh-CN" altLang="en-US" sz="1400" smtClean="0">
                <a:latin typeface="Arial" panose="020B0604020202020204" pitchFamily="34" charset="0"/>
              </a:rPr>
              <a:pPr eaLnBrk="1" hangingPunct="1">
                <a:defRPr/>
              </a:pPr>
              <a:t>4</a:t>
            </a:fld>
            <a:endParaRPr lang="en-US" altLang="zh-CN" sz="1400" smtClean="0">
              <a:latin typeface="Arial" panose="020B0604020202020204" pitchFamily="34" charset="0"/>
            </a:endParaRPr>
          </a:p>
        </p:txBody>
      </p:sp>
      <p:sp>
        <p:nvSpPr>
          <p:cNvPr id="566274" name="Rectangle 2"/>
          <p:cNvSpPr>
            <a:spLocks noGrp="1" noChangeArrowheads="1"/>
          </p:cNvSpPr>
          <p:nvPr>
            <p:ph type="title"/>
          </p:nvPr>
        </p:nvSpPr>
        <p:spPr>
          <a:xfrm>
            <a:off x="762000" y="381000"/>
            <a:ext cx="7772400" cy="1143000"/>
          </a:xfrm>
        </p:spPr>
        <p:txBody>
          <a:bodyPr/>
          <a:lstStyle/>
          <a:p>
            <a:pPr eaLnBrk="1" hangingPunct="1">
              <a:defRPr/>
            </a:pPr>
            <a:r>
              <a:rPr lang="zh-CN" altLang="en-US" sz="5400" b="1" smtClean="0"/>
              <a:t>教学要求与安排</a:t>
            </a:r>
          </a:p>
        </p:txBody>
      </p:sp>
      <p:sp>
        <p:nvSpPr>
          <p:cNvPr id="566275" name="Rectangle 3"/>
          <p:cNvSpPr>
            <a:spLocks noGrp="1" noChangeArrowheads="1"/>
          </p:cNvSpPr>
          <p:nvPr>
            <p:ph type="body" idx="1"/>
          </p:nvPr>
        </p:nvSpPr>
        <p:spPr>
          <a:xfrm>
            <a:off x="685800" y="1524000"/>
            <a:ext cx="7848600" cy="5029200"/>
          </a:xfrm>
        </p:spPr>
        <p:txBody>
          <a:bodyPr/>
          <a:lstStyle/>
          <a:p>
            <a:pPr eaLnBrk="1" hangingPunct="1">
              <a:lnSpc>
                <a:spcPct val="150000"/>
              </a:lnSpc>
              <a:defRPr/>
            </a:pPr>
            <a:r>
              <a:rPr lang="zh-CN" altLang="en-US" sz="3600" b="1" dirty="0" smtClean="0"/>
              <a:t>了解全球金融市场基本状况</a:t>
            </a:r>
          </a:p>
          <a:p>
            <a:pPr eaLnBrk="1" hangingPunct="1">
              <a:lnSpc>
                <a:spcPct val="150000"/>
              </a:lnSpc>
              <a:defRPr/>
            </a:pPr>
            <a:r>
              <a:rPr lang="zh-CN" altLang="en-US" sz="3600" b="1" dirty="0" smtClean="0"/>
              <a:t>掌握金融风险管理基本方法</a:t>
            </a:r>
          </a:p>
          <a:p>
            <a:pPr eaLnBrk="1" hangingPunct="1">
              <a:lnSpc>
                <a:spcPct val="150000"/>
              </a:lnSpc>
              <a:defRPr/>
            </a:pPr>
            <a:r>
              <a:rPr lang="zh-CN" altLang="en-US" sz="3600" b="1" dirty="0" smtClean="0"/>
              <a:t>掌握金融产品定价分析方法</a:t>
            </a:r>
          </a:p>
          <a:p>
            <a:pPr eaLnBrk="1" hangingPunct="1">
              <a:lnSpc>
                <a:spcPct val="150000"/>
              </a:lnSpc>
              <a:defRPr/>
            </a:pPr>
            <a:r>
              <a:rPr lang="zh-CN" altLang="en-US" sz="3600" b="1" dirty="0"/>
              <a:t>掌握金融产品套利基本方法</a:t>
            </a:r>
          </a:p>
          <a:p>
            <a:pPr eaLnBrk="1" hangingPunct="1">
              <a:lnSpc>
                <a:spcPct val="150000"/>
              </a:lnSpc>
              <a:defRPr/>
            </a:pPr>
            <a:r>
              <a:rPr lang="zh-CN" altLang="en-US" sz="3600" b="1" dirty="0" smtClean="0"/>
              <a:t>掌握利用金融创新解决实际问题</a:t>
            </a:r>
            <a:endParaRPr lang="zh-CN" altLang="en-US" sz="2800" b="1" dirty="0" smtClean="0"/>
          </a:p>
        </p:txBody>
      </p:sp>
    </p:spTree>
    <p:extLst>
      <p:ext uri="{BB962C8B-B14F-4D97-AF65-F5344CB8AC3E}">
        <p14:creationId xmlns:p14="http://schemas.microsoft.com/office/powerpoint/2010/main" val="15255345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欧债</a:t>
            </a:r>
            <a:r>
              <a:rPr lang="zh-CN" altLang="en-US" dirty="0" smtClean="0"/>
              <a:t>危机</a:t>
            </a:r>
            <a:r>
              <a:rPr lang="en-US" altLang="zh-CN" dirty="0" smtClean="0"/>
              <a:t>——</a:t>
            </a:r>
            <a:r>
              <a:rPr lang="zh-CN" altLang="en-US" dirty="0"/>
              <a:t>债券资源的争夺</a:t>
            </a:r>
          </a:p>
        </p:txBody>
      </p:sp>
      <p:sp>
        <p:nvSpPr>
          <p:cNvPr id="3" name="内容占位符 2"/>
          <p:cNvSpPr>
            <a:spLocks noGrp="1"/>
          </p:cNvSpPr>
          <p:nvPr>
            <p:ph idx="1"/>
          </p:nvPr>
        </p:nvSpPr>
        <p:spPr/>
        <p:txBody>
          <a:bodyPr>
            <a:noAutofit/>
          </a:bodyPr>
          <a:lstStyle/>
          <a:p>
            <a:pPr>
              <a:defRPr/>
            </a:pPr>
            <a:r>
              <a:rPr lang="zh-CN" altLang="en-US" sz="2800" dirty="0" smtClean="0">
                <a:latin typeface="+mn-ea"/>
              </a:rPr>
              <a:t>美国</a:t>
            </a:r>
            <a:r>
              <a:rPr lang="zh-CN" altLang="en-US" sz="2800" dirty="0">
                <a:latin typeface="+mn-ea"/>
              </a:rPr>
              <a:t>评级机构近来轮番对南欧国家下调评级，使美元得以利用“避险属性”和阶段性强势，使资本大量回流美国本土。美国成了这场危机的</a:t>
            </a:r>
            <a:r>
              <a:rPr lang="zh-CN" altLang="en-US" sz="2800" dirty="0" smtClean="0">
                <a:latin typeface="+mn-ea"/>
              </a:rPr>
              <a:t>赢家。</a:t>
            </a:r>
            <a:endParaRPr lang="zh-CN" altLang="en-US" sz="2800" dirty="0">
              <a:latin typeface="+mn-ea"/>
            </a:endParaRPr>
          </a:p>
          <a:p>
            <a:pPr>
              <a:defRPr/>
            </a:pPr>
            <a:r>
              <a:rPr lang="zh-CN" altLang="en-US" sz="2800" dirty="0" smtClean="0">
                <a:latin typeface="+mn-ea"/>
              </a:rPr>
              <a:t>内外夹击</a:t>
            </a:r>
            <a:r>
              <a:rPr lang="zh-CN" altLang="en-US" sz="2800" dirty="0">
                <a:latin typeface="+mn-ea"/>
              </a:rPr>
              <a:t>下的欧债危机是对欧元区的一场双重考验。否则，等待欧元区国家的不仅是危机由边缘国向核心国蔓延的风险，更可能是欧元全球竞争力的下滑</a:t>
            </a:r>
            <a:r>
              <a:rPr lang="zh-CN" altLang="en-US" sz="2800" dirty="0" smtClean="0">
                <a:latin typeface="+mn-ea"/>
              </a:rPr>
              <a:t>。</a:t>
            </a:r>
            <a:endParaRPr lang="zh-CN" altLang="en-US" sz="2800" dirty="0">
              <a:latin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defRPr/>
            </a:pPr>
            <a:r>
              <a:rPr lang="zh-CN" altLang="en-US" b="1" dirty="0"/>
              <a:t>英镑</a:t>
            </a:r>
            <a:r>
              <a:rPr lang="zh-CN" altLang="zh-CN" b="1" dirty="0" smtClean="0"/>
              <a:t>美元</a:t>
            </a:r>
            <a:r>
              <a:rPr lang="zh-CN" altLang="zh-CN" b="1" dirty="0"/>
              <a:t>汇率</a:t>
            </a:r>
            <a:r>
              <a:rPr lang="zh-CN" altLang="zh-CN" b="1" dirty="0" smtClean="0"/>
              <a:t>走势</a:t>
            </a:r>
            <a:r>
              <a:rPr lang="en-US" altLang="zh-CN" b="1" dirty="0" smtClean="0"/>
              <a:t> </a:t>
            </a:r>
            <a:br>
              <a:rPr lang="en-US" altLang="zh-CN" b="1" dirty="0" smtClean="0"/>
            </a:br>
            <a:r>
              <a:rPr lang="en-US" altLang="zh-CN" b="1" dirty="0"/>
              <a:t>GBP</a:t>
            </a:r>
            <a:r>
              <a:rPr lang="zh-CN" altLang="zh-CN" b="1" dirty="0" smtClean="0"/>
              <a:t>/USD 199</a:t>
            </a:r>
            <a:r>
              <a:rPr lang="en-US" altLang="zh-CN" b="1" dirty="0" smtClean="0"/>
              <a:t>1</a:t>
            </a:r>
            <a:r>
              <a:rPr lang="zh-CN" altLang="zh-CN" b="1" dirty="0" smtClean="0"/>
              <a:t>.</a:t>
            </a:r>
            <a:r>
              <a:rPr lang="en-US" altLang="zh-CN" b="1" dirty="0" smtClean="0"/>
              <a:t>3</a:t>
            </a:r>
            <a:r>
              <a:rPr lang="zh-CN" altLang="zh-CN" b="1" dirty="0" smtClean="0"/>
              <a:t>-20</a:t>
            </a:r>
            <a:r>
              <a:rPr lang="en-US" altLang="zh-CN" b="1" dirty="0" smtClean="0"/>
              <a:t>14</a:t>
            </a:r>
            <a:r>
              <a:rPr lang="zh-CN" altLang="zh-CN" b="1" dirty="0" smtClean="0"/>
              <a:t>.</a:t>
            </a:r>
            <a:r>
              <a:rPr lang="en-US" altLang="zh-CN" b="1" dirty="0" smtClean="0"/>
              <a:t>2</a:t>
            </a:r>
            <a:endParaRPr lang="zh-CN" altLang="en-US" dirty="0"/>
          </a:p>
        </p:txBody>
      </p:sp>
      <p:sp>
        <p:nvSpPr>
          <p:cNvPr id="3" name="内容占位符 2"/>
          <p:cNvSpPr>
            <a:spLocks noGrp="1"/>
          </p:cNvSpPr>
          <p:nvPr>
            <p:ph idx="1"/>
          </p:nvPr>
        </p:nvSpPr>
        <p:spPr/>
        <p:txBody>
          <a:bodyPr/>
          <a:lstStyle/>
          <a:p>
            <a:pPr>
              <a:defRPr/>
            </a:pPr>
            <a:endParaRPr lang="zh-CN" altLang="en-US" dirty="0"/>
          </a:p>
        </p:txBody>
      </p:sp>
      <p:pic>
        <p:nvPicPr>
          <p:cNvPr id="553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00213"/>
            <a:ext cx="8099425" cy="403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288" y="836613"/>
            <a:ext cx="8229600" cy="4525962"/>
          </a:xfrm>
        </p:spPr>
        <p:txBody>
          <a:bodyPr/>
          <a:lstStyle/>
          <a:p>
            <a:pPr eaLnBrk="1" hangingPunct="1">
              <a:defRPr/>
            </a:pPr>
            <a:r>
              <a:rPr lang="zh-CN" altLang="zh-CN" sz="2800" dirty="0" smtClean="0"/>
              <a:t>1989年11月柏林墙的轰然倒下, 在1990年，英国决定加入西欧国家创立的新货币体系——欧洲汇率体系（简称ERM）。索罗斯认为英国犯了一个决定性的错误。</a:t>
            </a:r>
            <a:endParaRPr lang="en-US" altLang="zh-CN" sz="2800" dirty="0" smtClean="0"/>
          </a:p>
          <a:p>
            <a:pPr eaLnBrk="1" hangingPunct="1">
              <a:defRPr/>
            </a:pPr>
            <a:r>
              <a:rPr lang="zh-CN" altLang="zh-CN" sz="2800" dirty="0" smtClean="0"/>
              <a:t>欧洲汇率体系将使西欧各国的货币不再针住黄金或美元，而是相互钉住；每一种货币只允许在一定的汇率范围内浮动，一旦超出了规定的汇率浮动范围，各成员国的中央银行就有责任通过买卖本国货币进行市场干预，使该国货币汇率稳定到规定的范围之内；在规定的汇率浮动范围内，成员国的货币可以相对于其他成员国的货币进行浮动，而以德国马克为核心。</a:t>
            </a:r>
          </a:p>
          <a:p>
            <a:pPr>
              <a:defRPr/>
            </a:pPr>
            <a:endParaRPr lang="zh-CN" altLang="en-US" sz="2800" dirty="0"/>
          </a:p>
        </p:txBody>
      </p:sp>
      <p:sp>
        <p:nvSpPr>
          <p:cNvPr id="4"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E692B0F4-8B45-470C-BE05-FE0A759D661D}" type="slidenum">
              <a:rPr lang="zh-CN" altLang="en-US" sz="1400" smtClean="0">
                <a:latin typeface="Arial" panose="020B0604020202020204" pitchFamily="34" charset="0"/>
              </a:rPr>
              <a:pPr eaLnBrk="1" hangingPunct="1">
                <a:defRPr/>
              </a:pPr>
              <a:t>42</a:t>
            </a:fld>
            <a:endParaRPr lang="en-US" altLang="zh-CN" sz="1400" smtClean="0">
              <a:latin typeface="Arial" panose="020B0604020202020204"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1075"/>
            <a:ext cx="8229600" cy="5145088"/>
          </a:xfrm>
        </p:spPr>
        <p:txBody>
          <a:bodyPr/>
          <a:lstStyle/>
          <a:p>
            <a:pPr>
              <a:defRPr/>
            </a:pPr>
            <a:r>
              <a:rPr lang="zh-CN" altLang="zh-CN" sz="2800" dirty="0" smtClean="0"/>
              <a:t>早在英国加入欧洲汇率体系之前，英镑与德国马克的汇率已稳定在1英镑兑换2．95马克的汇率水平。但英国当时经济衰退，以维持如此高的汇率作为条件加入欧洲汇率体系，对英国来说，其代价是极其昂贵的。一方面，将导致英国对德国的依赖，不能为解决自己的经济问题而大胆行事，如何时提高或降低利率、为保护本国经济利益而促使本国货币贬值；另一方面，英国中央银行是否有足够的能力维持其高汇率也值得怀疑。</a:t>
            </a:r>
            <a:endParaRPr lang="zh-CN" altLang="en-US" sz="2800" dirty="0"/>
          </a:p>
        </p:txBody>
      </p:sp>
      <p:sp>
        <p:nvSpPr>
          <p:cNvPr id="4"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DB01BC0F-B925-4A55-BE4A-BD8B48C39FBA}" type="slidenum">
              <a:rPr lang="zh-CN" altLang="en-US" sz="1400" smtClean="0">
                <a:latin typeface="Arial" panose="020B0604020202020204" pitchFamily="34" charset="0"/>
              </a:rPr>
              <a:pPr eaLnBrk="1" hangingPunct="1">
                <a:defRPr/>
              </a:pPr>
              <a:t>43</a:t>
            </a:fld>
            <a:endParaRPr lang="en-US" altLang="zh-CN" sz="1400" smtClean="0">
              <a:latin typeface="Arial" panose="020B0604020202020204"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150"/>
            <a:ext cx="8229600" cy="5434013"/>
          </a:xfrm>
        </p:spPr>
        <p:txBody>
          <a:bodyPr/>
          <a:lstStyle/>
          <a:p>
            <a:pPr eaLnBrk="1" hangingPunct="1">
              <a:defRPr/>
            </a:pPr>
            <a:r>
              <a:rPr lang="zh-CN" altLang="zh-CN" sz="2400" dirty="0" smtClean="0"/>
              <a:t>1992年9月15日，索罗斯决定大量放空英镑。英镑对马克的比价一路下跌至2.80，虽有消息说英格兰银行购入30亿英镑，但仍未能挡住英镑的跌势。到傍晚收市时，英镑对马克的比价差不多已跌至欧洲汇率体系规定的下限。英镑已处于退出欧洲汇率体系的边缘。</a:t>
            </a:r>
          </a:p>
          <a:p>
            <a:pPr eaLnBrk="1" hangingPunct="1">
              <a:defRPr/>
            </a:pPr>
            <a:r>
              <a:rPr lang="zh-CN" altLang="zh-CN" sz="2400" dirty="0" smtClean="0"/>
              <a:t>英国财政大臣采取了各种措施来应付这场危机。首先，他再一次请求德国降低利率，但德国再一次拒绝了；无奈，他请求首相将本国利率上调2％一12％，希望通过高利率来吸引货币的回流。一天之中，英格兰银行两次提高利率，利率已高达15％，但仍收效甚微，英镑的汇率还是未能站在2．778的最低限上。在这场捍卫英镑的行动中，英国政府动用了价值269亿美元的外汇储备，但最终还是遭受惨败，被迫退出欧洲汇率体系。英国人把1992年9月15日——退出欧洲汇率体系的日子称做黑色星期三。</a:t>
            </a:r>
          </a:p>
          <a:p>
            <a:pPr>
              <a:defRPr/>
            </a:pPr>
            <a:endParaRPr lang="zh-CN" altLang="en-US" sz="3600" dirty="0"/>
          </a:p>
        </p:txBody>
      </p:sp>
      <p:sp>
        <p:nvSpPr>
          <p:cNvPr id="4"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58648EED-ED3E-4592-987F-55EFBA39E5D1}" type="slidenum">
              <a:rPr lang="zh-CN" altLang="en-US" sz="1400" smtClean="0">
                <a:latin typeface="Arial" panose="020B0604020202020204" pitchFamily="34" charset="0"/>
              </a:rPr>
              <a:pPr eaLnBrk="1" hangingPunct="1">
                <a:defRPr/>
              </a:pPr>
              <a:t>44</a:t>
            </a:fld>
            <a:endParaRPr lang="en-US" altLang="zh-CN" sz="1400" smtClean="0">
              <a:latin typeface="Arial" panose="020B0604020202020204"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zh-CN" altLang="en-US" dirty="0"/>
              <a:t>不可能三角</a:t>
            </a:r>
            <a:endParaRPr lang="zh-CN" altLang="zh-CN" dirty="0" smtClean="0"/>
          </a:p>
        </p:txBody>
      </p:sp>
      <p:sp>
        <p:nvSpPr>
          <p:cNvPr id="34819" name="Rectangle 3"/>
          <p:cNvSpPr>
            <a:spLocks noGrp="1" noChangeArrowheads="1"/>
          </p:cNvSpPr>
          <p:nvPr>
            <p:ph type="body" idx="1"/>
          </p:nvPr>
        </p:nvSpPr>
        <p:spPr>
          <a:xfrm>
            <a:off x="900113" y="1268413"/>
            <a:ext cx="7842250" cy="4768850"/>
          </a:xfrm>
        </p:spPr>
        <p:txBody>
          <a:bodyPr>
            <a:normAutofit/>
          </a:bodyPr>
          <a:lstStyle/>
          <a:p>
            <a:r>
              <a:rPr lang="zh-CN" altLang="en-US" sz="2800" dirty="0" smtClean="0"/>
              <a:t>“不可能三角”（</a:t>
            </a:r>
            <a:r>
              <a:rPr lang="en-US" altLang="zh-CN" sz="2800" dirty="0" smtClean="0"/>
              <a:t>Impossible trinity</a:t>
            </a:r>
            <a:r>
              <a:rPr lang="zh-CN" altLang="en-US" sz="2800" dirty="0" smtClean="0"/>
              <a:t>）是指经济社会和财政金融政策目标选择面临诸多困境，难以同时获得三个方面的目标。在金融政策方面，资本自由流动、汇率稳定和货币政策独立性三者也不可能兼得。</a:t>
            </a:r>
            <a:endParaRPr lang="en-US" altLang="zh-CN" sz="2800" dirty="0" smtClean="0"/>
          </a:p>
        </p:txBody>
      </p:sp>
    </p:spTree>
    <p:extLst>
      <p:ext uri="{BB962C8B-B14F-4D97-AF65-F5344CB8AC3E}">
        <p14:creationId xmlns:p14="http://schemas.microsoft.com/office/powerpoint/2010/main" val="2765060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277813"/>
            <a:ext cx="8229600" cy="487362"/>
          </a:xfrm>
          <a:noFill/>
          <a:extLst>
            <a:ext uri="{909E8E84-426E-40DD-AFC4-6F175D3DCCD1}">
              <a14:hiddenFill xmlns:a14="http://schemas.microsoft.com/office/drawing/2010/main">
                <a:solidFill>
                  <a:srgbClr val="FFFFFF"/>
                </a:solidFill>
              </a14:hiddenFill>
            </a:ext>
          </a:extLst>
        </p:spPr>
        <p:txBody>
          <a:bodyPr/>
          <a:lstStyle/>
          <a:p>
            <a:r>
              <a:rPr lang="en-US" altLang="zh-CN" sz="4000" smtClean="0">
                <a:effectLst/>
              </a:rPr>
              <a:t>1979-2008.11.12 AUD/USD</a:t>
            </a:r>
          </a:p>
        </p:txBody>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endParaRPr lang="zh-CN" altLang="en-US" smtClean="0">
              <a:effectLst/>
            </a:endParaRPr>
          </a:p>
        </p:txBody>
      </p:sp>
      <p:pic>
        <p:nvPicPr>
          <p:cNvPr id="604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090613"/>
            <a:ext cx="9239250"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en-US" altLang="zh-CN" dirty="0" smtClean="0"/>
              <a:t>KODA</a:t>
            </a:r>
            <a:endParaRPr lang="zh-CN" altLang="zh-CN" dirty="0" smtClean="0"/>
          </a:p>
        </p:txBody>
      </p:sp>
      <p:sp>
        <p:nvSpPr>
          <p:cNvPr id="34819" name="Rectangle 3"/>
          <p:cNvSpPr>
            <a:spLocks noGrp="1" noChangeArrowheads="1"/>
          </p:cNvSpPr>
          <p:nvPr>
            <p:ph type="body" idx="1"/>
          </p:nvPr>
        </p:nvSpPr>
        <p:spPr>
          <a:xfrm>
            <a:off x="900113" y="1268413"/>
            <a:ext cx="7842250" cy="4768850"/>
          </a:xfrm>
        </p:spPr>
        <p:txBody>
          <a:bodyPr>
            <a:normAutofit fontScale="92500" lnSpcReduction="10000"/>
          </a:bodyPr>
          <a:lstStyle/>
          <a:p>
            <a:pPr eaLnBrk="1" hangingPunct="1">
              <a:lnSpc>
                <a:spcPct val="110000"/>
              </a:lnSpc>
              <a:defRPr/>
            </a:pPr>
            <a:r>
              <a:rPr lang="zh-CN" sz="2800" dirty="0" smtClean="0"/>
              <a:t>中信泰富公司为减低西澳洲铁矿项目面对的货币风险</a:t>
            </a:r>
            <a:r>
              <a:rPr lang="zh-CN" altLang="zh-CN" sz="2800" dirty="0" smtClean="0"/>
              <a:t>,</a:t>
            </a:r>
            <a:r>
              <a:rPr lang="zh-CN" sz="2800" dirty="0" smtClean="0"/>
              <a:t>签订若干杠杆式外汇买卖合约</a:t>
            </a:r>
            <a:r>
              <a:rPr lang="zh-CN" altLang="zh-CN" sz="2800" dirty="0" smtClean="0"/>
              <a:t>(knock out discount accumulator )</a:t>
            </a:r>
            <a:r>
              <a:rPr lang="zh-CN" altLang="en-US" sz="2800" dirty="0" smtClean="0"/>
              <a:t>。</a:t>
            </a:r>
            <a:endParaRPr lang="zh-CN" altLang="zh-CN" sz="2800" dirty="0" smtClean="0"/>
          </a:p>
          <a:p>
            <a:pPr eaLnBrk="1" hangingPunct="1">
              <a:lnSpc>
                <a:spcPct val="110000"/>
              </a:lnSpc>
              <a:defRPr/>
            </a:pPr>
            <a:r>
              <a:rPr lang="zh-CN" sz="2800" dirty="0" smtClean="0"/>
              <a:t>这些合约对中信泰富向上利润有限，但向下亏损却要加倍而无限：假如澳元高于</a:t>
            </a:r>
            <a:r>
              <a:rPr lang="zh-CN" altLang="zh-CN" sz="2800" dirty="0" smtClean="0"/>
              <a:t>0.87</a:t>
            </a:r>
            <a:r>
              <a:rPr lang="zh-CN" sz="2800" dirty="0" smtClean="0"/>
              <a:t>美元</a:t>
            </a:r>
            <a:r>
              <a:rPr lang="zh-CN" altLang="zh-CN" sz="2800" dirty="0" smtClean="0"/>
              <a:t>/</a:t>
            </a:r>
            <a:r>
              <a:rPr lang="zh-CN" sz="2800" dirty="0" smtClean="0"/>
              <a:t>澳元，中信泰富会获得利润，但其总利润被“敲出障碍期权”封顶，最多只能有</a:t>
            </a:r>
            <a:r>
              <a:rPr lang="zh-CN" altLang="zh-CN" sz="2800" dirty="0" smtClean="0"/>
              <a:t>4</a:t>
            </a:r>
            <a:r>
              <a:rPr lang="zh-CN" sz="2800" dirty="0" smtClean="0"/>
              <a:t>亿多港元。但是，一旦澳元低于</a:t>
            </a:r>
            <a:r>
              <a:rPr lang="zh-CN" altLang="zh-CN" sz="2800" dirty="0" smtClean="0"/>
              <a:t>0.87</a:t>
            </a:r>
            <a:r>
              <a:rPr lang="zh-CN" sz="2800" dirty="0" smtClean="0"/>
              <a:t>美元</a:t>
            </a:r>
            <a:r>
              <a:rPr lang="zh-CN" altLang="zh-CN" sz="2800" dirty="0" smtClean="0"/>
              <a:t>/</a:t>
            </a:r>
            <a:r>
              <a:rPr lang="zh-CN" sz="2800" dirty="0" smtClean="0"/>
              <a:t>澳元时，中信泰富需要加倍以</a:t>
            </a:r>
            <a:r>
              <a:rPr lang="zh-CN" altLang="zh-CN" sz="2800" dirty="0" smtClean="0"/>
              <a:t>0.87</a:t>
            </a:r>
            <a:r>
              <a:rPr lang="zh-CN" sz="2800" dirty="0" smtClean="0"/>
              <a:t>美元的高价接澳元仓位，且没有相应敲出条款给亏损封顶。   </a:t>
            </a:r>
          </a:p>
          <a:p>
            <a:pPr eaLnBrk="1" hangingPunct="1">
              <a:lnSpc>
                <a:spcPct val="110000"/>
              </a:lnSpc>
              <a:defRPr/>
            </a:pPr>
            <a:r>
              <a:rPr lang="zh-CN" altLang="zh-CN" sz="2800" dirty="0" smtClean="0"/>
              <a:t>2008.12.24</a:t>
            </a:r>
            <a:r>
              <a:rPr lang="zh-CN" sz="2800" dirty="0" smtClean="0"/>
              <a:t>外汇期权亏损</a:t>
            </a:r>
            <a:r>
              <a:rPr lang="zh-CN" altLang="zh-CN" sz="2800" dirty="0" smtClean="0"/>
              <a:t>91.55</a:t>
            </a:r>
            <a:r>
              <a:rPr lang="zh-CN" sz="2800" dirty="0" smtClean="0"/>
              <a:t>亿港元</a:t>
            </a:r>
            <a:r>
              <a:rPr lang="zh-CN" altLang="en-US" sz="2800" dirty="0" smtClean="0"/>
              <a:t>。</a:t>
            </a:r>
            <a:endParaRPr lang="zh-CN" sz="28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457200" y="277813"/>
            <a:ext cx="8229600" cy="487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b="1" smtClean="0">
                <a:solidFill>
                  <a:schemeClr val="tx1"/>
                </a:solidFill>
                <a:effectLst/>
              </a:rPr>
              <a:t>澳元走势</a:t>
            </a:r>
            <a:r>
              <a:rPr lang="en-US" altLang="zh-CN" sz="3600" b="1" smtClean="0">
                <a:solidFill>
                  <a:schemeClr val="tx1"/>
                </a:solidFill>
                <a:effectLst/>
              </a:rPr>
              <a:t>AUD/USD</a:t>
            </a:r>
            <a:br>
              <a:rPr lang="en-US" altLang="zh-CN" sz="3600" b="1" smtClean="0">
                <a:solidFill>
                  <a:schemeClr val="tx1"/>
                </a:solidFill>
                <a:effectLst/>
              </a:rPr>
            </a:br>
            <a:r>
              <a:rPr lang="en-US" altLang="zh-CN" sz="3600" b="1" smtClean="0">
                <a:solidFill>
                  <a:schemeClr val="tx1"/>
                </a:solidFill>
                <a:effectLst/>
              </a:rPr>
              <a:t> 1978-2012.9.10</a:t>
            </a:r>
          </a:p>
        </p:txBody>
      </p:sp>
      <p:sp>
        <p:nvSpPr>
          <p:cNvPr id="62467"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endParaRPr>
          </a:p>
        </p:txBody>
      </p:sp>
      <p:pic>
        <p:nvPicPr>
          <p:cNvPr id="624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0125"/>
            <a:ext cx="9144000"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457200" y="277813"/>
            <a:ext cx="8229600" cy="531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b="1" smtClean="0">
                <a:solidFill>
                  <a:schemeClr val="tx1"/>
                </a:solidFill>
                <a:effectLst/>
              </a:rPr>
              <a:t>国际原油</a:t>
            </a:r>
            <a:r>
              <a:rPr lang="en-US" altLang="zh-CN" sz="3600" b="1" smtClean="0">
                <a:solidFill>
                  <a:schemeClr val="tx1"/>
                </a:solidFill>
                <a:effectLst/>
              </a:rPr>
              <a:t>1947-2007</a:t>
            </a:r>
            <a:r>
              <a:rPr lang="zh-CN" altLang="en-US" sz="3600" b="1" smtClean="0">
                <a:solidFill>
                  <a:schemeClr val="tx1"/>
                </a:solidFill>
                <a:effectLst/>
              </a:rPr>
              <a:t>年价格</a:t>
            </a:r>
            <a:endParaRPr lang="en-US" altLang="zh-CN" sz="3600" b="1" smtClean="0">
              <a:solidFill>
                <a:schemeClr val="tx1"/>
              </a:solidFill>
              <a:effectLst/>
            </a:endParaRPr>
          </a:p>
        </p:txBody>
      </p:sp>
      <p:sp>
        <p:nvSpPr>
          <p:cNvPr id="63491"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ffectLst/>
                <a:cs typeface="Arial" panose="020B0604020202020204" pitchFamily="34" charset="0"/>
              </a:rPr>
              <a:t> </a:t>
            </a:r>
          </a:p>
        </p:txBody>
      </p:sp>
      <p:sp>
        <p:nvSpPr>
          <p:cNvPr id="63492" name="Picture 4" descr="Crude oilprice1947-2007"/>
          <p:cNvSpPr>
            <a:spLocks noChangeAspect="1" noChangeArrowheads="1"/>
          </p:cNvSpPr>
          <p:nvPr/>
        </p:nvSpPr>
        <p:spPr bwMode="auto">
          <a:xfrm>
            <a:off x="0" y="981075"/>
            <a:ext cx="914400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4400">
              <a:latin typeface="Tahoma" panose="020B060403050404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DE57605-7348-41C3-87D5-57DD0B6B0532}" type="slidenum">
              <a:rPr lang="zh-CN" altLang="en-US" sz="1400" smtClean="0">
                <a:latin typeface="Arial" panose="020B0604020202020204" pitchFamily="34" charset="0"/>
              </a:rPr>
              <a:pPr eaLnBrk="1" hangingPunct="1">
                <a:defRPr/>
              </a:pPr>
              <a:t>5</a:t>
            </a:fld>
            <a:endParaRPr lang="en-US" altLang="zh-CN" sz="1400" smtClean="0">
              <a:latin typeface="Arial" panose="020B0604020202020204" pitchFamily="34" charset="0"/>
            </a:endParaRPr>
          </a:p>
        </p:txBody>
      </p:sp>
      <p:sp>
        <p:nvSpPr>
          <p:cNvPr id="651266" name="Rectangle 2"/>
          <p:cNvSpPr>
            <a:spLocks noGrp="1" noChangeArrowheads="1"/>
          </p:cNvSpPr>
          <p:nvPr>
            <p:ph type="title"/>
          </p:nvPr>
        </p:nvSpPr>
        <p:spPr>
          <a:xfrm>
            <a:off x="533400" y="188913"/>
            <a:ext cx="7772400" cy="801687"/>
          </a:xfrm>
        </p:spPr>
        <p:txBody>
          <a:bodyPr/>
          <a:lstStyle/>
          <a:p>
            <a:pPr eaLnBrk="1" hangingPunct="1">
              <a:defRPr/>
            </a:pPr>
            <a:r>
              <a:rPr lang="zh-CN" altLang="en-US" sz="4000" b="1" smtClean="0">
                <a:solidFill>
                  <a:schemeClr val="tx1"/>
                </a:solidFill>
              </a:rPr>
              <a:t>       </a:t>
            </a:r>
            <a:r>
              <a:rPr lang="zh-CN" altLang="en-US" sz="4800" b="1" smtClean="0">
                <a:solidFill>
                  <a:schemeClr val="tx1"/>
                </a:solidFill>
              </a:rPr>
              <a:t>学时安排</a:t>
            </a:r>
          </a:p>
        </p:txBody>
      </p:sp>
      <p:sp>
        <p:nvSpPr>
          <p:cNvPr id="651267" name="Rectangle 3"/>
          <p:cNvSpPr>
            <a:spLocks noGrp="1" noChangeArrowheads="1"/>
          </p:cNvSpPr>
          <p:nvPr>
            <p:ph type="body" idx="1"/>
          </p:nvPr>
        </p:nvSpPr>
        <p:spPr>
          <a:xfrm>
            <a:off x="250825" y="990600"/>
            <a:ext cx="8642350" cy="5534025"/>
          </a:xfrm>
        </p:spPr>
        <p:txBody>
          <a:bodyPr/>
          <a:lstStyle/>
          <a:p>
            <a:pPr lvl="2" algn="just" eaLnBrk="1" hangingPunct="1">
              <a:lnSpc>
                <a:spcPct val="115000"/>
              </a:lnSpc>
              <a:buFontTx/>
              <a:buNone/>
              <a:defRPr/>
            </a:pPr>
            <a:r>
              <a:rPr lang="zh-CN" altLang="en-US" b="1" dirty="0" smtClean="0"/>
              <a:t>本课程分 </a:t>
            </a:r>
            <a:r>
              <a:rPr lang="en-US" altLang="zh-CN" b="1" dirty="0" smtClean="0"/>
              <a:t>16</a:t>
            </a:r>
            <a:r>
              <a:rPr lang="zh-CN" altLang="en-US" b="1" dirty="0" smtClean="0"/>
              <a:t>次课进行</a:t>
            </a:r>
          </a:p>
          <a:p>
            <a:pPr lvl="2" algn="just" eaLnBrk="1" hangingPunct="1">
              <a:lnSpc>
                <a:spcPct val="115000"/>
              </a:lnSpc>
              <a:buFontTx/>
              <a:buNone/>
              <a:defRPr/>
            </a:pPr>
            <a:r>
              <a:rPr lang="zh-CN" altLang="en-US" b="1" dirty="0" smtClean="0"/>
              <a:t>第一部分   序言与金融工程概述（</a:t>
            </a:r>
            <a:r>
              <a:rPr lang="en-US" altLang="zh-CN" b="1" dirty="0" smtClean="0"/>
              <a:t>2</a:t>
            </a:r>
            <a:r>
              <a:rPr lang="zh-CN" altLang="en-US" b="1" dirty="0" smtClean="0"/>
              <a:t>）</a:t>
            </a:r>
          </a:p>
          <a:p>
            <a:pPr lvl="2" algn="just" eaLnBrk="1" hangingPunct="1">
              <a:lnSpc>
                <a:spcPct val="115000"/>
              </a:lnSpc>
              <a:buFontTx/>
              <a:buNone/>
              <a:defRPr/>
            </a:pPr>
            <a:r>
              <a:rPr lang="zh-CN" altLang="en-US" b="1" dirty="0" smtClean="0"/>
              <a:t>                   风险管理原理</a:t>
            </a:r>
            <a:r>
              <a:rPr lang="en-US" altLang="zh-CN" b="1" dirty="0" smtClean="0"/>
              <a:t>(1-2)</a:t>
            </a:r>
          </a:p>
          <a:p>
            <a:pPr lvl="2" algn="just" eaLnBrk="1" hangingPunct="1">
              <a:lnSpc>
                <a:spcPct val="115000"/>
              </a:lnSpc>
              <a:buFontTx/>
              <a:buNone/>
              <a:defRPr/>
            </a:pPr>
            <a:r>
              <a:rPr lang="en-US" altLang="zh-CN" b="1" dirty="0" smtClean="0"/>
              <a:t>		        </a:t>
            </a:r>
            <a:r>
              <a:rPr lang="zh-CN" altLang="en-US" b="1" dirty="0" smtClean="0"/>
              <a:t>无</a:t>
            </a:r>
            <a:r>
              <a:rPr lang="zh-CN" altLang="en-US" b="1" dirty="0"/>
              <a:t>套利定价原理（</a:t>
            </a:r>
            <a:r>
              <a:rPr lang="en-US" altLang="zh-CN" b="1" dirty="0"/>
              <a:t>1-2</a:t>
            </a:r>
            <a:r>
              <a:rPr lang="zh-CN" altLang="en-US" b="1" dirty="0"/>
              <a:t>）</a:t>
            </a:r>
            <a:endParaRPr lang="en-US" altLang="zh-CN" b="1" dirty="0" smtClean="0"/>
          </a:p>
          <a:p>
            <a:pPr lvl="2" algn="just" eaLnBrk="1" hangingPunct="1">
              <a:lnSpc>
                <a:spcPct val="115000"/>
              </a:lnSpc>
              <a:buFontTx/>
              <a:buNone/>
              <a:defRPr/>
            </a:pPr>
            <a:r>
              <a:rPr lang="zh-CN" altLang="en-US" b="1" dirty="0" smtClean="0"/>
              <a:t>第二部分  金融衍生产品（一）：远期、期货和互换及其应用（</a:t>
            </a:r>
            <a:r>
              <a:rPr lang="en-US" altLang="zh-CN" b="1" dirty="0" smtClean="0"/>
              <a:t>4-5</a:t>
            </a:r>
            <a:r>
              <a:rPr lang="zh-CN" altLang="en-US" b="1" dirty="0" smtClean="0"/>
              <a:t>）</a:t>
            </a:r>
          </a:p>
          <a:p>
            <a:pPr lvl="2" algn="just" eaLnBrk="1" hangingPunct="1">
              <a:lnSpc>
                <a:spcPct val="115000"/>
              </a:lnSpc>
              <a:buFontTx/>
              <a:buNone/>
              <a:defRPr/>
            </a:pPr>
            <a:r>
              <a:rPr lang="zh-CN" altLang="en-US" b="1" dirty="0" smtClean="0"/>
              <a:t>第三部分 金融衍生产品（二）：期权定价理论、方法与应用（</a:t>
            </a:r>
            <a:r>
              <a:rPr lang="en-US" altLang="zh-CN" b="1" dirty="0" smtClean="0"/>
              <a:t>5-6</a:t>
            </a:r>
            <a:r>
              <a:rPr lang="zh-CN" altLang="en-US" b="1" dirty="0" smtClean="0"/>
              <a:t>）</a:t>
            </a:r>
          </a:p>
          <a:p>
            <a:pPr lvl="2" algn="just" eaLnBrk="1" hangingPunct="1">
              <a:lnSpc>
                <a:spcPct val="115000"/>
              </a:lnSpc>
              <a:buFontTx/>
              <a:buNone/>
              <a:defRPr/>
            </a:pPr>
            <a:endParaRPr lang="en-US" altLang="zh-CN" b="1" i="1" dirty="0" smtClean="0"/>
          </a:p>
          <a:p>
            <a:pPr lvl="2" algn="just" eaLnBrk="1" hangingPunct="1">
              <a:lnSpc>
                <a:spcPct val="115000"/>
              </a:lnSpc>
              <a:buFontTx/>
              <a:buNone/>
              <a:defRPr/>
            </a:pPr>
            <a:endParaRPr lang="en-US" altLang="zh-CN" b="1" i="1" dirty="0"/>
          </a:p>
          <a:p>
            <a:pPr lvl="2" algn="just" eaLnBrk="1" hangingPunct="1">
              <a:lnSpc>
                <a:spcPct val="115000"/>
              </a:lnSpc>
              <a:buFontTx/>
              <a:buNone/>
              <a:defRPr/>
            </a:pPr>
            <a:r>
              <a:rPr lang="zh-CN" altLang="en-US" b="1" i="1" dirty="0" smtClean="0"/>
              <a:t>课程网站： </a:t>
            </a:r>
            <a:r>
              <a:rPr lang="en-US" altLang="zh-CN" b="1" i="1" dirty="0" smtClean="0"/>
              <a:t>www.Sfea.com.cn</a:t>
            </a:r>
            <a:endParaRPr lang="zh-CN" altLang="en-US" b="1" i="1"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457200" y="188913"/>
            <a:ext cx="8229600" cy="503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800" b="1" smtClean="0">
                <a:solidFill>
                  <a:schemeClr val="tx1"/>
                </a:solidFill>
                <a:effectLst/>
              </a:rPr>
              <a:t>中国航油股份有限公司 于</a:t>
            </a:r>
            <a:r>
              <a:rPr lang="en-US" altLang="zh-CN" sz="2800" b="1" smtClean="0">
                <a:solidFill>
                  <a:schemeClr val="tx1"/>
                </a:solidFill>
                <a:effectLst/>
              </a:rPr>
              <a:t>2004</a:t>
            </a:r>
            <a:r>
              <a:rPr lang="zh-CN" altLang="en-US" sz="2800" b="1" smtClean="0">
                <a:solidFill>
                  <a:schemeClr val="tx1"/>
                </a:solidFill>
                <a:effectLst/>
              </a:rPr>
              <a:t>年亏 </a:t>
            </a:r>
            <a:r>
              <a:rPr lang="en-US" altLang="zh-CN" sz="2800" b="1" smtClean="0">
                <a:solidFill>
                  <a:schemeClr val="tx1"/>
                </a:solidFill>
                <a:effectLst/>
              </a:rPr>
              <a:t>5.5</a:t>
            </a:r>
            <a:r>
              <a:rPr lang="zh-CN" altLang="en-US" sz="2800" b="1" smtClean="0">
                <a:solidFill>
                  <a:schemeClr val="tx1"/>
                </a:solidFill>
                <a:effectLst/>
              </a:rPr>
              <a:t>亿美元</a:t>
            </a:r>
          </a:p>
        </p:txBody>
      </p:sp>
      <p:sp>
        <p:nvSpPr>
          <p:cNvPr id="65539" name="Rectangle 3"/>
          <p:cNvSpPr>
            <a:spLocks noGrp="1" noChangeArrowheads="1"/>
          </p:cNvSpPr>
          <p:nvPr>
            <p:ph type="body" orient="vert"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p>
            <a:r>
              <a:rPr lang="zh-CN" altLang="en-US" smtClean="0">
                <a:effectLst/>
              </a:rPr>
              <a:t> </a:t>
            </a:r>
          </a:p>
        </p:txBody>
      </p:sp>
      <p:pic>
        <p:nvPicPr>
          <p:cNvPr id="65540" name="Picture 4" descr="clfclo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投机</a:t>
            </a:r>
            <a:r>
              <a:rPr lang="zh-CN" altLang="en-US" dirty="0"/>
              <a:t>还是</a:t>
            </a:r>
            <a:r>
              <a:rPr lang="zh-CN" altLang="en-US" dirty="0" smtClean="0"/>
              <a:t>套</a:t>
            </a:r>
            <a:r>
              <a:rPr lang="zh-CN" altLang="en-US" dirty="0"/>
              <a:t>期</a:t>
            </a:r>
            <a:r>
              <a:rPr lang="zh-CN" altLang="en-US" dirty="0" smtClean="0"/>
              <a:t>保值？</a:t>
            </a:r>
            <a:endParaRPr lang="zh-CN" altLang="en-US" dirty="0"/>
          </a:p>
        </p:txBody>
      </p:sp>
      <p:sp>
        <p:nvSpPr>
          <p:cNvPr id="3" name="内容占位符 2"/>
          <p:cNvSpPr>
            <a:spLocks noGrp="1"/>
          </p:cNvSpPr>
          <p:nvPr>
            <p:ph idx="1"/>
          </p:nvPr>
        </p:nvSpPr>
        <p:spPr/>
        <p:txBody>
          <a:bodyPr>
            <a:normAutofit/>
          </a:bodyPr>
          <a:lstStyle/>
          <a:p>
            <a:pPr>
              <a:defRPr/>
            </a:pPr>
            <a:r>
              <a:rPr lang="zh-CN" altLang="en-US" dirty="0">
                <a:latin typeface="+mn-ea"/>
              </a:rPr>
              <a:t>在新加坡上市的中航油控制着中国民航业几乎</a:t>
            </a:r>
            <a:r>
              <a:rPr lang="en-US" altLang="zh-CN" dirty="0">
                <a:latin typeface="+mn-ea"/>
              </a:rPr>
              <a:t>100%</a:t>
            </a:r>
            <a:r>
              <a:rPr lang="zh-CN" altLang="en-US" dirty="0">
                <a:latin typeface="+mn-ea"/>
              </a:rPr>
              <a:t>的燃油进口，而进口燃油在中国民航燃油市场中占有约三分之一的</a:t>
            </a:r>
            <a:r>
              <a:rPr lang="zh-CN" altLang="en-US" dirty="0" smtClean="0">
                <a:latin typeface="+mn-ea"/>
              </a:rPr>
              <a:t>比例。</a:t>
            </a:r>
            <a:endParaRPr lang="en-US" altLang="zh-CN" dirty="0" smtClean="0">
              <a:latin typeface="+mn-ea"/>
            </a:endParaRPr>
          </a:p>
          <a:p>
            <a:pPr>
              <a:defRPr/>
            </a:pPr>
            <a:endParaRPr lang="en-US" altLang="zh-CN" dirty="0" smtClean="0">
              <a:latin typeface="+mn-ea"/>
            </a:endParaRPr>
          </a:p>
          <a:p>
            <a:pPr>
              <a:defRPr/>
            </a:pPr>
            <a:r>
              <a:rPr lang="en-US" altLang="zh-CN" dirty="0" smtClean="0">
                <a:latin typeface="+mn-ea"/>
              </a:rPr>
              <a:t>2003</a:t>
            </a:r>
            <a:r>
              <a:rPr lang="zh-CN" altLang="en-US" dirty="0">
                <a:latin typeface="+mn-ea"/>
              </a:rPr>
              <a:t>年下半年开始，中航</a:t>
            </a:r>
            <a:r>
              <a:rPr lang="zh-CN" altLang="en-US" dirty="0" smtClean="0">
                <a:latin typeface="+mn-ea"/>
              </a:rPr>
              <a:t>油进入</a:t>
            </a:r>
            <a:r>
              <a:rPr lang="zh-CN" altLang="en-US" dirty="0">
                <a:latin typeface="+mn-ea"/>
              </a:rPr>
              <a:t>石油期权交易市场。到年底，公司的盘位是空头</a:t>
            </a:r>
            <a:r>
              <a:rPr lang="en-US" altLang="zh-CN" dirty="0">
                <a:latin typeface="+mn-ea"/>
              </a:rPr>
              <a:t>200</a:t>
            </a:r>
            <a:r>
              <a:rPr lang="zh-CN" altLang="en-US" dirty="0">
                <a:latin typeface="+mn-ea"/>
              </a:rPr>
              <a:t>万</a:t>
            </a:r>
            <a:r>
              <a:rPr lang="zh-CN" altLang="en-US" dirty="0" smtClean="0">
                <a:latin typeface="+mn-ea"/>
              </a:rPr>
              <a:t>桶，而且赚</a:t>
            </a:r>
            <a:r>
              <a:rPr lang="zh-CN" altLang="en-US" dirty="0">
                <a:latin typeface="+mn-ea"/>
              </a:rPr>
              <a:t>了</a:t>
            </a:r>
            <a:r>
              <a:rPr lang="zh-CN" altLang="en-US" dirty="0" smtClean="0">
                <a:latin typeface="+mn-ea"/>
              </a:rPr>
              <a:t>钱。</a:t>
            </a:r>
            <a:endParaRPr lang="zh-CN" altLang="en-US" dirty="0">
              <a:latin typeface="+mn-e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8229600" cy="1139825"/>
          </a:xfrm>
        </p:spPr>
        <p:txBody>
          <a:bodyPr/>
          <a:lstStyle/>
          <a:p>
            <a:pPr>
              <a:defRPr/>
            </a:pPr>
            <a:r>
              <a:rPr lang="zh-CN" altLang="en-US" dirty="0"/>
              <a:t>投机</a:t>
            </a:r>
            <a:r>
              <a:rPr lang="zh-CN" altLang="en-US" dirty="0" smtClean="0"/>
              <a:t>交易的风险</a:t>
            </a:r>
            <a:endParaRPr lang="zh-CN" altLang="en-US" dirty="0"/>
          </a:p>
        </p:txBody>
      </p:sp>
      <p:sp>
        <p:nvSpPr>
          <p:cNvPr id="3" name="内容占位符 2"/>
          <p:cNvSpPr>
            <a:spLocks noGrp="1"/>
          </p:cNvSpPr>
          <p:nvPr>
            <p:ph idx="1"/>
          </p:nvPr>
        </p:nvSpPr>
        <p:spPr>
          <a:xfrm>
            <a:off x="468313" y="1484313"/>
            <a:ext cx="8229600" cy="4525962"/>
          </a:xfrm>
        </p:spPr>
        <p:txBody>
          <a:bodyPr>
            <a:normAutofit fontScale="85000" lnSpcReduction="10000"/>
          </a:bodyPr>
          <a:lstStyle/>
          <a:p>
            <a:pPr>
              <a:defRPr/>
            </a:pPr>
            <a:r>
              <a:rPr lang="zh-CN" altLang="en-US" dirty="0" smtClean="0"/>
              <a:t>场外交易不受国家监管，中航油交易的对象包括有兴业银行、高盛、三井住友、巴克莱</a:t>
            </a:r>
            <a:r>
              <a:rPr lang="zh-CN" altLang="en-US" dirty="0"/>
              <a:t>等金融大鳄。这些金融机构长期在金融衍生品市场从事交易，经验可谓是老道至极</a:t>
            </a:r>
            <a:r>
              <a:rPr lang="zh-CN" altLang="en-US" dirty="0" smtClean="0"/>
              <a:t>。</a:t>
            </a:r>
            <a:endParaRPr lang="en-US" altLang="zh-CN" dirty="0" smtClean="0"/>
          </a:p>
          <a:p>
            <a:pPr>
              <a:defRPr/>
            </a:pPr>
            <a:r>
              <a:rPr lang="zh-CN" altLang="en-US" dirty="0" smtClean="0"/>
              <a:t>中</a:t>
            </a:r>
            <a:r>
              <a:rPr lang="zh-CN" altLang="en-US" dirty="0"/>
              <a:t>航油集团掌控交易的操盘手都是外籍人，交易的机密信息被透露出去的可能性也很大</a:t>
            </a:r>
            <a:r>
              <a:rPr lang="zh-CN" altLang="en-US" dirty="0" smtClean="0"/>
              <a:t>，这些</a:t>
            </a:r>
            <a:r>
              <a:rPr lang="zh-CN" altLang="en-US" dirty="0"/>
              <a:t>都增大了场外交易的风险</a:t>
            </a:r>
            <a:r>
              <a:rPr lang="zh-CN" altLang="en-US" dirty="0" smtClean="0"/>
              <a:t>。</a:t>
            </a:r>
            <a:endParaRPr lang="en-US" altLang="zh-CN" dirty="0" smtClean="0"/>
          </a:p>
          <a:p>
            <a:pPr>
              <a:defRPr/>
            </a:pPr>
            <a:r>
              <a:rPr lang="zh-CN" altLang="en-US" dirty="0"/>
              <a:t>卖出看涨期权是风险最大的一种交易，收益有限（期权费），而损失可以无限大，只要油价不停上涨损失就会不停扩大。</a:t>
            </a:r>
          </a:p>
          <a:p>
            <a:pPr>
              <a:defRPr/>
            </a:pPr>
            <a:r>
              <a:rPr lang="zh-CN" altLang="en-US" dirty="0"/>
              <a:t>这种交易主要依赖于投资者对未来价格的预测</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zh-CN" altLang="en-US" dirty="0"/>
              <a:t>中航</a:t>
            </a:r>
            <a:r>
              <a:rPr lang="zh-CN" altLang="en-US" dirty="0" smtClean="0"/>
              <a:t>油期权交易</a:t>
            </a:r>
            <a:r>
              <a:rPr lang="zh-CN" altLang="en-US" dirty="0"/>
              <a:t>主要事件时间表</a:t>
            </a:r>
          </a:p>
        </p:txBody>
      </p:sp>
      <p:sp>
        <p:nvSpPr>
          <p:cNvPr id="3" name="内容占位符 2"/>
          <p:cNvSpPr>
            <a:spLocks noGrp="1"/>
          </p:cNvSpPr>
          <p:nvPr>
            <p:ph idx="1"/>
          </p:nvPr>
        </p:nvSpPr>
        <p:spPr/>
        <p:txBody>
          <a:bodyPr/>
          <a:lstStyle/>
          <a:p>
            <a:pPr>
              <a:defRPr/>
            </a:pPr>
            <a:endParaRPr lang="zh-CN" altLang="en-US" dirty="0"/>
          </a:p>
        </p:txBody>
      </p:sp>
      <p:pic>
        <p:nvPicPr>
          <p:cNvPr id="686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484313"/>
            <a:ext cx="6985000" cy="504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8229600" cy="1139825"/>
          </a:xfrm>
        </p:spPr>
        <p:txBody>
          <a:bodyPr/>
          <a:lstStyle/>
          <a:p>
            <a:pPr>
              <a:defRPr/>
            </a:pPr>
            <a:r>
              <a:rPr lang="zh-CN" altLang="en-US" dirty="0" smtClean="0"/>
              <a:t>风险管理名存实亡</a:t>
            </a:r>
            <a:endParaRPr lang="zh-CN" altLang="en-US" dirty="0"/>
          </a:p>
        </p:txBody>
      </p:sp>
      <p:sp>
        <p:nvSpPr>
          <p:cNvPr id="3" name="内容占位符 2"/>
          <p:cNvSpPr>
            <a:spLocks noGrp="1"/>
          </p:cNvSpPr>
          <p:nvPr>
            <p:ph idx="1"/>
          </p:nvPr>
        </p:nvSpPr>
        <p:spPr>
          <a:xfrm>
            <a:off x="468313" y="1412875"/>
            <a:ext cx="8229600" cy="4525963"/>
          </a:xfrm>
        </p:spPr>
        <p:txBody>
          <a:bodyPr>
            <a:normAutofit fontScale="85000" lnSpcReduction="20000"/>
          </a:bodyPr>
          <a:lstStyle/>
          <a:p>
            <a:pPr>
              <a:defRPr/>
            </a:pPr>
            <a:r>
              <a:rPr lang="zh-CN" altLang="en-US" dirty="0" smtClean="0">
                <a:latin typeface="+mn-ea"/>
              </a:rPr>
              <a:t>公司</a:t>
            </a:r>
            <a:r>
              <a:rPr lang="zh-CN" altLang="en-US" dirty="0">
                <a:latin typeface="+mn-ea"/>
              </a:rPr>
              <a:t>内部</a:t>
            </a:r>
            <a:r>
              <a:rPr lang="zh-CN" altLang="en-US" dirty="0" smtClean="0">
                <a:latin typeface="+mn-ea"/>
              </a:rPr>
              <a:t>具有世界</a:t>
            </a:r>
            <a:r>
              <a:rPr lang="zh-CN" altLang="en-US" dirty="0">
                <a:latin typeface="+mn-ea"/>
              </a:rPr>
              <a:t>一流的风险管理控制体系，这是花费</a:t>
            </a:r>
            <a:r>
              <a:rPr lang="en-US" altLang="zh-CN" dirty="0">
                <a:latin typeface="+mn-ea"/>
              </a:rPr>
              <a:t>500 </a:t>
            </a:r>
            <a:r>
              <a:rPr lang="zh-CN" altLang="en-US" dirty="0">
                <a:latin typeface="+mn-ea"/>
              </a:rPr>
              <a:t>万美元由安永注册会计师事务所所制定的</a:t>
            </a:r>
            <a:r>
              <a:rPr lang="zh-CN" altLang="en-US" dirty="0" smtClean="0">
                <a:latin typeface="+mn-ea"/>
              </a:rPr>
              <a:t>。制度</a:t>
            </a:r>
            <a:r>
              <a:rPr lang="zh-CN" altLang="en-US" dirty="0">
                <a:latin typeface="+mn-ea"/>
              </a:rPr>
              <a:t>规定，损失２０万美元以上的交易</a:t>
            </a:r>
            <a:r>
              <a:rPr lang="zh-CN" altLang="en-US" dirty="0" smtClean="0">
                <a:latin typeface="+mn-ea"/>
              </a:rPr>
              <a:t>，要</a:t>
            </a:r>
            <a:r>
              <a:rPr lang="zh-CN" altLang="en-US" dirty="0">
                <a:latin typeface="+mn-ea"/>
              </a:rPr>
              <a:t>提交给公司的风险管理委员会评估；累计损失</a:t>
            </a:r>
            <a:r>
              <a:rPr lang="zh-CN" altLang="en-US" dirty="0" smtClean="0">
                <a:latin typeface="+mn-ea"/>
              </a:rPr>
              <a:t>超过</a:t>
            </a:r>
            <a:r>
              <a:rPr lang="zh-CN" altLang="en-US" dirty="0">
                <a:latin typeface="+mn-ea"/>
              </a:rPr>
              <a:t>３５万美元的交易，必须得到总裁的同意才能继续；而任何将导致５０万美元以上损失</a:t>
            </a:r>
            <a:r>
              <a:rPr lang="zh-CN" altLang="en-US" dirty="0" smtClean="0">
                <a:latin typeface="+mn-ea"/>
              </a:rPr>
              <a:t>的交易</a:t>
            </a:r>
            <a:r>
              <a:rPr lang="zh-CN" altLang="en-US" dirty="0">
                <a:latin typeface="+mn-ea"/>
              </a:rPr>
              <a:t>，将自动平仓。以公司的１０位交易员来算，损失的最大上限也只是５００万美元</a:t>
            </a:r>
            <a:r>
              <a:rPr lang="zh-CN" altLang="en-US" dirty="0" smtClean="0">
                <a:latin typeface="+mn-ea"/>
              </a:rPr>
              <a:t>。</a:t>
            </a:r>
            <a:endParaRPr lang="en-US" altLang="zh-CN" dirty="0" smtClean="0">
              <a:latin typeface="+mn-ea"/>
            </a:endParaRPr>
          </a:p>
          <a:p>
            <a:pPr>
              <a:defRPr/>
            </a:pPr>
            <a:r>
              <a:rPr lang="zh-CN" altLang="en-US" dirty="0" smtClean="0">
                <a:latin typeface="+mn-ea"/>
              </a:rPr>
              <a:t>中</a:t>
            </a:r>
            <a:r>
              <a:rPr lang="zh-CN" altLang="en-US" dirty="0">
                <a:latin typeface="+mn-ea"/>
              </a:rPr>
              <a:t>航油内部还有一个由专职风险管理主任等人员组成的风险控制</a:t>
            </a:r>
            <a:r>
              <a:rPr lang="zh-CN" altLang="en-US" dirty="0" smtClean="0">
                <a:latin typeface="+mn-ea"/>
              </a:rPr>
              <a:t>队伍。</a:t>
            </a:r>
            <a:endParaRPr lang="en-US" altLang="zh-CN" dirty="0" smtClean="0">
              <a:latin typeface="+mn-ea"/>
            </a:endParaRPr>
          </a:p>
          <a:p>
            <a:pPr>
              <a:defRPr/>
            </a:pPr>
            <a:r>
              <a:rPr lang="zh-CN" altLang="en-US" dirty="0" smtClean="0">
                <a:latin typeface="+mn-ea"/>
              </a:rPr>
              <a:t>但是</a:t>
            </a:r>
            <a:r>
              <a:rPr lang="zh-CN" altLang="en-US" dirty="0">
                <a:latin typeface="+mn-ea"/>
              </a:rPr>
              <a:t>，该风险</a:t>
            </a:r>
            <a:r>
              <a:rPr lang="zh-CN" altLang="en-US" dirty="0" smtClean="0">
                <a:latin typeface="+mn-ea"/>
              </a:rPr>
              <a:t>管理系统</a:t>
            </a:r>
            <a:r>
              <a:rPr lang="zh-CN" altLang="en-US" dirty="0">
                <a:latin typeface="+mn-ea"/>
              </a:rPr>
              <a:t>形同虚设，总裁的决策并不经过该系统，领导的意志取代了制度</a:t>
            </a:r>
            <a:r>
              <a:rPr lang="zh-CN" altLang="en-US" dirty="0" smtClean="0">
                <a:latin typeface="+mn-ea"/>
              </a:rPr>
              <a:t>。</a:t>
            </a:r>
            <a:endParaRPr lang="en-US" altLang="zh-CN" dirty="0" smtClean="0">
              <a:latin typeface="+mn-e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光大的乌龙指</a:t>
            </a:r>
            <a:endParaRPr lang="zh-CN" altLang="en-US" dirty="0"/>
          </a:p>
        </p:txBody>
      </p:sp>
      <p:sp>
        <p:nvSpPr>
          <p:cNvPr id="3" name="内容占位符 2"/>
          <p:cNvSpPr>
            <a:spLocks noGrp="1"/>
          </p:cNvSpPr>
          <p:nvPr>
            <p:ph idx="1"/>
          </p:nvPr>
        </p:nvSpPr>
        <p:spPr/>
        <p:txBody>
          <a:bodyPr/>
          <a:lstStyle/>
          <a:p>
            <a:pPr>
              <a:defRPr/>
            </a:pPr>
            <a:r>
              <a:rPr lang="en-US" altLang="zh-CN" dirty="0"/>
              <a:t>2013</a:t>
            </a:r>
            <a:r>
              <a:rPr lang="zh-CN" altLang="en-US" dirty="0"/>
              <a:t>年</a:t>
            </a:r>
            <a:r>
              <a:rPr lang="en-US" altLang="zh-CN" dirty="0"/>
              <a:t>8</a:t>
            </a:r>
            <a:r>
              <a:rPr lang="zh-CN" altLang="en-US" dirty="0"/>
              <a:t>月</a:t>
            </a:r>
            <a:r>
              <a:rPr lang="en-US" altLang="zh-CN" dirty="0"/>
              <a:t>16</a:t>
            </a:r>
            <a:r>
              <a:rPr lang="zh-CN" altLang="en-US" dirty="0"/>
              <a:t>日</a:t>
            </a:r>
            <a:r>
              <a:rPr lang="en-US" altLang="zh-CN" dirty="0"/>
              <a:t>11</a:t>
            </a:r>
            <a:r>
              <a:rPr lang="zh-CN" altLang="en-US" dirty="0"/>
              <a:t>点</a:t>
            </a:r>
            <a:r>
              <a:rPr lang="en-US" altLang="zh-CN" dirty="0"/>
              <a:t>05</a:t>
            </a:r>
            <a:r>
              <a:rPr lang="zh-CN" altLang="en-US" dirty="0"/>
              <a:t>分上证指数出现大幅拉升大盘一分钟内涨超</a:t>
            </a:r>
            <a:r>
              <a:rPr lang="en-US" altLang="zh-CN" dirty="0"/>
              <a:t>5%</a:t>
            </a:r>
            <a:r>
              <a:rPr lang="zh-CN" altLang="en-US" dirty="0" smtClean="0"/>
              <a:t>。下午</a:t>
            </a:r>
            <a:r>
              <a:rPr lang="en-US" altLang="zh-CN" dirty="0"/>
              <a:t>2</a:t>
            </a:r>
            <a:r>
              <a:rPr lang="zh-CN" altLang="en-US" dirty="0"/>
              <a:t>点，光大证券公告称策略投资部门自营业务在使用其独立的套利系统时出现问题。</a:t>
            </a:r>
            <a:endParaRPr lang="en-US" altLang="zh-CN" dirty="0" smtClean="0"/>
          </a:p>
          <a:p>
            <a:pPr>
              <a:defRPr/>
            </a:pPr>
            <a:r>
              <a:rPr lang="zh-CN" altLang="en-US" dirty="0" smtClean="0"/>
              <a:t>光大净资产</a:t>
            </a:r>
            <a:r>
              <a:rPr lang="en-US" altLang="zh-CN" dirty="0" smtClean="0"/>
              <a:t>200</a:t>
            </a:r>
            <a:r>
              <a:rPr lang="zh-CN" altLang="en-US" dirty="0" smtClean="0"/>
              <a:t>多亿，一个交易员能下</a:t>
            </a:r>
            <a:r>
              <a:rPr lang="en-US" altLang="zh-CN" dirty="0" smtClean="0"/>
              <a:t>230</a:t>
            </a:r>
            <a:r>
              <a:rPr lang="zh-CN" altLang="en-US" dirty="0" smtClean="0"/>
              <a:t>亿的单子？（最后成交</a:t>
            </a:r>
            <a:r>
              <a:rPr lang="en-US" altLang="zh-CN" dirty="0" smtClean="0"/>
              <a:t>70</a:t>
            </a:r>
            <a:r>
              <a:rPr lang="zh-CN" altLang="en-US" dirty="0" smtClean="0"/>
              <a:t>亿）</a:t>
            </a:r>
            <a:endParaRPr lang="en-US" altLang="zh-CN" dirty="0" smtClean="0"/>
          </a:p>
          <a:p>
            <a:pPr>
              <a:defRPr/>
            </a:pPr>
            <a:r>
              <a:rPr lang="zh-CN" altLang="en-US" dirty="0"/>
              <a:t>现在监管部门对券商自营账户信用保证金杠杆比率没有明确规定，交易时可任其下单，只要收盘后结算把资金凑齐就</a:t>
            </a:r>
            <a:r>
              <a:rPr lang="zh-CN" altLang="en-US" dirty="0" smtClean="0"/>
              <a:t>行。</a:t>
            </a:r>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457200" y="277813"/>
            <a:ext cx="8229600" cy="630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b="1" smtClean="0">
                <a:solidFill>
                  <a:schemeClr val="tx1"/>
                </a:solidFill>
                <a:effectLst/>
              </a:rPr>
              <a:t>NYMEX</a:t>
            </a:r>
            <a:r>
              <a:rPr lang="zh-CN" altLang="en-US" sz="3600" b="1" smtClean="0">
                <a:solidFill>
                  <a:schemeClr val="tx1"/>
                </a:solidFill>
                <a:effectLst/>
              </a:rPr>
              <a:t>原油期货连续合约走势图</a:t>
            </a:r>
            <a:r>
              <a:rPr lang="en-US" altLang="zh-CN" sz="3600" b="1" smtClean="0">
                <a:solidFill>
                  <a:schemeClr val="tx1"/>
                </a:solidFill>
                <a:effectLst/>
              </a:rPr>
              <a:t/>
            </a:r>
            <a:br>
              <a:rPr lang="en-US" altLang="zh-CN" sz="3600" b="1" smtClean="0">
                <a:solidFill>
                  <a:schemeClr val="tx1"/>
                </a:solidFill>
                <a:effectLst/>
              </a:rPr>
            </a:br>
            <a:r>
              <a:rPr lang="en-US" altLang="zh-CN" sz="3600" b="1" smtClean="0">
                <a:solidFill>
                  <a:schemeClr val="tx1"/>
                </a:solidFill>
                <a:effectLst/>
              </a:rPr>
              <a:t> 2002.11.21-2012.9.10</a:t>
            </a:r>
            <a:endParaRPr lang="zh-CN" altLang="en-US" sz="3600" b="1" smtClean="0">
              <a:solidFill>
                <a:schemeClr val="tx1"/>
              </a:solidFill>
              <a:effectLst/>
            </a:endParaRPr>
          </a:p>
        </p:txBody>
      </p:sp>
      <p:sp>
        <p:nvSpPr>
          <p:cNvPr id="72707"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endParaRPr>
          </a:p>
        </p:txBody>
      </p:sp>
      <p:pic>
        <p:nvPicPr>
          <p:cNvPr id="727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2875"/>
            <a:ext cx="91440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468313" y="260350"/>
            <a:ext cx="8229600" cy="720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b="1" smtClean="0">
                <a:solidFill>
                  <a:schemeClr val="tx1"/>
                </a:solidFill>
                <a:effectLst/>
              </a:rPr>
              <a:t>LME</a:t>
            </a:r>
            <a:r>
              <a:rPr lang="zh-CN" altLang="en-US" sz="3600" b="1" smtClean="0">
                <a:solidFill>
                  <a:schemeClr val="tx1"/>
                </a:solidFill>
                <a:effectLst/>
              </a:rPr>
              <a:t>铜期货（三月）走势</a:t>
            </a:r>
            <a:r>
              <a:rPr lang="en-US" altLang="zh-CN" sz="3600" b="1" smtClean="0">
                <a:solidFill>
                  <a:schemeClr val="tx1"/>
                </a:solidFill>
                <a:effectLst/>
              </a:rPr>
              <a:t/>
            </a:r>
            <a:br>
              <a:rPr lang="en-US" altLang="zh-CN" sz="3600" b="1" smtClean="0">
                <a:solidFill>
                  <a:schemeClr val="tx1"/>
                </a:solidFill>
                <a:effectLst/>
              </a:rPr>
            </a:br>
            <a:r>
              <a:rPr lang="en-US" altLang="zh-CN" sz="3600" b="1" smtClean="0">
                <a:solidFill>
                  <a:schemeClr val="tx1"/>
                </a:solidFill>
                <a:effectLst/>
              </a:rPr>
              <a:t>2002.10.11-2012.9.10</a:t>
            </a:r>
            <a:endParaRPr lang="zh-CN" altLang="en-US" sz="3600" b="1" smtClean="0">
              <a:solidFill>
                <a:schemeClr val="tx1"/>
              </a:solidFill>
              <a:effectLst/>
            </a:endParaRPr>
          </a:p>
        </p:txBody>
      </p:sp>
      <p:sp>
        <p:nvSpPr>
          <p:cNvPr id="74755"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ffectLst/>
            </a:endParaRPr>
          </a:p>
        </p:txBody>
      </p:sp>
      <p:pic>
        <p:nvPicPr>
          <p:cNvPr id="7475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214438"/>
            <a:ext cx="8929687" cy="5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4C713469-E288-45D1-A491-4E7FD4DAEEE4}"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58</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75779" name="Rectangle 2"/>
          <p:cNvSpPr>
            <a:spLocks noGrp="1" noChangeArrowheads="1"/>
          </p:cNvSpPr>
          <p:nvPr>
            <p:ph type="title" idx="4294967295"/>
          </p:nvPr>
        </p:nvSpPr>
        <p:spPr>
          <a:xfrm>
            <a:off x="468313" y="0"/>
            <a:ext cx="8229600" cy="113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b="1" smtClean="0">
                <a:solidFill>
                  <a:schemeClr val="tx1"/>
                </a:solidFill>
                <a:effectLst/>
              </a:rPr>
              <a:t>LME</a:t>
            </a:r>
            <a:r>
              <a:rPr lang="zh-CN" altLang="en-US" sz="3600" b="1" smtClean="0">
                <a:solidFill>
                  <a:schemeClr val="tx1"/>
                </a:solidFill>
                <a:effectLst/>
              </a:rPr>
              <a:t>铜</a:t>
            </a:r>
            <a:r>
              <a:rPr lang="en-US" altLang="zh-CN" sz="3600" b="1" smtClean="0">
                <a:solidFill>
                  <a:schemeClr val="tx1"/>
                </a:solidFill>
                <a:effectLst/>
              </a:rPr>
              <a:t>(27m)</a:t>
            </a:r>
            <a:endParaRPr lang="zh-CN" altLang="en-US" sz="3600" b="1" smtClean="0">
              <a:solidFill>
                <a:schemeClr val="tx1"/>
              </a:solidFill>
              <a:effectLst/>
            </a:endParaRPr>
          </a:p>
        </p:txBody>
      </p:sp>
      <p:sp>
        <p:nvSpPr>
          <p:cNvPr id="40963" name="Rectangle 3"/>
          <p:cNvSpPr>
            <a:spLocks noGrp="1" noChangeArrowheads="1"/>
          </p:cNvSpPr>
          <p:nvPr>
            <p:ph type="body" idx="4294967295"/>
          </p:nvPr>
        </p:nvSpPr>
        <p:spPr/>
        <p:txBody>
          <a:bodyPr/>
          <a:lstStyle/>
          <a:p>
            <a:pPr eaLnBrk="1" hangingPunct="1">
              <a:defRPr/>
            </a:pPr>
            <a:endParaRPr lang="zh-CN" altLang="en-US" smtClean="0"/>
          </a:p>
        </p:txBody>
      </p:sp>
      <p:pic>
        <p:nvPicPr>
          <p:cNvPr id="75781" name="Picture 4" descr="copper27monthbu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8413"/>
            <a:ext cx="9144000"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Text Box 5"/>
          <p:cNvSpPr txBox="1">
            <a:spLocks noChangeArrowheads="1"/>
          </p:cNvSpPr>
          <p:nvPr/>
        </p:nvSpPr>
        <p:spPr bwMode="auto">
          <a:xfrm>
            <a:off x="2771775" y="1700213"/>
            <a:ext cx="4032250" cy="762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Tx/>
              <a:buNone/>
            </a:pPr>
            <a:r>
              <a:rPr lang="zh-CN" altLang="zh-CN" sz="4400">
                <a:latin typeface="宋体" panose="02010600030101010101" pitchFamily="2" charset="-122"/>
              </a:rPr>
              <a:t>  </a:t>
            </a:r>
            <a:r>
              <a:rPr lang="en-US" altLang="zh-CN" sz="1800" b="1">
                <a:latin typeface="宋体" panose="02010600030101010101" pitchFamily="2" charset="-122"/>
              </a:rPr>
              <a:t>1998</a:t>
            </a:r>
            <a:r>
              <a:rPr lang="zh-CN" altLang="zh-CN" sz="1800" b="1">
                <a:latin typeface="宋体" panose="02010600030101010101" pitchFamily="2" charset="-122"/>
              </a:rPr>
              <a:t>年</a:t>
            </a:r>
            <a:r>
              <a:rPr lang="en-US" altLang="zh-CN" sz="1800" b="1">
                <a:latin typeface="宋体" panose="02010600030101010101" pitchFamily="2" charset="-122"/>
              </a:rPr>
              <a:t>1</a:t>
            </a:r>
            <a:r>
              <a:rPr lang="zh-CN" altLang="zh-CN" sz="1800" b="1">
                <a:latin typeface="宋体" panose="02010600030101010101" pitchFamily="2" charset="-122"/>
              </a:rPr>
              <a:t>月</a:t>
            </a:r>
            <a:r>
              <a:rPr lang="en-US" altLang="zh-CN" sz="1800" b="1">
                <a:latin typeface="宋体" panose="02010600030101010101" pitchFamily="2" charset="-122"/>
              </a:rPr>
              <a:t>1</a:t>
            </a:r>
            <a:r>
              <a:rPr lang="zh-CN" altLang="zh-CN" sz="1800" b="1">
                <a:latin typeface="宋体" panose="02010600030101010101" pitchFamily="2" charset="-122"/>
              </a:rPr>
              <a:t>日</a:t>
            </a:r>
            <a:r>
              <a:rPr lang="en-US" altLang="zh-CN" sz="1800" b="1">
                <a:latin typeface="宋体" panose="02010600030101010101" pitchFamily="2" charset="-122"/>
              </a:rPr>
              <a:t>-2006</a:t>
            </a:r>
            <a:r>
              <a:rPr lang="zh-CN" altLang="zh-CN" sz="1800" b="1">
                <a:latin typeface="宋体" panose="02010600030101010101" pitchFamily="2" charset="-122"/>
              </a:rPr>
              <a:t>年</a:t>
            </a:r>
            <a:r>
              <a:rPr lang="en-US" altLang="zh-CN" sz="1800" b="1">
                <a:latin typeface="宋体" panose="02010600030101010101" pitchFamily="2" charset="-122"/>
              </a:rPr>
              <a:t>9</a:t>
            </a:r>
            <a:r>
              <a:rPr lang="zh-CN" altLang="zh-CN" sz="1800" b="1">
                <a:latin typeface="宋体" panose="02010600030101010101" pitchFamily="2" charset="-122"/>
              </a:rPr>
              <a:t>月</a:t>
            </a:r>
            <a:r>
              <a:rPr lang="en-US" altLang="zh-CN" sz="1800" b="1">
                <a:latin typeface="宋体" panose="02010600030101010101" pitchFamily="2" charset="-122"/>
              </a:rPr>
              <a:t>8</a:t>
            </a:r>
            <a:r>
              <a:rPr lang="zh-CN" altLang="zh-CN" sz="1800" b="1">
                <a:latin typeface="宋体" panose="02010600030101010101" pitchFamily="2" charset="-122"/>
              </a:rPr>
              <a:t>日</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F3E4C1E4-6C68-43D2-91B4-B63AC277F924}"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59</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76803" name="Rectangle 2"/>
          <p:cNvSpPr>
            <a:spLocks noGrp="1" noChangeArrowheads="1"/>
          </p:cNvSpPr>
          <p:nvPr>
            <p:ph type="title" idx="4294967295"/>
          </p:nvPr>
        </p:nvSpPr>
        <p:spPr>
          <a:xfrm>
            <a:off x="457200" y="277813"/>
            <a:ext cx="8229600" cy="531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b="1" smtClean="0">
                <a:solidFill>
                  <a:schemeClr val="tx1"/>
                </a:solidFill>
                <a:effectLst/>
              </a:rPr>
              <a:t>LME</a:t>
            </a:r>
            <a:r>
              <a:rPr lang="zh-CN" altLang="en-US" sz="3600" b="1" smtClean="0">
                <a:solidFill>
                  <a:schemeClr val="tx1"/>
                </a:solidFill>
                <a:effectLst/>
              </a:rPr>
              <a:t>铜</a:t>
            </a:r>
            <a:r>
              <a:rPr lang="en-US" altLang="zh-CN" sz="3600" b="1" smtClean="0">
                <a:solidFill>
                  <a:schemeClr val="tx1"/>
                </a:solidFill>
                <a:effectLst/>
              </a:rPr>
              <a:t>(15m)</a:t>
            </a:r>
          </a:p>
        </p:txBody>
      </p:sp>
      <p:pic>
        <p:nvPicPr>
          <p:cNvPr id="76804" name="Picture 3" descr="copper15monthbu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8413"/>
            <a:ext cx="9144000"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4"/>
          <p:cNvSpPr txBox="1">
            <a:spLocks noChangeArrowheads="1"/>
          </p:cNvSpPr>
          <p:nvPr/>
        </p:nvSpPr>
        <p:spPr bwMode="auto">
          <a:xfrm>
            <a:off x="2771775" y="1700213"/>
            <a:ext cx="4032250" cy="762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Tx/>
              <a:buNone/>
            </a:pPr>
            <a:r>
              <a:rPr lang="zh-CN" altLang="zh-CN" sz="4400">
                <a:latin typeface="宋体" panose="02010600030101010101" pitchFamily="2" charset="-122"/>
              </a:rPr>
              <a:t>  </a:t>
            </a:r>
            <a:r>
              <a:rPr lang="en-US" altLang="zh-CN" sz="1800" b="1">
                <a:latin typeface="宋体" panose="02010600030101010101" pitchFamily="2" charset="-122"/>
              </a:rPr>
              <a:t>1998</a:t>
            </a:r>
            <a:r>
              <a:rPr lang="zh-CN" altLang="zh-CN" sz="1800" b="1">
                <a:latin typeface="宋体" panose="02010600030101010101" pitchFamily="2" charset="-122"/>
              </a:rPr>
              <a:t>年</a:t>
            </a:r>
            <a:r>
              <a:rPr lang="en-US" altLang="zh-CN" sz="1800" b="1">
                <a:latin typeface="宋体" panose="02010600030101010101" pitchFamily="2" charset="-122"/>
              </a:rPr>
              <a:t>1</a:t>
            </a:r>
            <a:r>
              <a:rPr lang="zh-CN" altLang="zh-CN" sz="1800" b="1">
                <a:latin typeface="宋体" panose="02010600030101010101" pitchFamily="2" charset="-122"/>
              </a:rPr>
              <a:t>月</a:t>
            </a:r>
            <a:r>
              <a:rPr lang="en-US" altLang="zh-CN" sz="1800" b="1">
                <a:latin typeface="宋体" panose="02010600030101010101" pitchFamily="2" charset="-122"/>
              </a:rPr>
              <a:t>1</a:t>
            </a:r>
            <a:r>
              <a:rPr lang="zh-CN" altLang="zh-CN" sz="1800" b="1">
                <a:latin typeface="宋体" panose="02010600030101010101" pitchFamily="2" charset="-122"/>
              </a:rPr>
              <a:t>日</a:t>
            </a:r>
            <a:r>
              <a:rPr lang="en-US" altLang="zh-CN" sz="1800" b="1">
                <a:latin typeface="宋体" panose="02010600030101010101" pitchFamily="2" charset="-122"/>
              </a:rPr>
              <a:t>-2006</a:t>
            </a:r>
            <a:r>
              <a:rPr lang="zh-CN" altLang="zh-CN" sz="1800" b="1">
                <a:latin typeface="宋体" panose="02010600030101010101" pitchFamily="2" charset="-122"/>
              </a:rPr>
              <a:t>年</a:t>
            </a:r>
            <a:r>
              <a:rPr lang="en-US" altLang="zh-CN" sz="1800" b="1">
                <a:latin typeface="宋体" panose="02010600030101010101" pitchFamily="2" charset="-122"/>
              </a:rPr>
              <a:t>9</a:t>
            </a:r>
            <a:r>
              <a:rPr lang="zh-CN" altLang="zh-CN" sz="1800" b="1">
                <a:latin typeface="宋体" panose="02010600030101010101" pitchFamily="2" charset="-122"/>
              </a:rPr>
              <a:t>月</a:t>
            </a:r>
            <a:r>
              <a:rPr lang="en-US" altLang="zh-CN" sz="1800" b="1">
                <a:latin typeface="宋体" panose="02010600030101010101" pitchFamily="2" charset="-122"/>
              </a:rPr>
              <a:t>8</a:t>
            </a:r>
            <a:r>
              <a:rPr lang="zh-CN" altLang="zh-CN" sz="1800" b="1">
                <a:latin typeface="宋体" panose="02010600030101010101" pitchFamily="2" charset="-122"/>
              </a:rPr>
              <a:t>日</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5582332-92AD-4A9B-B5C4-7CFCDA81C969}" type="slidenum">
              <a:rPr lang="zh-CN" altLang="en-US" sz="1400" smtClean="0">
                <a:latin typeface="Arial" panose="020B0604020202020204" pitchFamily="34" charset="0"/>
              </a:rPr>
              <a:pPr eaLnBrk="1" hangingPunct="1">
                <a:defRPr/>
              </a:pPr>
              <a:t>6</a:t>
            </a:fld>
            <a:endParaRPr lang="en-US" altLang="zh-CN" sz="1400" smtClean="0">
              <a:latin typeface="Arial" panose="020B0604020202020204" pitchFamily="34" charset="0"/>
            </a:endParaRPr>
          </a:p>
        </p:txBody>
      </p:sp>
      <p:sp>
        <p:nvSpPr>
          <p:cNvPr id="308226" name="Rectangle 2"/>
          <p:cNvSpPr>
            <a:spLocks noGrp="1" noChangeArrowheads="1"/>
          </p:cNvSpPr>
          <p:nvPr>
            <p:ph type="title"/>
          </p:nvPr>
        </p:nvSpPr>
        <p:spPr>
          <a:xfrm>
            <a:off x="762000" y="228600"/>
            <a:ext cx="7772400" cy="1143000"/>
          </a:xfrm>
        </p:spPr>
        <p:txBody>
          <a:bodyPr/>
          <a:lstStyle/>
          <a:p>
            <a:pPr eaLnBrk="1" hangingPunct="1">
              <a:defRPr/>
            </a:pPr>
            <a:r>
              <a:rPr lang="zh-CN" altLang="en-US" b="1" smtClean="0"/>
              <a:t>第一部分</a:t>
            </a:r>
            <a:endParaRPr lang="en-US" altLang="zh-CN" b="1" smtClean="0"/>
          </a:p>
        </p:txBody>
      </p:sp>
      <p:sp>
        <p:nvSpPr>
          <p:cNvPr id="308227" name="Rectangle 3"/>
          <p:cNvSpPr>
            <a:spLocks noGrp="1" noChangeArrowheads="1"/>
          </p:cNvSpPr>
          <p:nvPr>
            <p:ph type="body" idx="1"/>
          </p:nvPr>
        </p:nvSpPr>
        <p:spPr>
          <a:xfrm>
            <a:off x="685800" y="1447800"/>
            <a:ext cx="7696200" cy="4953000"/>
          </a:xfrm>
        </p:spPr>
        <p:txBody>
          <a:bodyPr/>
          <a:lstStyle/>
          <a:p>
            <a:pPr eaLnBrk="1" hangingPunct="1">
              <a:defRPr/>
            </a:pPr>
            <a:r>
              <a:rPr lang="zh-CN" altLang="en-US" b="1" dirty="0" smtClean="0">
                <a:ea typeface="楷体_GB2312" pitchFamily="49" charset="-122"/>
              </a:rPr>
              <a:t>主要介绍现代金融的核心问题、全球金融市场的变化；金融工程及其发展背景；金融工程的基本工具、方法论，金融工程的国外发展状况和金融工程在中国发展的情况。无套利定价方法和应用。风险管理原理。</a:t>
            </a:r>
          </a:p>
        </p:txBody>
      </p:sp>
    </p:spTree>
    <p:extLst>
      <p:ext uri="{BB962C8B-B14F-4D97-AF65-F5344CB8AC3E}">
        <p14:creationId xmlns:p14="http://schemas.microsoft.com/office/powerpoint/2010/main" val="14449590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31E7FB96-17CD-443F-A6D9-6776B4E495EB}"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60</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77827" name="Rectangle 2"/>
          <p:cNvSpPr>
            <a:spLocks noGrp="1" noChangeArrowheads="1"/>
          </p:cNvSpPr>
          <p:nvPr>
            <p:ph type="title" idx="4294967295"/>
          </p:nvPr>
        </p:nvSpPr>
        <p:spPr>
          <a:xfrm>
            <a:off x="762000" y="304800"/>
            <a:ext cx="7772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b="1" smtClean="0">
                <a:solidFill>
                  <a:schemeClr val="tx1"/>
                </a:solidFill>
                <a:effectLst/>
              </a:rPr>
              <a:t>LME</a:t>
            </a:r>
            <a:r>
              <a:rPr lang="zh-CN" altLang="en-US" sz="3600" b="1" smtClean="0">
                <a:solidFill>
                  <a:schemeClr val="tx1"/>
                </a:solidFill>
                <a:effectLst/>
              </a:rPr>
              <a:t>铜</a:t>
            </a:r>
            <a:r>
              <a:rPr lang="en-US" altLang="zh-CN" sz="3600" b="1" smtClean="0">
                <a:solidFill>
                  <a:schemeClr val="tx1"/>
                </a:solidFill>
                <a:effectLst/>
              </a:rPr>
              <a:t>(3m)</a:t>
            </a:r>
          </a:p>
        </p:txBody>
      </p:sp>
      <p:pic>
        <p:nvPicPr>
          <p:cNvPr id="77828" name="Picture 3" descr="copper27monthbuye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1268413"/>
            <a:ext cx="9144000" cy="5589587"/>
          </a:xfrm>
          <a:noFill/>
          <a:extLst>
            <a:ext uri="{909E8E84-426E-40DD-AFC4-6F175D3DCCD1}">
              <a14:hiddenFill xmlns:a14="http://schemas.microsoft.com/office/drawing/2010/main">
                <a:solidFill>
                  <a:srgbClr val="FFFFFF"/>
                </a:solidFill>
              </a14:hiddenFill>
            </a:ext>
          </a:extLst>
        </p:spPr>
      </p:pic>
      <p:sp>
        <p:nvSpPr>
          <p:cNvPr id="77829" name="Text Box 4"/>
          <p:cNvSpPr txBox="1">
            <a:spLocks noChangeArrowheads="1"/>
          </p:cNvSpPr>
          <p:nvPr/>
        </p:nvSpPr>
        <p:spPr bwMode="auto">
          <a:xfrm>
            <a:off x="2771775" y="1700213"/>
            <a:ext cx="4032250" cy="762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Tx/>
              <a:buNone/>
            </a:pPr>
            <a:r>
              <a:rPr lang="zh-CN" altLang="zh-CN" sz="4400">
                <a:latin typeface="宋体" panose="02010600030101010101" pitchFamily="2" charset="-122"/>
              </a:rPr>
              <a:t>  </a:t>
            </a:r>
            <a:r>
              <a:rPr lang="en-US" altLang="zh-CN" sz="1800" b="1">
                <a:latin typeface="宋体" panose="02010600030101010101" pitchFamily="2" charset="-122"/>
              </a:rPr>
              <a:t>1998</a:t>
            </a:r>
            <a:r>
              <a:rPr lang="zh-CN" altLang="zh-CN" sz="1800" b="1">
                <a:latin typeface="宋体" panose="02010600030101010101" pitchFamily="2" charset="-122"/>
              </a:rPr>
              <a:t>年</a:t>
            </a:r>
            <a:r>
              <a:rPr lang="en-US" altLang="zh-CN" sz="1800" b="1">
                <a:latin typeface="宋体" panose="02010600030101010101" pitchFamily="2" charset="-122"/>
              </a:rPr>
              <a:t>1</a:t>
            </a:r>
            <a:r>
              <a:rPr lang="zh-CN" altLang="zh-CN" sz="1800" b="1">
                <a:latin typeface="宋体" panose="02010600030101010101" pitchFamily="2" charset="-122"/>
              </a:rPr>
              <a:t>月</a:t>
            </a:r>
            <a:r>
              <a:rPr lang="en-US" altLang="zh-CN" sz="1800" b="1">
                <a:latin typeface="宋体" panose="02010600030101010101" pitchFamily="2" charset="-122"/>
              </a:rPr>
              <a:t>1</a:t>
            </a:r>
            <a:r>
              <a:rPr lang="zh-CN" altLang="zh-CN" sz="1800" b="1">
                <a:latin typeface="宋体" panose="02010600030101010101" pitchFamily="2" charset="-122"/>
              </a:rPr>
              <a:t>日</a:t>
            </a:r>
            <a:r>
              <a:rPr lang="en-US" altLang="zh-CN" sz="1800" b="1">
                <a:latin typeface="宋体" panose="02010600030101010101" pitchFamily="2" charset="-122"/>
              </a:rPr>
              <a:t>-2006</a:t>
            </a:r>
            <a:r>
              <a:rPr lang="zh-CN" altLang="zh-CN" sz="1800" b="1">
                <a:latin typeface="宋体" panose="02010600030101010101" pitchFamily="2" charset="-122"/>
              </a:rPr>
              <a:t>年</a:t>
            </a:r>
            <a:r>
              <a:rPr lang="en-US" altLang="zh-CN" sz="1800" b="1">
                <a:latin typeface="宋体" panose="02010600030101010101" pitchFamily="2" charset="-122"/>
              </a:rPr>
              <a:t>9</a:t>
            </a:r>
            <a:r>
              <a:rPr lang="zh-CN" altLang="zh-CN" sz="1800" b="1">
                <a:latin typeface="宋体" panose="02010600030101010101" pitchFamily="2" charset="-122"/>
              </a:rPr>
              <a:t>月</a:t>
            </a:r>
            <a:r>
              <a:rPr lang="en-US" altLang="zh-CN" sz="1800" b="1">
                <a:latin typeface="宋体" panose="02010600030101010101" pitchFamily="2" charset="-122"/>
              </a:rPr>
              <a:t>8</a:t>
            </a:r>
            <a:r>
              <a:rPr lang="zh-CN" altLang="zh-CN" sz="1800" b="1">
                <a:latin typeface="宋体" panose="02010600030101010101" pitchFamily="2" charset="-122"/>
              </a:rPr>
              <a:t>日</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2DCCE4AB-AEE5-4BF4-8E5A-2893DE576785}"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61</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78851" name="Rectangle 2"/>
          <p:cNvSpPr>
            <a:spLocks noGrp="1" noChangeArrowheads="1"/>
          </p:cNvSpPr>
          <p:nvPr>
            <p:ph type="title" idx="4294967295"/>
          </p:nvPr>
        </p:nvSpPr>
        <p:spPr>
          <a:xfrm>
            <a:off x="457200" y="277813"/>
            <a:ext cx="8229600" cy="608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b="1" smtClean="0">
                <a:solidFill>
                  <a:schemeClr val="tx1"/>
                </a:solidFill>
                <a:effectLst/>
              </a:rPr>
              <a:t>LME</a:t>
            </a:r>
            <a:r>
              <a:rPr lang="zh-CN" altLang="en-US" sz="3600" b="1" smtClean="0">
                <a:solidFill>
                  <a:schemeClr val="tx1"/>
                </a:solidFill>
                <a:effectLst/>
              </a:rPr>
              <a:t>铜</a:t>
            </a:r>
            <a:r>
              <a:rPr lang="en-US" altLang="zh-CN" sz="3600" b="1" smtClean="0">
                <a:solidFill>
                  <a:schemeClr val="tx1"/>
                </a:solidFill>
                <a:effectLst/>
              </a:rPr>
              <a:t>3</a:t>
            </a:r>
            <a:r>
              <a:rPr lang="zh-CN" altLang="en-US" sz="3600" b="1" smtClean="0">
                <a:solidFill>
                  <a:schemeClr val="tx1"/>
                </a:solidFill>
                <a:effectLst/>
              </a:rPr>
              <a:t>月-15月-27月远期价格变化</a:t>
            </a:r>
          </a:p>
        </p:txBody>
      </p:sp>
      <p:graphicFrame>
        <p:nvGraphicFramePr>
          <p:cNvPr id="78852" name="Object 3"/>
          <p:cNvGraphicFramePr>
            <a:graphicFrameLocks noGrp="1" noChangeAspect="1"/>
          </p:cNvGraphicFramePr>
          <p:nvPr>
            <p:ph type="body" idx="4294967295"/>
          </p:nvPr>
        </p:nvGraphicFramePr>
        <p:xfrm>
          <a:off x="0" y="1143000"/>
          <a:ext cx="9144000" cy="5715000"/>
        </p:xfrm>
        <a:graphic>
          <a:graphicData uri="http://schemas.openxmlformats.org/presentationml/2006/ole">
            <mc:AlternateContent xmlns:mc="http://schemas.openxmlformats.org/markup-compatibility/2006">
              <mc:Choice xmlns:v="urn:schemas-microsoft-com:vml" Requires="v">
                <p:oleObj spid="_x0000_s78871" r:id="rId4" imgW="4565880" imgH="2645280" progId="Excel.Chart.8">
                  <p:embed/>
                </p:oleObj>
              </mc:Choice>
              <mc:Fallback>
                <p:oleObj r:id="rId4" imgW="4565880" imgH="2645280" progId="Excel.Chart.8">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4300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1FDB4CCE-7668-42EE-9947-5AEF7E78CD83}"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62</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80899"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b="1" smtClean="0">
                <a:solidFill>
                  <a:schemeClr val="tx1"/>
                </a:solidFill>
                <a:effectLst/>
              </a:rPr>
              <a:t>LME</a:t>
            </a:r>
            <a:r>
              <a:rPr lang="zh-CN" altLang="en-US" sz="3600" b="1" smtClean="0">
                <a:solidFill>
                  <a:schemeClr val="tx1"/>
                </a:solidFill>
                <a:effectLst/>
              </a:rPr>
              <a:t>铜</a:t>
            </a:r>
            <a:r>
              <a:rPr lang="en-US" altLang="zh-CN" sz="3600" b="1" smtClean="0">
                <a:solidFill>
                  <a:schemeClr val="tx1"/>
                </a:solidFill>
                <a:effectLst/>
              </a:rPr>
              <a:t>3</a:t>
            </a:r>
            <a:r>
              <a:rPr lang="zh-CN" altLang="en-US" sz="3600" b="1" smtClean="0">
                <a:solidFill>
                  <a:schemeClr val="tx1"/>
                </a:solidFill>
                <a:effectLst/>
              </a:rPr>
              <a:t>月-15月-27月期货价格变化</a:t>
            </a:r>
          </a:p>
        </p:txBody>
      </p:sp>
      <p:graphicFrame>
        <p:nvGraphicFramePr>
          <p:cNvPr id="80900" name="Object 3"/>
          <p:cNvGraphicFramePr>
            <a:graphicFrameLocks noGrp="1" noChangeAspect="1"/>
          </p:cNvGraphicFramePr>
          <p:nvPr>
            <p:ph idx="4294967295"/>
          </p:nvPr>
        </p:nvGraphicFramePr>
        <p:xfrm>
          <a:off x="0" y="1484313"/>
          <a:ext cx="9144000" cy="5373687"/>
        </p:xfrm>
        <a:graphic>
          <a:graphicData uri="http://schemas.openxmlformats.org/presentationml/2006/ole">
            <mc:AlternateContent xmlns:mc="http://schemas.openxmlformats.org/markup-compatibility/2006">
              <mc:Choice xmlns:v="urn:schemas-microsoft-com:vml" Requires="v">
                <p:oleObj spid="_x0000_s80919" r:id="rId3" imgW="5568840" imgH="3296160" progId="Excel.Chart.8">
                  <p:embed/>
                </p:oleObj>
              </mc:Choice>
              <mc:Fallback>
                <p:oleObj r:id="rId3" imgW="5568840" imgH="3296160" progId="Excel.Char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4313"/>
                        <a:ext cx="9144000" cy="537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77CFCF70-063E-4806-9DA8-E63F9BD00C6E}"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63</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46082" name="Rectangle 2"/>
          <p:cNvSpPr>
            <a:spLocks noGrp="1" noChangeArrowheads="1"/>
          </p:cNvSpPr>
          <p:nvPr>
            <p:ph type="title" idx="4294967295"/>
          </p:nvPr>
        </p:nvSpPr>
        <p:spPr/>
        <p:txBody>
          <a:bodyPr/>
          <a:lstStyle/>
          <a:p>
            <a:pPr eaLnBrk="1" hangingPunct="1">
              <a:defRPr/>
            </a:pPr>
            <a:endParaRPr lang="zh-CN" altLang="en-US" smtClean="0"/>
          </a:p>
        </p:txBody>
      </p:sp>
      <p:graphicFrame>
        <p:nvGraphicFramePr>
          <p:cNvPr id="81924" name="Object 3"/>
          <p:cNvGraphicFramePr>
            <a:graphicFrameLocks noGrp="1" noChangeAspect="1"/>
          </p:cNvGraphicFramePr>
          <p:nvPr>
            <p:ph idx="4294967295"/>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81943" r:id="rId3" imgW="5252400" imgH="2749320" progId="Excel.Chart.8">
                  <p:embed/>
                </p:oleObj>
              </mc:Choice>
              <mc:Fallback>
                <p:oleObj r:id="rId3" imgW="5252400" imgH="2749320" progId="Excel.Char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黄金合约价格及价差</a:t>
            </a:r>
            <a:r>
              <a:rPr lang="en-US" altLang="zh-CN" dirty="0" smtClean="0"/>
              <a:t/>
            </a:r>
            <a:br>
              <a:rPr lang="en-US" altLang="zh-CN" dirty="0" smtClean="0"/>
            </a:br>
            <a:r>
              <a:rPr lang="en-US" altLang="zh-CN" dirty="0" smtClean="0"/>
              <a:t>2008.7-11</a:t>
            </a:r>
            <a:endParaRPr lang="zh-CN" altLang="en-US" dirty="0"/>
          </a:p>
        </p:txBody>
      </p:sp>
      <p:sp>
        <p:nvSpPr>
          <p:cNvPr id="4"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FF42B8A-7235-4DD0-93A6-822CC8B66FEC}" type="slidenum">
              <a:rPr lang="zh-CN" altLang="en-US" sz="1400" smtClean="0">
                <a:latin typeface="Arial" panose="020B0604020202020204" pitchFamily="34" charset="0"/>
              </a:rPr>
              <a:pPr eaLnBrk="1" hangingPunct="1">
                <a:defRPr/>
              </a:pPr>
              <a:t>64</a:t>
            </a:fld>
            <a:endParaRPr lang="en-US" altLang="zh-CN" sz="1400" smtClean="0">
              <a:latin typeface="Arial" panose="020B0604020202020204" pitchFamily="34" charset="0"/>
            </a:endParaRPr>
          </a:p>
        </p:txBody>
      </p:sp>
      <p:graphicFrame>
        <p:nvGraphicFramePr>
          <p:cNvPr id="6" name="图表 5"/>
          <p:cNvGraphicFramePr>
            <a:graphicFrameLocks/>
          </p:cNvGraphicFramePr>
          <p:nvPr/>
        </p:nvGraphicFramePr>
        <p:xfrm>
          <a:off x="971600" y="1772816"/>
          <a:ext cx="7416824" cy="453650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9B76F34-D25F-42D2-8AA1-64B0F6259AD3}" type="slidenum">
              <a:rPr lang="zh-CN" altLang="en-US" sz="1400" smtClean="0">
                <a:latin typeface="Arial" panose="020B0604020202020204" pitchFamily="34" charset="0"/>
              </a:rPr>
              <a:pPr eaLnBrk="1" hangingPunct="1">
                <a:defRPr/>
              </a:pPr>
              <a:t>65</a:t>
            </a:fld>
            <a:endParaRPr lang="en-US" altLang="zh-CN" sz="1400" smtClean="0">
              <a:latin typeface="Arial" panose="020B0604020202020204" pitchFamily="34" charset="0"/>
            </a:endParaRPr>
          </a:p>
        </p:txBody>
      </p:sp>
      <p:sp>
        <p:nvSpPr>
          <p:cNvPr id="6"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43EBC17D-3440-4E6C-9E49-F077B99919DB}"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65</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47106" name="Rectangle 2"/>
          <p:cNvSpPr>
            <a:spLocks noGrp="1" noChangeArrowheads="1"/>
          </p:cNvSpPr>
          <p:nvPr>
            <p:ph type="title" idx="4294967295"/>
          </p:nvPr>
        </p:nvSpPr>
        <p:spPr>
          <a:xfrm>
            <a:off x="395288" y="260350"/>
            <a:ext cx="8153400" cy="719138"/>
          </a:xfrm>
        </p:spPr>
        <p:txBody>
          <a:bodyPr/>
          <a:lstStyle/>
          <a:p>
            <a:pPr eaLnBrk="1" hangingPunct="1">
              <a:defRPr/>
            </a:pPr>
            <a:r>
              <a:rPr lang="zh-CN" altLang="en-US" sz="3600" b="1" dirty="0" smtClean="0">
                <a:solidFill>
                  <a:schemeClr val="tx1"/>
                </a:solidFill>
              </a:rPr>
              <a:t>二</a:t>
            </a:r>
            <a:r>
              <a:rPr lang="en-US" altLang="zh-CN" sz="3600" b="1" dirty="0" smtClean="0">
                <a:solidFill>
                  <a:schemeClr val="tx1"/>
                </a:solidFill>
              </a:rPr>
              <a:t>. </a:t>
            </a:r>
            <a:r>
              <a:rPr lang="zh-CN" sz="3600" b="1" dirty="0" smtClean="0">
                <a:solidFill>
                  <a:schemeClr val="tx1"/>
                </a:solidFill>
              </a:rPr>
              <a:t>国内金融工程的应用前景</a:t>
            </a:r>
            <a:endParaRPr lang="zh-CN" altLang="en-US" sz="3600" b="1" dirty="0" smtClean="0">
              <a:solidFill>
                <a:schemeClr val="tx1"/>
              </a:solidFill>
            </a:endParaRPr>
          </a:p>
        </p:txBody>
      </p:sp>
      <p:sp>
        <p:nvSpPr>
          <p:cNvPr id="47107" name="Rectangle 3"/>
          <p:cNvSpPr>
            <a:spLocks noGrp="1" noChangeArrowheads="1"/>
          </p:cNvSpPr>
          <p:nvPr>
            <p:ph type="body" idx="4294967295"/>
          </p:nvPr>
        </p:nvSpPr>
        <p:spPr>
          <a:xfrm>
            <a:off x="179388" y="1052513"/>
            <a:ext cx="8785225" cy="5648325"/>
          </a:xfrm>
        </p:spPr>
        <p:txBody>
          <a:bodyPr/>
          <a:lstStyle/>
          <a:p>
            <a:pPr eaLnBrk="1" hangingPunct="1">
              <a:lnSpc>
                <a:spcPct val="110000"/>
              </a:lnSpc>
              <a:defRPr/>
            </a:pPr>
            <a:r>
              <a:rPr lang="en-US" altLang="zh-CN" sz="2600" b="1" dirty="0" smtClean="0">
                <a:effectLst>
                  <a:outerShdw blurRad="38100" dist="38100" dir="2700000" algn="tl">
                    <a:srgbClr val="000000">
                      <a:alpha val="43137"/>
                    </a:srgbClr>
                  </a:outerShdw>
                </a:effectLst>
              </a:rPr>
              <a:t>2017</a:t>
            </a:r>
            <a:r>
              <a:rPr lang="zh-CN" altLang="en-US" sz="2600" b="1" dirty="0" smtClean="0">
                <a:effectLst>
                  <a:outerShdw blurRad="38100" dist="38100" dir="2700000" algn="tl">
                    <a:srgbClr val="000000">
                      <a:alpha val="43137"/>
                    </a:srgbClr>
                  </a:outerShdw>
                </a:effectLst>
              </a:rPr>
              <a:t>年我国外贸进出口总值</a:t>
            </a:r>
            <a:r>
              <a:rPr lang="en-US" altLang="zh-CN" sz="2600" b="1" dirty="0">
                <a:effectLst>
                  <a:outerShdw blurRad="38100" dist="38100" dir="2700000" algn="tl">
                    <a:srgbClr val="000000">
                      <a:alpha val="43137"/>
                    </a:srgbClr>
                  </a:outerShdw>
                </a:effectLst>
              </a:rPr>
              <a:t>27.79</a:t>
            </a:r>
            <a:r>
              <a:rPr lang="zh-CN" altLang="en-US" sz="2600" b="1" dirty="0">
                <a:effectLst>
                  <a:outerShdw blurRad="38100" dist="38100" dir="2700000" algn="tl">
                    <a:srgbClr val="000000">
                      <a:alpha val="43137"/>
                    </a:srgbClr>
                  </a:outerShdw>
                </a:effectLst>
              </a:rPr>
              <a:t>万亿元人民币，</a:t>
            </a:r>
            <a:r>
              <a:rPr lang="zh-CN" altLang="en-US" sz="2600" b="1" dirty="0" smtClean="0">
                <a:effectLst>
                  <a:outerShdw blurRad="38100" dist="38100" dir="2700000" algn="tl">
                    <a:srgbClr val="000000">
                      <a:alpha val="43137"/>
                    </a:srgbClr>
                  </a:outerShdw>
                </a:effectLst>
              </a:rPr>
              <a:t>比上年增长</a:t>
            </a:r>
            <a:r>
              <a:rPr lang="en-US" altLang="zh-CN" sz="2600" b="1" dirty="0" smtClean="0">
                <a:effectLst>
                  <a:outerShdw blurRad="38100" dist="38100" dir="2700000" algn="tl">
                    <a:srgbClr val="000000">
                      <a:alpha val="43137"/>
                    </a:srgbClr>
                  </a:outerShdw>
                </a:effectLst>
              </a:rPr>
              <a:t>14.2% </a:t>
            </a:r>
            <a:r>
              <a:rPr lang="en-US" altLang="zh-CN" sz="2600" b="1" dirty="0">
                <a:effectLst>
                  <a:outerShdw blurRad="38100" dist="38100" dir="2700000" algn="tl">
                    <a:srgbClr val="000000">
                      <a:alpha val="43137"/>
                    </a:srgbClr>
                  </a:outerShdw>
                </a:effectLst>
              </a:rPr>
              <a:t>,</a:t>
            </a:r>
            <a:r>
              <a:rPr lang="zh-CN" altLang="en-US" sz="2600" b="1" dirty="0" smtClean="0">
                <a:effectLst>
                  <a:outerShdw blurRad="38100" dist="38100" dir="2700000" algn="tl">
                    <a:srgbClr val="000000">
                      <a:alpha val="43137"/>
                    </a:srgbClr>
                  </a:outerShdw>
                </a:effectLst>
              </a:rPr>
              <a:t>中国国内生产总值（</a:t>
            </a:r>
            <a:r>
              <a:rPr lang="en-US" altLang="zh-CN" sz="2600" b="1" dirty="0" smtClean="0">
                <a:effectLst>
                  <a:outerShdw blurRad="38100" dist="38100" dir="2700000" algn="tl">
                    <a:srgbClr val="000000">
                      <a:alpha val="43137"/>
                    </a:srgbClr>
                  </a:outerShdw>
                </a:effectLst>
              </a:rPr>
              <a:t>GDP</a:t>
            </a:r>
            <a:r>
              <a:rPr lang="zh-CN" altLang="en-US" sz="2600" b="1" dirty="0" smtClean="0">
                <a:effectLst>
                  <a:outerShdw blurRad="38100" dist="38100" dir="2700000" algn="tl">
                    <a:srgbClr val="000000">
                      <a:alpha val="43137"/>
                    </a:srgbClr>
                  </a:outerShdw>
                </a:effectLst>
              </a:rPr>
              <a:t>）</a:t>
            </a:r>
            <a:r>
              <a:rPr lang="en-US" altLang="zh-CN" sz="2600" b="1" dirty="0" smtClean="0">
                <a:effectLst>
                  <a:outerShdw blurRad="38100" dist="38100" dir="2700000" algn="tl">
                    <a:srgbClr val="000000">
                      <a:alpha val="43137"/>
                    </a:srgbClr>
                  </a:outerShdw>
                </a:effectLst>
              </a:rPr>
              <a:t>82.7</a:t>
            </a:r>
            <a:r>
              <a:rPr lang="zh-CN" altLang="en-US" sz="2600" b="1" dirty="0" smtClean="0">
                <a:effectLst>
                  <a:outerShdw blurRad="38100" dist="38100" dir="2700000" algn="tl">
                    <a:srgbClr val="000000">
                      <a:alpha val="43137"/>
                    </a:srgbClr>
                  </a:outerShdw>
                </a:effectLst>
              </a:rPr>
              <a:t>万亿元，外贸依存度</a:t>
            </a:r>
            <a:r>
              <a:rPr lang="en-US" altLang="zh-CN" sz="2600" b="1" dirty="0" smtClean="0">
                <a:effectLst>
                  <a:outerShdw blurRad="38100" dist="38100" dir="2700000" algn="tl">
                    <a:srgbClr val="000000">
                      <a:alpha val="43137"/>
                    </a:srgbClr>
                  </a:outerShdw>
                </a:effectLst>
              </a:rPr>
              <a:t>33.6%.</a:t>
            </a:r>
          </a:p>
          <a:p>
            <a:pPr eaLnBrk="1" hangingPunct="1">
              <a:lnSpc>
                <a:spcPct val="90000"/>
              </a:lnSpc>
              <a:defRPr/>
            </a:pPr>
            <a:r>
              <a:rPr lang="en-US" altLang="zh-CN" sz="2600" b="1" dirty="0" smtClean="0">
                <a:effectLst>
                  <a:outerShdw blurRad="38100" dist="38100" dir="2700000" algn="tl">
                    <a:srgbClr val="000000">
                      <a:alpha val="43137"/>
                    </a:srgbClr>
                  </a:outerShdw>
                </a:effectLst>
              </a:rPr>
              <a:t>2011</a:t>
            </a:r>
            <a:r>
              <a:rPr lang="zh-CN" altLang="en-US" sz="2600" b="1" dirty="0" smtClean="0">
                <a:effectLst>
                  <a:outerShdw blurRad="38100" dist="38100" dir="2700000" algn="tl">
                    <a:srgbClr val="000000">
                      <a:alpha val="43137"/>
                    </a:srgbClr>
                  </a:outerShdw>
                </a:effectLst>
              </a:rPr>
              <a:t>年</a:t>
            </a:r>
            <a:r>
              <a:rPr lang="en-US" altLang="zh-CN" sz="2600" b="1" dirty="0" smtClean="0">
                <a:effectLst>
                  <a:outerShdw blurRad="38100" dist="38100" dir="2700000" algn="tl">
                    <a:srgbClr val="000000">
                      <a:alpha val="43137"/>
                    </a:srgbClr>
                  </a:outerShdw>
                </a:effectLst>
              </a:rPr>
              <a:t>2</a:t>
            </a:r>
            <a:r>
              <a:rPr lang="zh-CN" altLang="en-US" sz="2600" b="1" dirty="0" smtClean="0">
                <a:effectLst>
                  <a:outerShdw blurRad="38100" dist="38100" dir="2700000" algn="tl">
                    <a:srgbClr val="000000">
                      <a:alpha val="43137"/>
                    </a:srgbClr>
                  </a:outerShdw>
                </a:effectLst>
              </a:rPr>
              <a:t>月</a:t>
            </a:r>
            <a:r>
              <a:rPr lang="en-US" altLang="zh-CN" sz="2600" b="1" dirty="0" smtClean="0">
                <a:effectLst>
                  <a:outerShdw blurRad="38100" dist="38100" dir="2700000" algn="tl">
                    <a:srgbClr val="000000">
                      <a:alpha val="43137"/>
                    </a:srgbClr>
                  </a:outerShdw>
                </a:effectLst>
              </a:rPr>
              <a:t>14</a:t>
            </a:r>
            <a:r>
              <a:rPr lang="zh-CN" altLang="en-US" sz="2600" b="1" dirty="0" smtClean="0">
                <a:effectLst>
                  <a:outerShdw blurRad="38100" dist="38100" dir="2700000" algn="tl">
                    <a:srgbClr val="000000">
                      <a:alpha val="43137"/>
                    </a:srgbClr>
                  </a:outerShdw>
                </a:effectLst>
              </a:rPr>
              <a:t>日国家外汇局决定推出人民币外汇期权交易</a:t>
            </a:r>
            <a:r>
              <a:rPr lang="en-US" altLang="zh-CN" sz="2600" b="1" dirty="0" smtClean="0">
                <a:effectLst>
                  <a:outerShdw blurRad="38100" dist="38100" dir="2700000" algn="tl">
                    <a:srgbClr val="000000">
                      <a:alpha val="43137"/>
                    </a:srgbClr>
                  </a:outerShdw>
                </a:effectLst>
              </a:rPr>
              <a:t>.</a:t>
            </a:r>
          </a:p>
          <a:p>
            <a:pPr eaLnBrk="1" hangingPunct="1">
              <a:lnSpc>
                <a:spcPct val="90000"/>
              </a:lnSpc>
              <a:defRPr/>
            </a:pPr>
            <a:r>
              <a:rPr lang="en-US" altLang="zh-CN" sz="2600" b="1" dirty="0" smtClean="0">
                <a:effectLst>
                  <a:outerShdw blurRad="38100" dist="38100" dir="2700000" algn="tl">
                    <a:srgbClr val="000000">
                      <a:alpha val="43137"/>
                    </a:srgbClr>
                  </a:outerShdw>
                </a:effectLst>
              </a:rPr>
              <a:t>2012</a:t>
            </a:r>
            <a:r>
              <a:rPr lang="zh-CN" altLang="en-US" sz="2600" b="1" dirty="0">
                <a:effectLst>
                  <a:outerShdw blurRad="38100" dist="38100" dir="2700000" algn="tl">
                    <a:srgbClr val="000000">
                      <a:alpha val="43137"/>
                    </a:srgbClr>
                  </a:outerShdw>
                </a:effectLst>
              </a:rPr>
              <a:t>年</a:t>
            </a:r>
            <a:r>
              <a:rPr lang="en-US" altLang="zh-CN" sz="2600" b="1" dirty="0">
                <a:effectLst>
                  <a:outerShdw blurRad="38100" dist="38100" dir="2700000" algn="tl">
                    <a:srgbClr val="000000">
                      <a:alpha val="43137"/>
                    </a:srgbClr>
                  </a:outerShdw>
                </a:effectLst>
              </a:rPr>
              <a:t>4</a:t>
            </a:r>
            <a:r>
              <a:rPr lang="zh-CN" altLang="en-US" sz="2600" b="1" dirty="0">
                <a:effectLst>
                  <a:outerShdw blurRad="38100" dist="38100" dir="2700000" algn="tl">
                    <a:srgbClr val="000000">
                      <a:alpha val="43137"/>
                    </a:srgbClr>
                  </a:outerShdw>
                </a:effectLst>
              </a:rPr>
              <a:t>月</a:t>
            </a:r>
            <a:r>
              <a:rPr lang="en-US" altLang="zh-CN" sz="2600" b="1" dirty="0">
                <a:effectLst>
                  <a:outerShdw blurRad="38100" dist="38100" dir="2700000" algn="tl">
                    <a:srgbClr val="000000">
                      <a:alpha val="43137"/>
                    </a:srgbClr>
                  </a:outerShdw>
                </a:effectLst>
              </a:rPr>
              <a:t>16</a:t>
            </a:r>
            <a:r>
              <a:rPr lang="zh-CN" altLang="en-US" sz="2600" b="1" dirty="0">
                <a:effectLst>
                  <a:outerShdw blurRad="38100" dist="38100" dir="2700000" algn="tl">
                    <a:srgbClr val="000000">
                      <a:alpha val="43137"/>
                    </a:srgbClr>
                  </a:outerShdw>
                </a:effectLst>
              </a:rPr>
              <a:t>日起，银行间即期外汇市场人民币对美元交易价浮动幅度由千分之五扩大至百分之一。自</a:t>
            </a:r>
            <a:r>
              <a:rPr lang="en-US" altLang="zh-CN" sz="2600" b="1" dirty="0">
                <a:effectLst>
                  <a:outerShdw blurRad="38100" dist="38100" dir="2700000" algn="tl">
                    <a:srgbClr val="000000">
                      <a:alpha val="43137"/>
                    </a:srgbClr>
                  </a:outerShdw>
                </a:effectLst>
              </a:rPr>
              <a:t>2014</a:t>
            </a:r>
            <a:r>
              <a:rPr lang="zh-CN" altLang="en-US" sz="2600" b="1" dirty="0">
                <a:effectLst>
                  <a:outerShdw blurRad="38100" dist="38100" dir="2700000" algn="tl">
                    <a:srgbClr val="000000">
                      <a:alpha val="43137"/>
                    </a:srgbClr>
                  </a:outerShdw>
                </a:effectLst>
              </a:rPr>
              <a:t>年</a:t>
            </a:r>
            <a:r>
              <a:rPr lang="en-US" altLang="zh-CN" sz="2600" b="1" dirty="0">
                <a:effectLst>
                  <a:outerShdw blurRad="38100" dist="38100" dir="2700000" algn="tl">
                    <a:srgbClr val="000000">
                      <a:alpha val="43137"/>
                    </a:srgbClr>
                  </a:outerShdw>
                </a:effectLst>
              </a:rPr>
              <a:t>3</a:t>
            </a:r>
            <a:r>
              <a:rPr lang="zh-CN" altLang="en-US" sz="2600" b="1" dirty="0">
                <a:effectLst>
                  <a:outerShdw blurRad="38100" dist="38100" dir="2700000" algn="tl">
                    <a:srgbClr val="000000">
                      <a:alpha val="43137"/>
                    </a:srgbClr>
                  </a:outerShdw>
                </a:effectLst>
              </a:rPr>
              <a:t>月</a:t>
            </a:r>
            <a:r>
              <a:rPr lang="en-US" altLang="zh-CN" sz="2600" b="1" dirty="0">
                <a:effectLst>
                  <a:outerShdw blurRad="38100" dist="38100" dir="2700000" algn="tl">
                    <a:srgbClr val="000000">
                      <a:alpha val="43137"/>
                    </a:srgbClr>
                  </a:outerShdw>
                </a:effectLst>
              </a:rPr>
              <a:t>17</a:t>
            </a:r>
            <a:r>
              <a:rPr lang="zh-CN" altLang="en-US" sz="2600" b="1" dirty="0">
                <a:effectLst>
                  <a:outerShdw blurRad="38100" dist="38100" dir="2700000" algn="tl">
                    <a:srgbClr val="000000">
                      <a:alpha val="43137"/>
                    </a:srgbClr>
                  </a:outerShdw>
                </a:effectLst>
              </a:rPr>
              <a:t>日起</a:t>
            </a:r>
            <a:r>
              <a:rPr lang="en-US" altLang="zh-CN" sz="2600" b="1" dirty="0" smtClean="0">
                <a:effectLst>
                  <a:outerShdw blurRad="38100" dist="38100" dir="2700000" algn="tl">
                    <a:srgbClr val="000000">
                      <a:alpha val="43137"/>
                    </a:srgbClr>
                  </a:outerShdw>
                </a:effectLst>
              </a:rPr>
              <a:t>,</a:t>
            </a:r>
            <a:r>
              <a:rPr lang="zh-CN" altLang="en-US" sz="2600" b="1" dirty="0" smtClean="0">
                <a:effectLst>
                  <a:outerShdw blurRad="38100" dist="38100" dir="2700000" algn="tl">
                    <a:srgbClr val="000000">
                      <a:alpha val="43137"/>
                    </a:srgbClr>
                  </a:outerShdw>
                </a:effectLst>
              </a:rPr>
              <a:t>进一步由</a:t>
            </a:r>
            <a:r>
              <a:rPr lang="en-US" altLang="zh-CN" sz="2600" b="1" dirty="0">
                <a:effectLst>
                  <a:outerShdw blurRad="38100" dist="38100" dir="2700000" algn="tl">
                    <a:srgbClr val="000000">
                      <a:alpha val="43137"/>
                    </a:srgbClr>
                  </a:outerShdw>
                </a:effectLst>
              </a:rPr>
              <a:t>1%</a:t>
            </a:r>
            <a:r>
              <a:rPr lang="zh-CN" altLang="en-US" sz="2600" b="1" dirty="0">
                <a:effectLst>
                  <a:outerShdw blurRad="38100" dist="38100" dir="2700000" algn="tl">
                    <a:srgbClr val="000000">
                      <a:alpha val="43137"/>
                    </a:srgbClr>
                  </a:outerShdw>
                </a:effectLst>
              </a:rPr>
              <a:t>扩大至</a:t>
            </a:r>
            <a:r>
              <a:rPr lang="en-US" altLang="zh-CN" sz="2600" b="1" dirty="0">
                <a:effectLst>
                  <a:outerShdw blurRad="38100" dist="38100" dir="2700000" algn="tl">
                    <a:srgbClr val="000000">
                      <a:alpha val="43137"/>
                    </a:srgbClr>
                  </a:outerShdw>
                </a:effectLst>
              </a:rPr>
              <a:t>2</a:t>
            </a:r>
            <a:r>
              <a:rPr lang="en-US" altLang="zh-CN" sz="2600" b="1" dirty="0" smtClean="0">
                <a:effectLst>
                  <a:outerShdw blurRad="38100" dist="38100" dir="2700000" algn="tl">
                    <a:srgbClr val="000000">
                      <a:alpha val="43137"/>
                    </a:srgbClr>
                  </a:outerShdw>
                </a:effectLst>
              </a:rPr>
              <a:t>%</a:t>
            </a:r>
          </a:p>
          <a:p>
            <a:pPr eaLnBrk="1" hangingPunct="1">
              <a:lnSpc>
                <a:spcPct val="90000"/>
              </a:lnSpc>
              <a:defRPr/>
            </a:pPr>
            <a:r>
              <a:rPr lang="en-US" altLang="zh-CN" sz="2600" b="1" dirty="0">
                <a:effectLst>
                  <a:outerShdw blurRad="38100" dist="38100" dir="2700000" algn="tl">
                    <a:srgbClr val="000000">
                      <a:alpha val="43137"/>
                    </a:srgbClr>
                  </a:outerShdw>
                </a:effectLst>
              </a:rPr>
              <a:t>2013</a:t>
            </a:r>
            <a:r>
              <a:rPr lang="zh-CN" altLang="en-US" sz="2600" b="1" dirty="0">
                <a:effectLst>
                  <a:outerShdw blurRad="38100" dist="38100" dir="2700000" algn="tl">
                    <a:srgbClr val="000000">
                      <a:alpha val="43137"/>
                    </a:srgbClr>
                  </a:outerShdw>
                </a:effectLst>
              </a:rPr>
              <a:t>年</a:t>
            </a:r>
            <a:r>
              <a:rPr lang="en-US" altLang="zh-CN" sz="2600" b="1" dirty="0">
                <a:effectLst>
                  <a:outerShdw blurRad="38100" dist="38100" dir="2700000" algn="tl">
                    <a:srgbClr val="000000">
                      <a:alpha val="43137"/>
                    </a:srgbClr>
                  </a:outerShdw>
                </a:effectLst>
              </a:rPr>
              <a:t>7</a:t>
            </a:r>
            <a:r>
              <a:rPr lang="zh-CN" altLang="en-US" sz="2600" b="1" dirty="0">
                <a:effectLst>
                  <a:outerShdw blurRad="38100" dist="38100" dir="2700000" algn="tl">
                    <a:srgbClr val="000000">
                      <a:alpha val="43137"/>
                    </a:srgbClr>
                  </a:outerShdw>
                </a:effectLst>
              </a:rPr>
              <a:t>月</a:t>
            </a:r>
            <a:r>
              <a:rPr lang="en-US" altLang="zh-CN" sz="2600" b="1" dirty="0">
                <a:effectLst>
                  <a:outerShdw blurRad="38100" dist="38100" dir="2700000" algn="tl">
                    <a:srgbClr val="000000">
                      <a:alpha val="43137"/>
                    </a:srgbClr>
                  </a:outerShdw>
                </a:effectLst>
              </a:rPr>
              <a:t>20</a:t>
            </a:r>
            <a:r>
              <a:rPr lang="zh-CN" altLang="en-US" sz="2600" b="1" dirty="0">
                <a:effectLst>
                  <a:outerShdw blurRad="38100" dist="38100" dir="2700000" algn="tl">
                    <a:srgbClr val="000000">
                      <a:alpha val="43137"/>
                    </a:srgbClr>
                  </a:outerShdw>
                </a:effectLst>
              </a:rPr>
              <a:t>日，央行取消金融机构贷款利率</a:t>
            </a:r>
            <a:r>
              <a:rPr lang="en-US" altLang="zh-CN" sz="2600" b="1" dirty="0">
                <a:effectLst>
                  <a:outerShdw blurRad="38100" dist="38100" dir="2700000" algn="tl">
                    <a:srgbClr val="000000">
                      <a:alpha val="43137"/>
                    </a:srgbClr>
                  </a:outerShdw>
                </a:effectLst>
              </a:rPr>
              <a:t>0.7</a:t>
            </a:r>
            <a:r>
              <a:rPr lang="zh-CN" altLang="en-US" sz="2600" b="1" dirty="0">
                <a:effectLst>
                  <a:outerShdw blurRad="38100" dist="38100" dir="2700000" algn="tl">
                    <a:srgbClr val="000000">
                      <a:alpha val="43137"/>
                    </a:srgbClr>
                  </a:outerShdw>
                </a:effectLst>
              </a:rPr>
              <a:t>倍的</a:t>
            </a:r>
            <a:r>
              <a:rPr lang="zh-CN" altLang="en-US" sz="2600" b="1" dirty="0" smtClean="0">
                <a:effectLst>
                  <a:outerShdw blurRad="38100" dist="38100" dir="2700000" algn="tl">
                    <a:srgbClr val="000000">
                      <a:alpha val="43137"/>
                    </a:srgbClr>
                  </a:outerShdw>
                </a:effectLst>
              </a:rPr>
              <a:t>下限</a:t>
            </a:r>
            <a:r>
              <a:rPr lang="zh-CN" altLang="en-US" sz="2600" b="1" dirty="0">
                <a:effectLst>
                  <a:outerShdw blurRad="38100" dist="38100" dir="2700000" algn="tl">
                    <a:srgbClr val="000000">
                      <a:alpha val="43137"/>
                    </a:srgbClr>
                  </a:outerShdw>
                </a:effectLst>
              </a:rPr>
              <a:t>，</a:t>
            </a:r>
            <a:r>
              <a:rPr lang="zh-CN" altLang="en-US" sz="2600" b="1" dirty="0" smtClean="0">
                <a:effectLst>
                  <a:outerShdw blurRad="38100" dist="38100" dir="2700000" algn="tl">
                    <a:srgbClr val="000000">
                      <a:alpha val="43137"/>
                    </a:srgbClr>
                  </a:outerShdw>
                </a:effectLst>
              </a:rPr>
              <a:t>由</a:t>
            </a:r>
            <a:r>
              <a:rPr lang="zh-CN" altLang="en-US" sz="2600" b="1" dirty="0">
                <a:effectLst>
                  <a:outerShdw blurRad="38100" dist="38100" dir="2700000" algn="tl">
                    <a:srgbClr val="000000">
                      <a:alpha val="43137"/>
                    </a:srgbClr>
                  </a:outerShdw>
                </a:effectLst>
              </a:rPr>
              <a:t>金融机构根据商业原则自主确定贷款利率水平，贷款利率实现市场化</a:t>
            </a:r>
            <a:r>
              <a:rPr lang="zh-CN" altLang="en-US" sz="2600" b="1" dirty="0" smtClean="0">
                <a:effectLst>
                  <a:outerShdw blurRad="38100" dist="38100" dir="2700000" algn="tl">
                    <a:srgbClr val="000000">
                      <a:alpha val="43137"/>
                    </a:srgbClr>
                  </a:outerShdw>
                </a:effectLst>
              </a:rPr>
              <a:t>。自</a:t>
            </a:r>
            <a:r>
              <a:rPr lang="en-US" altLang="zh-CN" sz="2600" b="1" dirty="0">
                <a:effectLst>
                  <a:outerShdw blurRad="38100" dist="38100" dir="2700000" algn="tl">
                    <a:srgbClr val="000000">
                      <a:alpha val="43137"/>
                    </a:srgbClr>
                  </a:outerShdw>
                </a:effectLst>
              </a:rPr>
              <a:t>2015</a:t>
            </a:r>
            <a:r>
              <a:rPr lang="zh-CN" altLang="en-US" sz="2600" b="1" dirty="0">
                <a:effectLst>
                  <a:outerShdw blurRad="38100" dist="38100" dir="2700000" algn="tl">
                    <a:srgbClr val="000000">
                      <a:alpha val="43137"/>
                    </a:srgbClr>
                  </a:outerShdw>
                </a:effectLst>
              </a:rPr>
              <a:t>年</a:t>
            </a:r>
            <a:r>
              <a:rPr lang="en-US" altLang="zh-CN" sz="2600" b="1" dirty="0">
                <a:effectLst>
                  <a:outerShdw blurRad="38100" dist="38100" dir="2700000" algn="tl">
                    <a:srgbClr val="000000">
                      <a:alpha val="43137"/>
                    </a:srgbClr>
                  </a:outerShdw>
                </a:effectLst>
              </a:rPr>
              <a:t>3</a:t>
            </a:r>
            <a:r>
              <a:rPr lang="zh-CN" altLang="en-US" sz="2600" b="1" dirty="0">
                <a:effectLst>
                  <a:outerShdw blurRad="38100" dist="38100" dir="2700000" algn="tl">
                    <a:srgbClr val="000000">
                      <a:alpha val="43137"/>
                    </a:srgbClr>
                  </a:outerShdw>
                </a:effectLst>
              </a:rPr>
              <a:t>月</a:t>
            </a:r>
            <a:r>
              <a:rPr lang="en-US" altLang="zh-CN" sz="2600" b="1" dirty="0">
                <a:effectLst>
                  <a:outerShdw blurRad="38100" dist="38100" dir="2700000" algn="tl">
                    <a:srgbClr val="000000">
                      <a:alpha val="43137"/>
                    </a:srgbClr>
                  </a:outerShdw>
                </a:effectLst>
              </a:rPr>
              <a:t>1</a:t>
            </a:r>
            <a:r>
              <a:rPr lang="zh-CN" altLang="en-US" sz="2600" b="1" dirty="0">
                <a:effectLst>
                  <a:outerShdw blurRad="38100" dist="38100" dir="2700000" algn="tl">
                    <a:srgbClr val="000000">
                      <a:alpha val="43137"/>
                    </a:srgbClr>
                  </a:outerShdw>
                </a:effectLst>
              </a:rPr>
              <a:t>日起</a:t>
            </a:r>
            <a:r>
              <a:rPr lang="zh-CN" altLang="en-US" sz="2600" b="1" dirty="0" smtClean="0">
                <a:effectLst>
                  <a:outerShdw blurRad="38100" dist="38100" dir="2700000" algn="tl">
                    <a:srgbClr val="000000">
                      <a:alpha val="43137"/>
                    </a:srgbClr>
                  </a:outerShdw>
                </a:effectLst>
              </a:rPr>
              <a:t>，将</a:t>
            </a:r>
            <a:r>
              <a:rPr lang="zh-CN" altLang="en-US" sz="2600" b="1" dirty="0">
                <a:effectLst>
                  <a:outerShdw blurRad="38100" dist="38100" dir="2700000" algn="tl">
                    <a:srgbClr val="000000">
                      <a:alpha val="43137"/>
                    </a:srgbClr>
                  </a:outerShdw>
                </a:effectLst>
              </a:rPr>
              <a:t>金融机构存款利率浮动区间的上限由存款基准利率的</a:t>
            </a:r>
            <a:r>
              <a:rPr lang="en-US" altLang="zh-CN" sz="2600" b="1" dirty="0">
                <a:effectLst>
                  <a:outerShdw blurRad="38100" dist="38100" dir="2700000" algn="tl">
                    <a:srgbClr val="000000">
                      <a:alpha val="43137"/>
                    </a:srgbClr>
                  </a:outerShdw>
                </a:effectLst>
              </a:rPr>
              <a:t>1.2</a:t>
            </a:r>
            <a:r>
              <a:rPr lang="zh-CN" altLang="en-US" sz="2600" b="1" dirty="0">
                <a:effectLst>
                  <a:outerShdw blurRad="38100" dist="38100" dir="2700000" algn="tl">
                    <a:srgbClr val="000000">
                      <a:alpha val="43137"/>
                    </a:srgbClr>
                  </a:outerShdw>
                </a:effectLst>
              </a:rPr>
              <a:t>倍调整为</a:t>
            </a:r>
            <a:r>
              <a:rPr lang="en-US" altLang="zh-CN" sz="2600" b="1" dirty="0">
                <a:effectLst>
                  <a:outerShdw blurRad="38100" dist="38100" dir="2700000" algn="tl">
                    <a:srgbClr val="000000">
                      <a:alpha val="43137"/>
                    </a:srgbClr>
                  </a:outerShdw>
                </a:effectLst>
              </a:rPr>
              <a:t>1.3</a:t>
            </a:r>
            <a:r>
              <a:rPr lang="zh-CN" altLang="en-US" sz="2600" b="1" dirty="0" smtClean="0">
                <a:effectLst>
                  <a:outerShdw blurRad="38100" dist="38100" dir="2700000" algn="tl">
                    <a:srgbClr val="000000">
                      <a:alpha val="43137"/>
                    </a:srgbClr>
                  </a:outerShdw>
                </a:effectLst>
              </a:rPr>
              <a:t>倍。</a:t>
            </a:r>
            <a:endParaRPr lang="en-US" altLang="zh-CN" sz="2600" b="1" dirty="0" smtClean="0">
              <a:effectLst>
                <a:outerShdw blurRad="38100" dist="38100" dir="2700000" algn="tl">
                  <a:srgbClr val="000000">
                    <a:alpha val="43137"/>
                  </a:srgbClr>
                </a:outerShdw>
              </a:effectLst>
            </a:endParaRPr>
          </a:p>
          <a:p>
            <a:pPr eaLnBrk="1" hangingPunct="1">
              <a:lnSpc>
                <a:spcPct val="90000"/>
              </a:lnSpc>
              <a:defRPr/>
            </a:pPr>
            <a:r>
              <a:rPr lang="en-US" altLang="zh-CN" sz="2600" b="1" dirty="0" smtClean="0">
                <a:effectLst>
                  <a:outerShdw blurRad="38100" dist="38100" dir="2700000" algn="tl">
                    <a:srgbClr val="000000">
                      <a:alpha val="43137"/>
                    </a:srgbClr>
                  </a:outerShdw>
                </a:effectLst>
              </a:rPr>
              <a:t>2013</a:t>
            </a:r>
            <a:r>
              <a:rPr lang="zh-CN" altLang="en-US" sz="2600" b="1" dirty="0" smtClean="0">
                <a:effectLst>
                  <a:outerShdw blurRad="38100" dist="38100" dir="2700000" algn="tl">
                    <a:srgbClr val="000000">
                      <a:alpha val="43137"/>
                    </a:srgbClr>
                  </a:outerShdw>
                </a:effectLst>
              </a:rPr>
              <a:t>年</a:t>
            </a:r>
            <a:r>
              <a:rPr lang="en-US" altLang="zh-CN" sz="2600" b="1" dirty="0" smtClean="0">
                <a:effectLst>
                  <a:outerShdw blurRad="38100" dist="38100" dir="2700000" algn="tl">
                    <a:srgbClr val="000000">
                      <a:alpha val="43137"/>
                    </a:srgbClr>
                  </a:outerShdw>
                </a:effectLst>
              </a:rPr>
              <a:t>9</a:t>
            </a:r>
            <a:r>
              <a:rPr lang="zh-CN" altLang="en-US" sz="2600" b="1" dirty="0" smtClean="0">
                <a:effectLst>
                  <a:outerShdw blurRad="38100" dist="38100" dir="2700000" algn="tl">
                    <a:srgbClr val="000000">
                      <a:alpha val="43137"/>
                    </a:srgbClr>
                  </a:outerShdw>
                </a:effectLst>
              </a:rPr>
              <a:t>月</a:t>
            </a:r>
            <a:r>
              <a:rPr lang="en-US" altLang="zh-CN" sz="2600" b="1" dirty="0" smtClean="0">
                <a:effectLst>
                  <a:outerShdw blurRad="38100" dist="38100" dir="2700000" algn="tl">
                    <a:srgbClr val="000000">
                      <a:alpha val="43137"/>
                    </a:srgbClr>
                  </a:outerShdw>
                </a:effectLst>
              </a:rPr>
              <a:t>6</a:t>
            </a:r>
            <a:r>
              <a:rPr lang="zh-CN" altLang="en-US" sz="2600" b="1" dirty="0" smtClean="0">
                <a:effectLst>
                  <a:outerShdw blurRad="38100" dist="38100" dir="2700000" algn="tl">
                    <a:srgbClr val="000000">
                      <a:alpha val="43137"/>
                    </a:srgbClr>
                  </a:outerShdw>
                </a:effectLst>
              </a:rPr>
              <a:t>日 国债期货上市交易</a:t>
            </a:r>
            <a:endParaRPr lang="en-US" altLang="zh-CN" sz="2600" b="1" dirty="0" smtClean="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5F4E339D-A1A3-4F54-94A6-2F3B0D60DDEB}" type="slidenum">
              <a:rPr lang="zh-CN" altLang="en-US" sz="1400" smtClean="0">
                <a:latin typeface="Arial" panose="020B0604020202020204" pitchFamily="34" charset="0"/>
              </a:rPr>
              <a:pPr eaLnBrk="1" hangingPunct="1">
                <a:defRPr/>
              </a:pPr>
              <a:t>66</a:t>
            </a:fld>
            <a:endParaRPr lang="en-US" altLang="zh-CN" sz="1400" smtClean="0">
              <a:latin typeface="Arial" panose="020B0604020202020204" pitchFamily="34" charset="0"/>
            </a:endParaRPr>
          </a:p>
        </p:txBody>
      </p:sp>
      <p:sp>
        <p:nvSpPr>
          <p:cNvPr id="3" name="内容占位符 2"/>
          <p:cNvSpPr>
            <a:spLocks noGrp="1"/>
          </p:cNvSpPr>
          <p:nvPr>
            <p:ph idx="4294967295"/>
          </p:nvPr>
        </p:nvSpPr>
        <p:spPr>
          <a:xfrm>
            <a:off x="0" y="285750"/>
            <a:ext cx="8929688" cy="5845175"/>
          </a:xfrm>
        </p:spPr>
        <p:txBody>
          <a:bodyPr/>
          <a:lstStyle/>
          <a:p>
            <a:pPr eaLnBrk="1" hangingPunct="1">
              <a:lnSpc>
                <a:spcPct val="90000"/>
              </a:lnSpc>
              <a:defRPr/>
            </a:pPr>
            <a:r>
              <a:rPr lang="en-US" altLang="zh-CN" b="1" dirty="0" smtClean="0"/>
              <a:t>2010</a:t>
            </a:r>
            <a:r>
              <a:rPr lang="zh-CN" altLang="en-US" b="1" dirty="0"/>
              <a:t>年</a:t>
            </a:r>
            <a:r>
              <a:rPr lang="en-US" altLang="zh-CN" b="1" dirty="0"/>
              <a:t>3</a:t>
            </a:r>
            <a:r>
              <a:rPr lang="zh-CN" altLang="en-US" b="1" dirty="0"/>
              <a:t>月推出融资融券，</a:t>
            </a:r>
            <a:r>
              <a:rPr lang="en-US" altLang="zh-CN" b="1" dirty="0"/>
              <a:t>4</a:t>
            </a:r>
            <a:r>
              <a:rPr lang="zh-CN" altLang="en-US" b="1" dirty="0"/>
              <a:t>月</a:t>
            </a:r>
            <a:r>
              <a:rPr lang="en-US" altLang="zh-CN" b="1" dirty="0"/>
              <a:t>16</a:t>
            </a:r>
            <a:r>
              <a:rPr lang="zh-CN" altLang="en-US" b="1" dirty="0"/>
              <a:t>日推出股指期货</a:t>
            </a:r>
            <a:r>
              <a:rPr lang="en-US" altLang="zh-CN" b="1" dirty="0"/>
              <a:t>.</a:t>
            </a:r>
          </a:p>
          <a:p>
            <a:pPr eaLnBrk="1" hangingPunct="1">
              <a:lnSpc>
                <a:spcPct val="90000"/>
              </a:lnSpc>
              <a:defRPr/>
            </a:pPr>
            <a:r>
              <a:rPr lang="en-US" altLang="zh-CN" b="1" dirty="0"/>
              <a:t>2015</a:t>
            </a:r>
            <a:r>
              <a:rPr lang="zh-CN" altLang="en-US" b="1" dirty="0"/>
              <a:t>年</a:t>
            </a:r>
            <a:r>
              <a:rPr lang="en-US" altLang="zh-CN" b="1" dirty="0"/>
              <a:t>2</a:t>
            </a:r>
            <a:r>
              <a:rPr lang="zh-CN" altLang="en-US" b="1" dirty="0"/>
              <a:t>月上证</a:t>
            </a:r>
            <a:r>
              <a:rPr lang="en-US" altLang="zh-CN" b="1" dirty="0"/>
              <a:t>50ETF</a:t>
            </a:r>
            <a:r>
              <a:rPr lang="zh-CN" altLang="en-US" b="1" dirty="0"/>
              <a:t>指数期权上市</a:t>
            </a:r>
          </a:p>
          <a:p>
            <a:pPr eaLnBrk="1" hangingPunct="1">
              <a:lnSpc>
                <a:spcPct val="110000"/>
              </a:lnSpc>
              <a:defRPr/>
            </a:pPr>
            <a:r>
              <a:rPr lang="zh-CN" altLang="en-US" b="1" dirty="0" smtClean="0"/>
              <a:t>房地产市场持续高温，可能产生新的风险，将直接影响银行业</a:t>
            </a:r>
            <a:r>
              <a:rPr lang="en-US" altLang="zh-CN" b="1" dirty="0" smtClean="0"/>
              <a:t>?</a:t>
            </a:r>
          </a:p>
          <a:p>
            <a:pPr eaLnBrk="1" hangingPunct="1">
              <a:lnSpc>
                <a:spcPct val="110000"/>
              </a:lnSpc>
              <a:defRPr/>
            </a:pPr>
            <a:r>
              <a:rPr lang="zh-CN" altLang="en-US" b="1" dirty="0" smtClean="0"/>
              <a:t>银行、基金、证券、信托积极进行金融创新</a:t>
            </a:r>
          </a:p>
          <a:p>
            <a:pPr eaLnBrk="1" hangingPunct="1">
              <a:lnSpc>
                <a:spcPct val="110000"/>
              </a:lnSpc>
              <a:defRPr/>
            </a:pPr>
            <a:r>
              <a:rPr lang="zh-CN" altLang="en-US" b="1" dirty="0" smtClean="0"/>
              <a:t>金融业是目前限制最多的行业，也就是可能面临最需要改革的行业</a:t>
            </a:r>
            <a:r>
              <a:rPr lang="en-US" altLang="zh-CN" b="1" dirty="0" smtClean="0"/>
              <a:t>,   </a:t>
            </a:r>
            <a:r>
              <a:rPr lang="zh-CN" altLang="en-US" b="1" dirty="0" smtClean="0"/>
              <a:t>需要大量的金融创新，提供更多的机会</a:t>
            </a:r>
          </a:p>
          <a:p>
            <a:pPr eaLnBrk="1" hangingPunct="1">
              <a:defRPr/>
            </a:pPr>
            <a:endParaRPr lang="zh-CN" altLang="en-US" dirty="0" smtClean="0"/>
          </a:p>
        </p:txBody>
      </p:sp>
      <p:sp>
        <p:nvSpPr>
          <p:cNvPr id="4" name="灯片编号占位符 3"/>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568E75AD-47F4-4E80-9932-5BDDC0315D41}"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66</a:t>
            </a:fld>
            <a:endParaRPr lang="en-US" altLang="zh-CN" sz="1000" smtClean="0">
              <a:effectLst>
                <a:outerShdw blurRad="38100" dist="38100" dir="2700000" algn="tl">
                  <a:srgbClr val="000000"/>
                </a:outerShdw>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8C8B7CB8-E22A-443C-9132-484C1B014359}" type="slidenum">
              <a:rPr lang="zh-CN" altLang="en-US" sz="1400" smtClean="0">
                <a:latin typeface="Arial" panose="020B0604020202020204" pitchFamily="34" charset="0"/>
              </a:rPr>
              <a:pPr eaLnBrk="1" hangingPunct="1">
                <a:defRPr/>
              </a:pPr>
              <a:t>67</a:t>
            </a:fld>
            <a:endParaRPr lang="en-US" altLang="zh-CN" sz="1400" smtClean="0">
              <a:latin typeface="Arial" panose="020B0604020202020204" pitchFamily="34" charset="0"/>
            </a:endParaRPr>
          </a:p>
        </p:txBody>
      </p:sp>
      <p:sp>
        <p:nvSpPr>
          <p:cNvPr id="6"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8E1CFFA3-14B0-483D-99D8-618DCA75DA2C}"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67</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48131" name="Rectangle 3"/>
          <p:cNvSpPr>
            <a:spLocks noGrp="1" noChangeArrowheads="1"/>
          </p:cNvSpPr>
          <p:nvPr>
            <p:ph type="body" idx="4294967295"/>
          </p:nvPr>
        </p:nvSpPr>
        <p:spPr>
          <a:xfrm>
            <a:off x="468313" y="782638"/>
            <a:ext cx="8351837" cy="5918200"/>
          </a:xfrm>
        </p:spPr>
        <p:txBody>
          <a:bodyPr/>
          <a:lstStyle/>
          <a:p>
            <a:pPr eaLnBrk="1" hangingPunct="1">
              <a:defRPr/>
            </a:pPr>
            <a:r>
              <a:rPr lang="en-US" altLang="zh-CN" sz="2800" b="1" dirty="0" smtClean="0"/>
              <a:t>2005</a:t>
            </a:r>
            <a:r>
              <a:rPr lang="zh-CN" sz="2800" b="1" dirty="0" smtClean="0"/>
              <a:t>年</a:t>
            </a:r>
            <a:r>
              <a:rPr lang="en-US" altLang="zh-CN" sz="2800" b="1" dirty="0" smtClean="0"/>
              <a:t>5</a:t>
            </a:r>
            <a:r>
              <a:rPr lang="zh-CN" sz="2800" b="1" dirty="0" smtClean="0"/>
              <a:t>月份开始推出股改计划  </a:t>
            </a:r>
          </a:p>
          <a:p>
            <a:pPr eaLnBrk="1" hangingPunct="1">
              <a:defRPr/>
            </a:pPr>
            <a:r>
              <a:rPr lang="en-US" altLang="zh-CN" sz="2800" b="1" dirty="0" smtClean="0"/>
              <a:t>6</a:t>
            </a:r>
            <a:r>
              <a:rPr lang="zh-CN" sz="2800" b="1" dirty="0" smtClean="0"/>
              <a:t>月</a:t>
            </a:r>
            <a:r>
              <a:rPr lang="en-US" altLang="zh-CN" sz="2800" b="1" dirty="0" smtClean="0"/>
              <a:t>15</a:t>
            </a:r>
            <a:r>
              <a:rPr lang="zh-CN" sz="2800" b="1" dirty="0" smtClean="0"/>
              <a:t>日推出银行间债券市场债券远期交易</a:t>
            </a:r>
            <a:endParaRPr lang="zh-CN" altLang="en-US" sz="2800" b="1" dirty="0" smtClean="0"/>
          </a:p>
          <a:p>
            <a:pPr eaLnBrk="1" hangingPunct="1">
              <a:defRPr/>
            </a:pPr>
            <a:r>
              <a:rPr lang="zh-CN" altLang="zh-CN" sz="2800" b="1" dirty="0" smtClean="0"/>
              <a:t>7</a:t>
            </a:r>
            <a:r>
              <a:rPr lang="zh-CN" sz="2800" b="1" dirty="0" smtClean="0"/>
              <a:t>月</a:t>
            </a:r>
            <a:r>
              <a:rPr lang="zh-CN" altLang="zh-CN" sz="2800" b="1" dirty="0" smtClean="0"/>
              <a:t>21</a:t>
            </a:r>
            <a:r>
              <a:rPr lang="zh-CN" sz="2800" b="1" dirty="0" smtClean="0"/>
              <a:t>日汇率制度改革</a:t>
            </a:r>
          </a:p>
          <a:p>
            <a:pPr eaLnBrk="1" hangingPunct="1">
              <a:defRPr/>
            </a:pPr>
            <a:r>
              <a:rPr lang="zh-CN" altLang="zh-CN" sz="2800" b="1" dirty="0" smtClean="0"/>
              <a:t>8</a:t>
            </a:r>
            <a:r>
              <a:rPr lang="zh-CN" sz="2800" b="1" dirty="0" smtClean="0"/>
              <a:t>月</a:t>
            </a:r>
            <a:r>
              <a:rPr lang="zh-CN" altLang="zh-CN" sz="2800" b="1" dirty="0" smtClean="0"/>
              <a:t>22</a:t>
            </a:r>
            <a:r>
              <a:rPr lang="zh-CN" sz="2800" b="1" dirty="0" smtClean="0"/>
              <a:t>日推出宝钢认购权证（看涨期权）</a:t>
            </a:r>
          </a:p>
          <a:p>
            <a:pPr eaLnBrk="1" hangingPunct="1">
              <a:defRPr/>
            </a:pPr>
            <a:r>
              <a:rPr lang="en-US" altLang="zh-CN" sz="2800" b="1" dirty="0" smtClean="0"/>
              <a:t>2006</a:t>
            </a:r>
            <a:r>
              <a:rPr lang="zh-CN" sz="2800" b="1" dirty="0" smtClean="0"/>
              <a:t>年</a:t>
            </a:r>
            <a:r>
              <a:rPr lang="en-US" altLang="zh-CN" sz="2800" b="1" dirty="0" smtClean="0"/>
              <a:t>8</a:t>
            </a:r>
            <a:r>
              <a:rPr lang="zh-CN" sz="2800" b="1" dirty="0" smtClean="0"/>
              <a:t>月</a:t>
            </a:r>
            <a:r>
              <a:rPr lang="en-US" altLang="zh-CN" sz="2800" b="1" dirty="0" smtClean="0"/>
              <a:t>28</a:t>
            </a:r>
            <a:r>
              <a:rPr lang="zh-CN" sz="2800" b="1" dirty="0" smtClean="0"/>
              <a:t>日（亚洲时间），</a:t>
            </a:r>
            <a:r>
              <a:rPr lang="en-US" altLang="zh-CN" sz="2800" b="1" dirty="0" smtClean="0"/>
              <a:t>CME</a:t>
            </a:r>
            <a:r>
              <a:rPr lang="zh-CN" sz="2800" b="1" dirty="0" smtClean="0"/>
              <a:t>推出人民币对美元、人民币对欧元及人民币对日元的期货和期权</a:t>
            </a:r>
          </a:p>
          <a:p>
            <a:pPr eaLnBrk="1" hangingPunct="1">
              <a:defRPr/>
            </a:pPr>
            <a:r>
              <a:rPr lang="en-US" altLang="zh-CN" sz="2800" b="1" dirty="0" smtClean="0"/>
              <a:t>9</a:t>
            </a:r>
            <a:r>
              <a:rPr lang="zh-CN" sz="2800" b="1" dirty="0" smtClean="0"/>
              <a:t>月</a:t>
            </a:r>
            <a:r>
              <a:rPr lang="en-US" altLang="zh-CN" sz="2800" b="1" dirty="0" smtClean="0"/>
              <a:t>5</a:t>
            </a:r>
            <a:r>
              <a:rPr lang="zh-CN" sz="2800" b="1" dirty="0" smtClean="0"/>
              <a:t>日新加坡推出新华富时</a:t>
            </a:r>
            <a:r>
              <a:rPr lang="en-US" altLang="zh-CN" sz="2800" b="1" dirty="0" smtClean="0"/>
              <a:t>A50</a:t>
            </a:r>
            <a:r>
              <a:rPr lang="zh-CN" sz="2800" b="1" dirty="0" smtClean="0"/>
              <a:t>股指期货</a:t>
            </a:r>
          </a:p>
          <a:p>
            <a:pPr eaLnBrk="1" hangingPunct="1">
              <a:defRPr/>
            </a:pPr>
            <a:r>
              <a:rPr lang="en-US" altLang="zh-CN" sz="2800" b="1" dirty="0" smtClean="0"/>
              <a:t>9</a:t>
            </a:r>
            <a:r>
              <a:rPr lang="zh-CN" sz="2800" b="1" dirty="0" smtClean="0"/>
              <a:t>月</a:t>
            </a:r>
            <a:r>
              <a:rPr lang="en-US" altLang="zh-CN" sz="2800" b="1" dirty="0" smtClean="0"/>
              <a:t>8</a:t>
            </a:r>
            <a:r>
              <a:rPr lang="zh-CN" sz="2800" b="1" dirty="0" smtClean="0"/>
              <a:t>日 成立中国金融期货交易所</a:t>
            </a:r>
          </a:p>
          <a:p>
            <a:pPr eaLnBrk="1" hangingPunct="1">
              <a:defRPr/>
            </a:pPr>
            <a:r>
              <a:rPr lang="en-US" altLang="zh-CN" sz="2800" b="1" dirty="0" smtClean="0"/>
              <a:t>11</a:t>
            </a:r>
            <a:r>
              <a:rPr lang="zh-CN" sz="2800" b="1" dirty="0" smtClean="0"/>
              <a:t>月</a:t>
            </a:r>
            <a:r>
              <a:rPr lang="en-US" altLang="zh-CN" sz="2800" b="1" dirty="0" smtClean="0"/>
              <a:t>07</a:t>
            </a:r>
            <a:r>
              <a:rPr lang="zh-CN" sz="2800" b="1" dirty="0" smtClean="0"/>
              <a:t>日马钢推出可分离交易转债</a:t>
            </a:r>
            <a:endParaRPr lang="en-US" altLang="zh-CN" sz="2800" b="1" dirty="0" smtClean="0"/>
          </a:p>
          <a:p>
            <a:pPr eaLnBrk="1" hangingPunct="1">
              <a:defRPr/>
            </a:pPr>
            <a:r>
              <a:rPr lang="en-US" altLang="zh-CN" sz="2800" b="1" dirty="0"/>
              <a:t>2007</a:t>
            </a:r>
            <a:r>
              <a:rPr lang="zh-CN" altLang="zh-CN" sz="2800" b="1" dirty="0"/>
              <a:t>年</a:t>
            </a:r>
            <a:r>
              <a:rPr lang="en-US" altLang="zh-CN" sz="2800" b="1" dirty="0"/>
              <a:t>3</a:t>
            </a:r>
            <a:r>
              <a:rPr lang="zh-CN" altLang="zh-CN" sz="2800" b="1" dirty="0"/>
              <a:t>月</a:t>
            </a:r>
            <a:r>
              <a:rPr lang="en-US" altLang="zh-CN" sz="2800" b="1" dirty="0"/>
              <a:t>26</a:t>
            </a:r>
            <a:r>
              <a:rPr lang="zh-CN" altLang="zh-CN" sz="2800" b="1" dirty="0"/>
              <a:t>日期锌推出</a:t>
            </a:r>
          </a:p>
          <a:p>
            <a:pPr eaLnBrk="1" hangingPunct="1">
              <a:defRPr/>
            </a:pPr>
            <a:r>
              <a:rPr lang="en-US" altLang="zh-CN" sz="2800" b="1" dirty="0"/>
              <a:t>2007</a:t>
            </a:r>
            <a:r>
              <a:rPr lang="zh-CN" altLang="zh-CN" sz="2800" b="1" dirty="0"/>
              <a:t>年</a:t>
            </a:r>
            <a:r>
              <a:rPr lang="en-US" altLang="zh-CN" sz="2800" b="1" dirty="0"/>
              <a:t>10</a:t>
            </a:r>
            <a:r>
              <a:rPr lang="zh-CN" altLang="zh-CN" sz="2800" b="1" dirty="0"/>
              <a:t>月</a:t>
            </a:r>
            <a:r>
              <a:rPr lang="en-US" altLang="zh-CN" sz="2800" b="1" dirty="0"/>
              <a:t>29</a:t>
            </a:r>
            <a:r>
              <a:rPr lang="zh-CN" altLang="zh-CN" sz="2800" b="1" dirty="0"/>
              <a:t>日推出棕榈油期货合约</a:t>
            </a:r>
            <a:r>
              <a:rPr lang="zh-CN" altLang="zh-CN" sz="2800" dirty="0"/>
              <a:t> </a:t>
            </a:r>
            <a:endParaRPr lang="zh-CN" altLang="zh-CN" sz="2800" b="1" dirty="0"/>
          </a:p>
          <a:p>
            <a:pPr marL="0" indent="0" eaLnBrk="1" hangingPunct="1">
              <a:buFont typeface="Wingdings" panose="05000000000000000000" pitchFamily="2" charset="2"/>
              <a:buNone/>
              <a:defRPr/>
            </a:pPr>
            <a:endParaRPr lang="zh-CN" sz="2800" b="1" dirty="0" smtClean="0"/>
          </a:p>
        </p:txBody>
      </p:sp>
      <p:sp>
        <p:nvSpPr>
          <p:cNvPr id="48132" name="Rectangle 4"/>
          <p:cNvSpPr>
            <a:spLocks noChangeArrowheads="1"/>
          </p:cNvSpPr>
          <p:nvPr/>
        </p:nvSpPr>
        <p:spPr bwMode="auto">
          <a:xfrm>
            <a:off x="1979613" y="188913"/>
            <a:ext cx="4968875" cy="641350"/>
          </a:xfrm>
          <a:prstGeom prst="rect">
            <a:avLst/>
          </a:prstGeom>
          <a:noFill/>
          <a:ln w="9525">
            <a:noFill/>
            <a:miter lim="800000"/>
            <a:headEnd/>
            <a:tailEnd/>
          </a:ln>
          <a:effectLst/>
        </p:spPr>
        <p:txBody>
          <a:bodyPr anchor="b">
            <a:spAutoFit/>
          </a:bodyPr>
          <a:lstStyle/>
          <a:p>
            <a:pPr>
              <a:defRPr/>
            </a:pPr>
            <a:r>
              <a:rPr lang="zh-CN" altLang="en-US" sz="3600" b="1">
                <a:effectLst>
                  <a:outerShdw blurRad="38100" dist="38100" dir="2700000" algn="tl">
                    <a:srgbClr val="000000"/>
                  </a:outerShdw>
                </a:effectLst>
                <a:latin typeface="Arial" charset="0"/>
              </a:rPr>
              <a:t>过去几年的相关的改革</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0D098A91-A4A0-496C-BECA-EC2CDFBD311B}" type="slidenum">
              <a:rPr lang="zh-CN" altLang="en-US" sz="1400" smtClean="0">
                <a:latin typeface="Arial" panose="020B0604020202020204" pitchFamily="34" charset="0"/>
              </a:rPr>
              <a:pPr eaLnBrk="1" hangingPunct="1">
                <a:defRPr/>
              </a:pPr>
              <a:t>68</a:t>
            </a:fld>
            <a:endParaRPr lang="en-US" altLang="zh-CN" sz="1400" smtClean="0">
              <a:latin typeface="Arial" panose="020B0604020202020204" pitchFamily="34" charset="0"/>
            </a:endParaRPr>
          </a:p>
        </p:txBody>
      </p:sp>
      <p:sp>
        <p:nvSpPr>
          <p:cNvPr id="5"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1304549B-1540-44E2-A068-E24B7EAF73DC}"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68</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49154" name="Rectangle 2"/>
          <p:cNvSpPr>
            <a:spLocks noGrp="1" noChangeArrowheads="1"/>
          </p:cNvSpPr>
          <p:nvPr>
            <p:ph type="body" idx="4294967295"/>
          </p:nvPr>
        </p:nvSpPr>
        <p:spPr>
          <a:xfrm>
            <a:off x="539750" y="333375"/>
            <a:ext cx="8064500" cy="6264275"/>
          </a:xfrm>
        </p:spPr>
        <p:txBody>
          <a:bodyPr/>
          <a:lstStyle/>
          <a:p>
            <a:pPr eaLnBrk="1" hangingPunct="1">
              <a:defRPr/>
            </a:pPr>
            <a:r>
              <a:rPr lang="en-US" altLang="zh-CN" sz="2400" b="1" dirty="0" smtClean="0"/>
              <a:t>2007</a:t>
            </a:r>
            <a:r>
              <a:rPr lang="zh-CN" sz="2400" b="1" dirty="0" smtClean="0"/>
              <a:t>年</a:t>
            </a:r>
            <a:r>
              <a:rPr lang="en-US" altLang="zh-CN" sz="2400" b="1" dirty="0" smtClean="0"/>
              <a:t>11</a:t>
            </a:r>
            <a:r>
              <a:rPr lang="zh-CN" sz="2400" b="1" dirty="0" smtClean="0"/>
              <a:t>月</a:t>
            </a:r>
            <a:r>
              <a:rPr lang="en-US" altLang="zh-CN" sz="2400" b="1" dirty="0" smtClean="0"/>
              <a:t>1</a:t>
            </a:r>
            <a:r>
              <a:rPr lang="zh-CN" sz="2400" b="1" dirty="0" smtClean="0"/>
              <a:t>日批准推出远期利率协议</a:t>
            </a:r>
          </a:p>
          <a:p>
            <a:pPr eaLnBrk="1" hangingPunct="1">
              <a:defRPr/>
            </a:pPr>
            <a:r>
              <a:rPr lang="en-US" altLang="zh-CN" sz="2400" b="1" dirty="0" smtClean="0"/>
              <a:t>2008</a:t>
            </a:r>
            <a:r>
              <a:rPr lang="zh-CN" sz="2400" b="1" dirty="0" smtClean="0"/>
              <a:t>年</a:t>
            </a:r>
            <a:r>
              <a:rPr lang="en-US" altLang="zh-CN" sz="2400" b="1" dirty="0" smtClean="0"/>
              <a:t>1</a:t>
            </a:r>
            <a:r>
              <a:rPr lang="zh-CN" sz="2400" b="1" dirty="0" smtClean="0"/>
              <a:t>月推出黄金期货</a:t>
            </a:r>
          </a:p>
          <a:p>
            <a:pPr eaLnBrk="1" hangingPunct="1">
              <a:defRPr/>
            </a:pPr>
            <a:r>
              <a:rPr lang="en-US" altLang="zh-CN" sz="2400" b="1" dirty="0" smtClean="0"/>
              <a:t>2009</a:t>
            </a:r>
            <a:r>
              <a:rPr lang="zh-CN" sz="2400" b="1" dirty="0" smtClean="0"/>
              <a:t>年加强国际间货币互换</a:t>
            </a:r>
          </a:p>
          <a:p>
            <a:pPr eaLnBrk="1" hangingPunct="1">
              <a:defRPr/>
            </a:pPr>
            <a:r>
              <a:rPr lang="en-US" altLang="zh-CN" sz="2400" b="1" dirty="0" smtClean="0"/>
              <a:t>2009</a:t>
            </a:r>
            <a:r>
              <a:rPr lang="zh-CN" sz="2400" b="1" dirty="0" smtClean="0"/>
              <a:t>年</a:t>
            </a:r>
            <a:r>
              <a:rPr lang="en-US" altLang="zh-CN" sz="2400" b="1" dirty="0" smtClean="0"/>
              <a:t>3</a:t>
            </a:r>
            <a:r>
              <a:rPr lang="zh-CN" sz="2400" b="1" dirty="0" smtClean="0"/>
              <a:t>月推出螺纹钢和线材期货</a:t>
            </a:r>
          </a:p>
          <a:p>
            <a:pPr eaLnBrk="1" hangingPunct="1">
              <a:defRPr/>
            </a:pPr>
            <a:r>
              <a:rPr lang="en-US" altLang="zh-CN" sz="2400" b="1" dirty="0" smtClean="0"/>
              <a:t>2009</a:t>
            </a:r>
            <a:r>
              <a:rPr lang="zh-CN" sz="2400" b="1" dirty="0" smtClean="0"/>
              <a:t>年</a:t>
            </a:r>
            <a:r>
              <a:rPr lang="en-US" altLang="zh-CN" sz="2400" b="1" dirty="0" smtClean="0"/>
              <a:t>4</a:t>
            </a:r>
            <a:r>
              <a:rPr lang="zh-CN" sz="2400" b="1" dirty="0" smtClean="0"/>
              <a:t>月推出早籼稻期货</a:t>
            </a:r>
          </a:p>
          <a:p>
            <a:pPr eaLnBrk="1" hangingPunct="1">
              <a:defRPr/>
            </a:pPr>
            <a:r>
              <a:rPr lang="en-US" altLang="zh-CN" sz="2400" b="1" dirty="0" smtClean="0"/>
              <a:t>2009</a:t>
            </a:r>
            <a:r>
              <a:rPr lang="zh-CN" sz="2400" b="1" dirty="0" smtClean="0"/>
              <a:t>年</a:t>
            </a:r>
            <a:r>
              <a:rPr lang="en-US" altLang="zh-CN" sz="2400" b="1" dirty="0" smtClean="0"/>
              <a:t>7</a:t>
            </a:r>
            <a:r>
              <a:rPr lang="zh-CN" sz="2400" b="1" dirty="0" smtClean="0"/>
              <a:t>月６日中行正式启动首笔跨境贸易人民币结算业务。</a:t>
            </a:r>
            <a:endParaRPr lang="zh-CN" altLang="en-US" sz="2400" b="1" dirty="0" smtClean="0"/>
          </a:p>
          <a:p>
            <a:pPr eaLnBrk="1" hangingPunct="1">
              <a:defRPr/>
            </a:pPr>
            <a:r>
              <a:rPr lang="en-US" altLang="zh-CN" sz="2400" b="1" dirty="0" smtClean="0"/>
              <a:t>2010</a:t>
            </a:r>
            <a:r>
              <a:rPr lang="zh-CN" altLang="en-US" sz="2400" b="1" dirty="0" smtClean="0"/>
              <a:t>年</a:t>
            </a:r>
            <a:r>
              <a:rPr lang="en-US" altLang="zh-CN" sz="2400" b="1" dirty="0" smtClean="0"/>
              <a:t>3</a:t>
            </a:r>
            <a:r>
              <a:rPr lang="zh-CN" altLang="en-US" sz="2400" b="1" dirty="0" smtClean="0"/>
              <a:t>月推出融资融券</a:t>
            </a:r>
          </a:p>
          <a:p>
            <a:pPr eaLnBrk="1" hangingPunct="1">
              <a:defRPr/>
            </a:pPr>
            <a:r>
              <a:rPr lang="en-US" altLang="zh-CN" sz="2400" b="1" dirty="0" smtClean="0"/>
              <a:t>2010</a:t>
            </a:r>
            <a:r>
              <a:rPr lang="zh-CN" altLang="en-US" sz="2400" b="1" dirty="0" smtClean="0"/>
              <a:t>年</a:t>
            </a:r>
            <a:r>
              <a:rPr lang="en-US" altLang="zh-CN" sz="2400" b="1" dirty="0" smtClean="0"/>
              <a:t>4</a:t>
            </a:r>
            <a:r>
              <a:rPr lang="zh-CN" altLang="en-US" sz="2400" b="1" dirty="0" smtClean="0"/>
              <a:t>月</a:t>
            </a:r>
            <a:r>
              <a:rPr lang="en-US" altLang="zh-CN" sz="2400" b="1" dirty="0" smtClean="0"/>
              <a:t>16</a:t>
            </a:r>
            <a:r>
              <a:rPr lang="zh-CN" altLang="en-US" sz="2400" b="1" dirty="0" smtClean="0"/>
              <a:t>日推出股指期货</a:t>
            </a:r>
            <a:endParaRPr lang="en-US" altLang="zh-CN" sz="2400" b="1" dirty="0" smtClean="0"/>
          </a:p>
          <a:p>
            <a:pPr eaLnBrk="1" hangingPunct="1">
              <a:defRPr/>
            </a:pPr>
            <a:r>
              <a:rPr lang="zh-CN" altLang="zh-CN" sz="2400" b="1" dirty="0"/>
              <a:t>2011年2月14日国家外汇局决定推出人民币对外汇期权交易</a:t>
            </a:r>
            <a:r>
              <a:rPr lang="zh-CN" altLang="zh-CN" sz="2400" b="1" dirty="0" smtClean="0"/>
              <a:t>.</a:t>
            </a:r>
            <a:endParaRPr lang="en-US" altLang="zh-CN" sz="2400" b="1" dirty="0" smtClean="0"/>
          </a:p>
          <a:p>
            <a:pPr eaLnBrk="1" hangingPunct="1">
              <a:defRPr/>
            </a:pPr>
            <a:r>
              <a:rPr lang="en-US" altLang="zh-CN" sz="2400" b="1" dirty="0"/>
              <a:t>2013</a:t>
            </a:r>
            <a:r>
              <a:rPr lang="zh-CN" altLang="en-US" sz="2400" b="1" dirty="0"/>
              <a:t>年</a:t>
            </a:r>
            <a:r>
              <a:rPr lang="zh-CN" altLang="en-US" sz="2400" b="1" dirty="0" smtClean="0"/>
              <a:t>，</a:t>
            </a:r>
            <a:r>
              <a:rPr lang="en-US" altLang="zh-CN" sz="2400" b="1" dirty="0"/>
              <a:t> 8</a:t>
            </a:r>
            <a:r>
              <a:rPr lang="zh-CN" altLang="en-US" sz="2400" b="1" dirty="0"/>
              <a:t>个商品</a:t>
            </a:r>
            <a:r>
              <a:rPr lang="zh-CN" altLang="en-US" sz="2400" b="1" dirty="0" smtClean="0"/>
              <a:t>期货焦煤</a:t>
            </a:r>
            <a:r>
              <a:rPr lang="zh-CN" altLang="en-US" sz="2400" b="1" dirty="0"/>
              <a:t>、动力煤、石油沥青、铁矿石、鸡蛋、粳稻、纤维板、</a:t>
            </a:r>
            <a:r>
              <a:rPr lang="zh-CN" altLang="en-US" sz="2400" b="1" dirty="0" smtClean="0"/>
              <a:t>胶合板和国债</a:t>
            </a:r>
            <a:r>
              <a:rPr lang="zh-CN" altLang="en-US" sz="2400" b="1" dirty="0"/>
              <a:t>期货上市交易，黄金、</a:t>
            </a:r>
            <a:r>
              <a:rPr lang="zh-CN" altLang="en-US" sz="2400" b="1" dirty="0" smtClean="0"/>
              <a:t>白银、铜</a:t>
            </a:r>
            <a:r>
              <a:rPr lang="zh-CN" altLang="en-US" sz="2400" b="1" dirty="0"/>
              <a:t>、铝、锌、</a:t>
            </a:r>
            <a:r>
              <a:rPr lang="zh-CN" altLang="en-US" sz="2400" b="1" dirty="0" smtClean="0"/>
              <a:t>铅相继开启夜盘交易</a:t>
            </a:r>
            <a:endParaRPr lang="en-US" altLang="zh-CN" sz="2400" b="1" dirty="0" smtClean="0"/>
          </a:p>
          <a:p>
            <a:pPr marL="0" indent="0" eaLnBrk="1" hangingPunct="1">
              <a:buFont typeface="Wingdings" panose="05000000000000000000" pitchFamily="2" charset="2"/>
              <a:buNone/>
              <a:defRPr/>
            </a:pPr>
            <a:endParaRPr lang="zh-CN" altLang="zh-CN" sz="2400" b="1" dirty="0" smtClean="0"/>
          </a:p>
          <a:p>
            <a:pPr eaLnBrk="1" hangingPunct="1">
              <a:defRPr/>
            </a:pPr>
            <a:endParaRPr lang="zh-CN" sz="2400" b="1"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24455CDF-A1D5-4B96-8B96-CD4B2CEDCB1C}" type="slidenum">
              <a:rPr lang="zh-CN" altLang="en-US" sz="1400" smtClean="0">
                <a:latin typeface="Arial" panose="020B0604020202020204" pitchFamily="34" charset="0"/>
              </a:rPr>
              <a:pPr eaLnBrk="1" hangingPunct="1">
                <a:defRPr/>
              </a:pPr>
              <a:t>69</a:t>
            </a:fld>
            <a:endParaRPr lang="en-US" altLang="zh-CN" sz="1400" smtClean="0">
              <a:latin typeface="Arial" panose="020B0604020202020204" pitchFamily="34" charset="0"/>
            </a:endParaRPr>
          </a:p>
        </p:txBody>
      </p:sp>
      <p:sp>
        <p:nvSpPr>
          <p:cNvPr id="5"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AFAD9EF8-DB82-4856-89B2-6B92D026030A}"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69</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49154" name="Rectangle 2"/>
          <p:cNvSpPr>
            <a:spLocks noGrp="1" noChangeArrowheads="1"/>
          </p:cNvSpPr>
          <p:nvPr>
            <p:ph type="body" idx="4294967295"/>
          </p:nvPr>
        </p:nvSpPr>
        <p:spPr>
          <a:xfrm>
            <a:off x="539750" y="333375"/>
            <a:ext cx="8064500" cy="6264275"/>
          </a:xfrm>
        </p:spPr>
        <p:txBody>
          <a:bodyPr/>
          <a:lstStyle/>
          <a:p>
            <a:pPr eaLnBrk="1" hangingPunct="1">
              <a:defRPr/>
            </a:pPr>
            <a:r>
              <a:rPr lang="en-US" altLang="zh-CN" sz="2400" b="1" dirty="0" smtClean="0"/>
              <a:t>2014</a:t>
            </a:r>
            <a:r>
              <a:rPr lang="zh-CN" altLang="en-US" sz="2400" b="1" dirty="0" smtClean="0"/>
              <a:t>年 </a:t>
            </a:r>
            <a:r>
              <a:rPr lang="zh-CN" altLang="en-US" sz="2400" dirty="0" smtClean="0"/>
              <a:t>聚丙烯、热轧卷板、晚籼稻、铁合金和玉米淀粉期货</a:t>
            </a:r>
            <a:r>
              <a:rPr lang="zh-CN" altLang="en-US" sz="2400" dirty="0"/>
              <a:t>上市，期货夜盘品种扩容至</a:t>
            </a:r>
            <a:r>
              <a:rPr lang="en-US" altLang="zh-CN" sz="2400" dirty="0"/>
              <a:t>23</a:t>
            </a:r>
            <a:r>
              <a:rPr lang="zh-CN" altLang="en-US" sz="2400" dirty="0"/>
              <a:t>个。上海</a:t>
            </a:r>
            <a:r>
              <a:rPr lang="zh-CN" altLang="en-US" sz="2400" dirty="0" smtClean="0"/>
              <a:t>黄金交易所</a:t>
            </a:r>
            <a:r>
              <a:rPr lang="zh-CN" altLang="en-US" sz="2400" dirty="0"/>
              <a:t>黄金国际</a:t>
            </a:r>
            <a:r>
              <a:rPr lang="zh-CN" altLang="en-US" sz="2400" dirty="0" smtClean="0"/>
              <a:t>版于</a:t>
            </a:r>
            <a:r>
              <a:rPr lang="en-US" altLang="zh-CN" sz="2400" dirty="0"/>
              <a:t>2014</a:t>
            </a:r>
            <a:r>
              <a:rPr lang="zh-CN" altLang="en-US" sz="2400" dirty="0"/>
              <a:t>年</a:t>
            </a:r>
            <a:r>
              <a:rPr lang="en-US" altLang="zh-CN" sz="2400" dirty="0"/>
              <a:t>9</a:t>
            </a:r>
            <a:r>
              <a:rPr lang="zh-CN" altLang="en-US" sz="2400" dirty="0"/>
              <a:t>月</a:t>
            </a:r>
            <a:r>
              <a:rPr lang="en-US" altLang="zh-CN" sz="2400" dirty="0" smtClean="0"/>
              <a:t>18</a:t>
            </a:r>
            <a:r>
              <a:rPr lang="zh-CN" altLang="en-US" sz="2400" dirty="0" smtClean="0"/>
              <a:t>日</a:t>
            </a:r>
            <a:r>
              <a:rPr lang="zh-CN" altLang="en-US" sz="2400" dirty="0"/>
              <a:t>在上海自贸区</a:t>
            </a:r>
            <a:r>
              <a:rPr lang="zh-CN" altLang="en-US" sz="2400" dirty="0" smtClean="0"/>
              <a:t>正式上线，以人民币计价。</a:t>
            </a:r>
            <a:endParaRPr lang="en-US" altLang="zh-CN" sz="2400" dirty="0" smtClean="0"/>
          </a:p>
          <a:p>
            <a:pPr eaLnBrk="1" hangingPunct="1">
              <a:defRPr/>
            </a:pPr>
            <a:r>
              <a:rPr lang="en-US" altLang="zh-CN" sz="2400" dirty="0" smtClean="0"/>
              <a:t>2015</a:t>
            </a:r>
            <a:r>
              <a:rPr lang="zh-CN" altLang="en-US" sz="2400" dirty="0" smtClean="0"/>
              <a:t>年</a:t>
            </a:r>
            <a:r>
              <a:rPr lang="en-US" altLang="zh-CN" sz="2400" dirty="0" smtClean="0"/>
              <a:t>3</a:t>
            </a:r>
            <a:r>
              <a:rPr lang="zh-CN" altLang="en-US" sz="2400" dirty="0" smtClean="0"/>
              <a:t>月</a:t>
            </a:r>
            <a:r>
              <a:rPr lang="en-US" altLang="zh-CN" sz="2400" dirty="0" smtClean="0"/>
              <a:t>27</a:t>
            </a:r>
            <a:r>
              <a:rPr lang="zh-CN" altLang="en-US" sz="2400" dirty="0" smtClean="0"/>
              <a:t>日镍</a:t>
            </a:r>
            <a:r>
              <a:rPr lang="zh-CN" altLang="en-US" sz="2400" dirty="0"/>
              <a:t>锡</a:t>
            </a:r>
            <a:r>
              <a:rPr lang="zh-CN" altLang="en-US" sz="2400" dirty="0" smtClean="0"/>
              <a:t>期货上市交易</a:t>
            </a:r>
            <a:endParaRPr lang="en-US" altLang="zh-CN" sz="2400" dirty="0" smtClean="0"/>
          </a:p>
          <a:p>
            <a:pPr eaLnBrk="1" hangingPunct="1">
              <a:defRPr/>
            </a:pPr>
            <a:r>
              <a:rPr lang="en-US" altLang="zh-CN" sz="2400" dirty="0" smtClean="0"/>
              <a:t>2015</a:t>
            </a:r>
            <a:r>
              <a:rPr lang="zh-CN" altLang="en-US" sz="2400" dirty="0" smtClean="0"/>
              <a:t>年</a:t>
            </a:r>
            <a:r>
              <a:rPr lang="en-US" altLang="zh-CN" sz="2400" dirty="0" smtClean="0"/>
              <a:t>2</a:t>
            </a:r>
            <a:r>
              <a:rPr lang="zh-CN" altLang="en-US" sz="2400" dirty="0" smtClean="0"/>
              <a:t>月</a:t>
            </a:r>
            <a:r>
              <a:rPr lang="en-US" altLang="zh-CN" sz="2400" dirty="0" smtClean="0"/>
              <a:t>9</a:t>
            </a:r>
            <a:r>
              <a:rPr lang="zh-CN" altLang="en-US" sz="2400" dirty="0" smtClean="0"/>
              <a:t>日，上证</a:t>
            </a:r>
            <a:r>
              <a:rPr lang="en-US" altLang="zh-CN" sz="2400" dirty="0" smtClean="0"/>
              <a:t>50ETF</a:t>
            </a:r>
            <a:r>
              <a:rPr lang="zh-CN" altLang="en-US" sz="2400" dirty="0" smtClean="0"/>
              <a:t>指数期权上市交易</a:t>
            </a:r>
            <a:endParaRPr lang="en-US" altLang="zh-CN" sz="2400" dirty="0" smtClean="0"/>
          </a:p>
          <a:p>
            <a:pPr eaLnBrk="1" hangingPunct="1">
              <a:defRPr/>
            </a:pPr>
            <a:r>
              <a:rPr lang="en-US" altLang="zh-CN" sz="2400" dirty="0" smtClean="0"/>
              <a:t>2015</a:t>
            </a:r>
            <a:r>
              <a:rPr lang="zh-CN" altLang="en-US" sz="2400" dirty="0" smtClean="0"/>
              <a:t>年</a:t>
            </a:r>
            <a:r>
              <a:rPr lang="en-US" altLang="zh-CN" sz="2400" dirty="0" smtClean="0"/>
              <a:t>2</a:t>
            </a:r>
            <a:r>
              <a:rPr lang="zh-CN" altLang="en-US" sz="2400" dirty="0" smtClean="0"/>
              <a:t>月</a:t>
            </a:r>
            <a:r>
              <a:rPr lang="en-US" altLang="zh-CN" sz="2400" dirty="0" smtClean="0"/>
              <a:t>27</a:t>
            </a:r>
            <a:r>
              <a:rPr lang="zh-CN" altLang="en-US" sz="2400" dirty="0"/>
              <a:t>日，上证</a:t>
            </a:r>
            <a:r>
              <a:rPr lang="en-US" altLang="zh-CN" sz="2400" dirty="0"/>
              <a:t>50</a:t>
            </a:r>
            <a:r>
              <a:rPr lang="zh-CN" altLang="en-US" sz="2400" dirty="0"/>
              <a:t>和中证</a:t>
            </a:r>
            <a:r>
              <a:rPr lang="en-US" altLang="zh-CN" sz="2400" dirty="0"/>
              <a:t>500</a:t>
            </a:r>
            <a:r>
              <a:rPr lang="zh-CN" altLang="en-US" sz="2400" dirty="0"/>
              <a:t>股指期货获</a:t>
            </a:r>
            <a:r>
              <a:rPr lang="zh-CN" altLang="en-US" sz="2400" dirty="0" smtClean="0"/>
              <a:t>批，</a:t>
            </a:r>
            <a:r>
              <a:rPr lang="en-US" altLang="zh-CN" sz="2400" dirty="0" smtClean="0"/>
              <a:t>4</a:t>
            </a:r>
            <a:r>
              <a:rPr lang="zh-CN" altLang="en-US" sz="2400" dirty="0" smtClean="0"/>
              <a:t>月</a:t>
            </a:r>
            <a:r>
              <a:rPr lang="en-US" altLang="zh-CN" sz="2400" dirty="0" smtClean="0"/>
              <a:t>16</a:t>
            </a:r>
            <a:r>
              <a:rPr lang="zh-CN" altLang="en-US" sz="2400" dirty="0" smtClean="0"/>
              <a:t>日开始交易。</a:t>
            </a:r>
            <a:endParaRPr lang="en-US" altLang="zh-CN" sz="2400" dirty="0" smtClean="0"/>
          </a:p>
          <a:p>
            <a:pPr eaLnBrk="1" hangingPunct="1">
              <a:defRPr/>
            </a:pPr>
            <a:r>
              <a:rPr lang="en-US" altLang="zh-CN" sz="2400" dirty="0" smtClean="0"/>
              <a:t>2017年3</a:t>
            </a:r>
            <a:r>
              <a:rPr lang="zh-CN" altLang="en-US" sz="2400" dirty="0"/>
              <a:t>月</a:t>
            </a:r>
            <a:r>
              <a:rPr lang="en-US" altLang="zh-CN" sz="2400" dirty="0"/>
              <a:t>31</a:t>
            </a:r>
            <a:r>
              <a:rPr lang="zh-CN" altLang="en-US" sz="2400" dirty="0" smtClean="0"/>
              <a:t>日</a:t>
            </a:r>
            <a:r>
              <a:rPr lang="zh-CN" altLang="en-US" sz="2400" dirty="0"/>
              <a:t>豆粕期权</a:t>
            </a:r>
            <a:r>
              <a:rPr lang="zh-CN" altLang="en-US" sz="2400" dirty="0" smtClean="0"/>
              <a:t>上市，</a:t>
            </a:r>
            <a:r>
              <a:rPr lang="en-US" altLang="zh-CN" sz="2400" dirty="0" smtClean="0"/>
              <a:t>4</a:t>
            </a:r>
            <a:r>
              <a:rPr lang="zh-CN" altLang="en-US" sz="2400" dirty="0"/>
              <a:t>月</a:t>
            </a:r>
            <a:r>
              <a:rPr lang="en-US" altLang="zh-CN" sz="2400" dirty="0"/>
              <a:t>19</a:t>
            </a:r>
            <a:r>
              <a:rPr lang="zh-CN" altLang="en-US" sz="2400" dirty="0" smtClean="0"/>
              <a:t>日</a:t>
            </a:r>
            <a:r>
              <a:rPr lang="zh-CN" altLang="en-US" sz="2400" dirty="0"/>
              <a:t>白糖期权</a:t>
            </a:r>
            <a:r>
              <a:rPr lang="zh-CN" altLang="en-US" sz="2400" dirty="0" smtClean="0"/>
              <a:t>上市</a:t>
            </a:r>
            <a:r>
              <a:rPr lang="zh-CN" altLang="zh-CN" sz="2400" dirty="0" smtClean="0"/>
              <a:t>。</a:t>
            </a:r>
            <a:endParaRPr lang="en-US" altLang="zh-CN" sz="2400" dirty="0" smtClean="0"/>
          </a:p>
          <a:p>
            <a:pPr eaLnBrk="1" hangingPunct="1">
              <a:defRPr/>
            </a:pPr>
            <a:r>
              <a:rPr lang="en-US" altLang="zh-CN" sz="2400" dirty="0"/>
              <a:t>8</a:t>
            </a:r>
            <a:r>
              <a:rPr lang="zh-CN" altLang="en-US" sz="2400" dirty="0"/>
              <a:t>月</a:t>
            </a:r>
            <a:r>
              <a:rPr lang="en-US" altLang="zh-CN" sz="2400" dirty="0"/>
              <a:t>18</a:t>
            </a:r>
            <a:r>
              <a:rPr lang="zh-CN" altLang="en-US" sz="2400" dirty="0"/>
              <a:t>日，棉纱</a:t>
            </a:r>
            <a:r>
              <a:rPr lang="zh-CN" altLang="en-US" sz="2400" dirty="0" smtClean="0"/>
              <a:t>期货在</a:t>
            </a:r>
            <a:r>
              <a:rPr lang="zh-CN" altLang="en-US" sz="2400" dirty="0"/>
              <a:t>郑州商品交易所挂牌</a:t>
            </a:r>
            <a:r>
              <a:rPr lang="zh-CN" altLang="en-US" sz="2400" dirty="0" smtClean="0"/>
              <a:t>交易。</a:t>
            </a:r>
            <a:endParaRPr lang="en-US" altLang="zh-CN" sz="2400" dirty="0" smtClean="0"/>
          </a:p>
          <a:p>
            <a:pPr eaLnBrk="1" hangingPunct="1">
              <a:defRPr/>
            </a:pPr>
            <a:r>
              <a:rPr lang="en-US" altLang="zh-CN" sz="2400" dirty="0" smtClean="0"/>
              <a:t>12</a:t>
            </a:r>
            <a:r>
              <a:rPr lang="zh-CN" altLang="en-US" sz="2400" dirty="0"/>
              <a:t>月</a:t>
            </a:r>
            <a:r>
              <a:rPr lang="en-US" altLang="zh-CN" sz="2400" dirty="0"/>
              <a:t>22</a:t>
            </a:r>
            <a:r>
              <a:rPr lang="zh-CN" altLang="en-US" sz="2400" dirty="0"/>
              <a:t>日，以红富士鲜苹果为标的的苹果</a:t>
            </a:r>
            <a:r>
              <a:rPr lang="zh-CN" altLang="en-US" sz="2400" dirty="0" smtClean="0"/>
              <a:t>期货在</a:t>
            </a:r>
            <a:r>
              <a:rPr lang="zh-CN" altLang="en-US" sz="2400" dirty="0"/>
              <a:t>郑州商品交易所上市</a:t>
            </a:r>
            <a:r>
              <a:rPr lang="zh-CN" altLang="en-US" sz="2400" dirty="0" smtClean="0"/>
              <a:t>交易。</a:t>
            </a:r>
            <a:endParaRPr lang="en-US" altLang="zh-CN" sz="2400" dirty="0" smtClean="0"/>
          </a:p>
          <a:p>
            <a:pPr eaLnBrk="1" hangingPunct="1">
              <a:defRPr/>
            </a:pPr>
            <a:r>
              <a:rPr lang="en-US" altLang="zh-CN" sz="2400" dirty="0" smtClean="0"/>
              <a:t>2018</a:t>
            </a:r>
            <a:r>
              <a:rPr lang="zh-CN" altLang="en-US" sz="2400" dirty="0" smtClean="0"/>
              <a:t>年</a:t>
            </a:r>
            <a:r>
              <a:rPr lang="en-US" altLang="zh-CN" sz="2400" dirty="0" smtClean="0"/>
              <a:t>3</a:t>
            </a:r>
            <a:r>
              <a:rPr lang="zh-CN" altLang="en-US" sz="2400" dirty="0" smtClean="0"/>
              <a:t>月</a:t>
            </a:r>
            <a:r>
              <a:rPr lang="en-US" altLang="zh-CN" sz="2400" dirty="0" smtClean="0"/>
              <a:t>26</a:t>
            </a:r>
            <a:r>
              <a:rPr lang="zh-CN" altLang="en-US" sz="2400" dirty="0"/>
              <a:t>日原油期货将</a:t>
            </a:r>
            <a:r>
              <a:rPr lang="zh-CN" altLang="en-US" sz="2400" dirty="0" smtClean="0"/>
              <a:t>在上海</a:t>
            </a:r>
            <a:r>
              <a:rPr lang="zh-CN" altLang="en-US" sz="2400" dirty="0"/>
              <a:t>国际能源交易中心挂牌</a:t>
            </a:r>
            <a:r>
              <a:rPr lang="zh-CN" altLang="en-US" sz="2400" dirty="0" smtClean="0"/>
              <a:t>交易。</a:t>
            </a:r>
            <a:endParaRPr lang="en-US" altLang="zh-CN" sz="2400" dirty="0" smtClean="0"/>
          </a:p>
          <a:p>
            <a:pPr eaLnBrk="1" hangingPunct="1">
              <a:defRPr/>
            </a:pPr>
            <a:endParaRPr lang="zh-CN" altLang="zh-CN" sz="2400" b="1" dirty="0" smtClean="0"/>
          </a:p>
          <a:p>
            <a:pPr eaLnBrk="1" hangingPunct="1">
              <a:defRPr/>
            </a:pPr>
            <a:endParaRPr lang="zh-CN" sz="2400" b="1"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043487A0-47BC-4CD6-A551-87903345AEA1}" type="slidenum">
              <a:rPr lang="zh-CN" altLang="en-US" sz="1400" smtClean="0">
                <a:latin typeface="Arial" panose="020B0604020202020204" pitchFamily="34" charset="0"/>
              </a:rPr>
              <a:pPr eaLnBrk="1" hangingPunct="1">
                <a:defRPr/>
              </a:pPr>
              <a:t>7</a:t>
            </a:fld>
            <a:endParaRPr lang="en-US" altLang="zh-CN" sz="1400" smtClean="0">
              <a:latin typeface="Arial" panose="020B0604020202020204" pitchFamily="34" charset="0"/>
            </a:endParaRPr>
          </a:p>
        </p:txBody>
      </p:sp>
      <p:sp>
        <p:nvSpPr>
          <p:cNvPr id="309250" name="Rectangle 2"/>
          <p:cNvSpPr>
            <a:spLocks noGrp="1" noChangeArrowheads="1"/>
          </p:cNvSpPr>
          <p:nvPr>
            <p:ph type="title"/>
          </p:nvPr>
        </p:nvSpPr>
        <p:spPr/>
        <p:txBody>
          <a:bodyPr/>
          <a:lstStyle/>
          <a:p>
            <a:pPr eaLnBrk="1" hangingPunct="1">
              <a:defRPr/>
            </a:pPr>
            <a:r>
              <a:rPr lang="zh-CN" altLang="en-US" b="1" smtClean="0"/>
              <a:t>第二部分</a:t>
            </a:r>
          </a:p>
        </p:txBody>
      </p:sp>
      <p:sp>
        <p:nvSpPr>
          <p:cNvPr id="309251" name="Rectangle 3"/>
          <p:cNvSpPr>
            <a:spLocks noGrp="1" noChangeArrowheads="1"/>
          </p:cNvSpPr>
          <p:nvPr>
            <p:ph type="body" idx="1"/>
          </p:nvPr>
        </p:nvSpPr>
        <p:spPr/>
        <p:txBody>
          <a:bodyPr/>
          <a:lstStyle/>
          <a:p>
            <a:pPr eaLnBrk="1" hangingPunct="1">
              <a:lnSpc>
                <a:spcPct val="120000"/>
              </a:lnSpc>
              <a:defRPr/>
            </a:pPr>
            <a:r>
              <a:rPr lang="zh-CN" altLang="en-US" sz="3600" b="1" dirty="0" smtClean="0">
                <a:ea typeface="楷体_GB2312" pitchFamily="49" charset="-122"/>
              </a:rPr>
              <a:t>金融产品和金融衍生产品介绍</a:t>
            </a:r>
          </a:p>
          <a:p>
            <a:pPr eaLnBrk="1" hangingPunct="1">
              <a:lnSpc>
                <a:spcPct val="120000"/>
              </a:lnSpc>
              <a:defRPr/>
            </a:pPr>
            <a:r>
              <a:rPr lang="zh-CN" altLang="en-US" sz="3600" b="1" dirty="0" smtClean="0">
                <a:ea typeface="楷体_GB2312" pitchFamily="49" charset="-122"/>
              </a:rPr>
              <a:t>远期交易、期货交易和金融互换的基本技术和应用案例讨论</a:t>
            </a:r>
          </a:p>
          <a:p>
            <a:pPr eaLnBrk="1" hangingPunct="1">
              <a:lnSpc>
                <a:spcPct val="120000"/>
              </a:lnSpc>
              <a:defRPr/>
            </a:pPr>
            <a:r>
              <a:rPr lang="zh-CN" altLang="en-US" sz="3600" b="1" dirty="0" smtClean="0">
                <a:ea typeface="楷体_GB2312" pitchFamily="49" charset="-122"/>
              </a:rPr>
              <a:t>期货市场套期保值决策和案例分析 </a:t>
            </a:r>
          </a:p>
          <a:p>
            <a:pPr eaLnBrk="1" hangingPunct="1">
              <a:lnSpc>
                <a:spcPct val="120000"/>
              </a:lnSpc>
              <a:defRPr/>
            </a:pPr>
            <a:r>
              <a:rPr lang="zh-CN" altLang="en-US" sz="3600" b="1" dirty="0" smtClean="0">
                <a:ea typeface="楷体_GB2312" pitchFamily="49" charset="-122"/>
              </a:rPr>
              <a:t>期货市场套利和案例</a:t>
            </a:r>
            <a:r>
              <a:rPr lang="zh-CN" altLang="en-US" sz="3600" b="1" dirty="0">
                <a:ea typeface="楷体_GB2312" pitchFamily="49" charset="-122"/>
              </a:rPr>
              <a:t>分析 </a:t>
            </a:r>
          </a:p>
        </p:txBody>
      </p:sp>
    </p:spTree>
    <p:extLst>
      <p:ext uri="{BB962C8B-B14F-4D97-AF65-F5344CB8AC3E}">
        <p14:creationId xmlns:p14="http://schemas.microsoft.com/office/powerpoint/2010/main" val="38651819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0E61F419-19BA-4851-94DE-8910CB522DF2}" type="slidenum">
              <a:rPr lang="zh-CN" altLang="en-US" sz="1400" smtClean="0">
                <a:latin typeface="Arial" panose="020B0604020202020204" pitchFamily="34" charset="0"/>
              </a:rPr>
              <a:pPr eaLnBrk="1" hangingPunct="1">
                <a:defRPr/>
              </a:pPr>
              <a:t>70</a:t>
            </a:fld>
            <a:endParaRPr lang="en-US" altLang="zh-CN" sz="1400" smtClean="0">
              <a:latin typeface="Arial" panose="020B0604020202020204" pitchFamily="34" charset="0"/>
            </a:endParaRPr>
          </a:p>
        </p:txBody>
      </p:sp>
      <p:sp>
        <p:nvSpPr>
          <p:cNvPr id="714754" name="Rectangle 2"/>
          <p:cNvSpPr>
            <a:spLocks noGrp="1" noChangeArrowheads="1"/>
          </p:cNvSpPr>
          <p:nvPr>
            <p:ph type="title"/>
          </p:nvPr>
        </p:nvSpPr>
        <p:spPr/>
        <p:txBody>
          <a:bodyPr/>
          <a:lstStyle/>
          <a:p>
            <a:pPr eaLnBrk="1" hangingPunct="1">
              <a:defRPr/>
            </a:pPr>
            <a:r>
              <a:rPr lang="zh-CN" altLang="en-US" sz="4000" smtClean="0"/>
              <a:t>中国历年外汇储备情况</a:t>
            </a:r>
          </a:p>
        </p:txBody>
      </p:sp>
      <p:graphicFrame>
        <p:nvGraphicFramePr>
          <p:cNvPr id="93188" name="Object 3"/>
          <p:cNvGraphicFramePr>
            <a:graphicFrameLocks noGrp="1" noChangeAspect="1"/>
          </p:cNvGraphicFramePr>
          <p:nvPr>
            <p:ph idx="1"/>
            <p:extLst>
              <p:ext uri="{D42A27DB-BD31-4B8C-83A1-F6EECF244321}">
                <p14:modId xmlns:p14="http://schemas.microsoft.com/office/powerpoint/2010/main" val="3526145246"/>
              </p:ext>
            </p:extLst>
          </p:nvPr>
        </p:nvGraphicFramePr>
        <p:xfrm>
          <a:off x="701675" y="1365250"/>
          <a:ext cx="8001000" cy="4708525"/>
        </p:xfrm>
        <a:graphic>
          <a:graphicData uri="http://schemas.openxmlformats.org/presentationml/2006/ole">
            <mc:AlternateContent xmlns:mc="http://schemas.openxmlformats.org/markup-compatibility/2006">
              <mc:Choice xmlns:v="urn:schemas-microsoft-com:vml" Requires="v">
                <p:oleObj spid="_x0000_s93208" name="图表" r:id="rId3" imgW="8239055" imgH="4848120" progId="Excel.Chart.8">
                  <p:embed/>
                </p:oleObj>
              </mc:Choice>
              <mc:Fallback>
                <p:oleObj name="图表" r:id="rId3" imgW="8239055" imgH="4848120" progId="Excel.Chart.8">
                  <p:embed/>
                  <p:pic>
                    <p:nvPicPr>
                      <p:cNvPr id="0" name="Object 3"/>
                      <p:cNvPicPr>
                        <a:picLocks noChangeAspect="1" noChangeArrowheads="1"/>
                      </p:cNvPicPr>
                      <p:nvPr/>
                    </p:nvPicPr>
                    <p:blipFill>
                      <a:blip r:embed="rId4"/>
                      <a:srcRect/>
                      <a:stretch>
                        <a:fillRect/>
                      </a:stretch>
                    </p:blipFill>
                    <p:spPr bwMode="auto">
                      <a:xfrm>
                        <a:off x="701675" y="1365250"/>
                        <a:ext cx="8001000" cy="4708525"/>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457200" y="277813"/>
            <a:ext cx="8229600" cy="703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b="1" smtClean="0">
                <a:solidFill>
                  <a:schemeClr val="tx1"/>
                </a:solidFill>
                <a:effectLst/>
              </a:rPr>
              <a:t>人民币汇率走势</a:t>
            </a:r>
            <a:r>
              <a:rPr lang="en-US" altLang="zh-CN" sz="3600" b="1" smtClean="0">
                <a:solidFill>
                  <a:schemeClr val="tx1"/>
                </a:solidFill>
                <a:effectLst/>
              </a:rPr>
              <a:t>  CNY/USD</a:t>
            </a:r>
            <a:br>
              <a:rPr lang="en-US" altLang="zh-CN" sz="3600" b="1" smtClean="0">
                <a:solidFill>
                  <a:schemeClr val="tx1"/>
                </a:solidFill>
                <a:effectLst/>
              </a:rPr>
            </a:br>
            <a:r>
              <a:rPr lang="en-US" altLang="zh-CN" sz="3600" b="1" smtClean="0">
                <a:solidFill>
                  <a:schemeClr val="tx1"/>
                </a:solidFill>
                <a:effectLst/>
              </a:rPr>
              <a:t> 1980-2014.02</a:t>
            </a:r>
          </a:p>
        </p:txBody>
      </p:sp>
      <p:sp>
        <p:nvSpPr>
          <p:cNvPr id="94211" name="Picture 9" descr="FRED Graph"/>
          <p:cNvSpPr>
            <a:spLocks noChangeAspect="1" noChangeArrowheads="1"/>
          </p:cNvSpPr>
          <p:nvPr/>
        </p:nvSpPr>
        <p:spPr bwMode="auto">
          <a:xfrm>
            <a:off x="395288" y="1557338"/>
            <a:ext cx="85217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0"/>
              </a:spcBef>
              <a:buClrTx/>
              <a:buSzTx/>
              <a:buFontTx/>
              <a:buNone/>
            </a:pPr>
            <a:endParaRPr lang="zh-CN" altLang="en-US" sz="4400">
              <a:latin typeface="Tahoma" panose="020B0604030504040204" pitchFamily="34" charset="0"/>
            </a:endParaRPr>
          </a:p>
        </p:txBody>
      </p:sp>
      <p:pic>
        <p:nvPicPr>
          <p:cNvPr id="94212" name="Picture 9" descr="FRED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484313"/>
            <a:ext cx="85217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500063" y="63500"/>
            <a:ext cx="8186737" cy="1150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b="1" dirty="0" smtClean="0">
                <a:solidFill>
                  <a:schemeClr val="tx1"/>
                </a:solidFill>
                <a:effectLst/>
              </a:rPr>
              <a:t>人民币汇率走势</a:t>
            </a:r>
            <a:r>
              <a:rPr lang="en-US" altLang="zh-CN" sz="3600" b="1" dirty="0" smtClean="0">
                <a:solidFill>
                  <a:schemeClr val="tx1"/>
                </a:solidFill>
                <a:effectLst/>
              </a:rPr>
              <a:t>  USD/CNY</a:t>
            </a:r>
            <a:br>
              <a:rPr lang="en-US" altLang="zh-CN" sz="3600" b="1" dirty="0" smtClean="0">
                <a:solidFill>
                  <a:schemeClr val="tx1"/>
                </a:solidFill>
                <a:effectLst/>
              </a:rPr>
            </a:br>
            <a:r>
              <a:rPr lang="en-US" altLang="zh-CN" sz="3600" b="1" dirty="0" smtClean="0">
                <a:solidFill>
                  <a:schemeClr val="tx1"/>
                </a:solidFill>
                <a:effectLst/>
              </a:rPr>
              <a:t> 2006 -2018</a:t>
            </a:r>
          </a:p>
        </p:txBody>
      </p:sp>
      <p:pic>
        <p:nvPicPr>
          <p:cNvPr id="3" name="图片 2"/>
          <p:cNvPicPr>
            <a:picLocks noChangeAspect="1"/>
          </p:cNvPicPr>
          <p:nvPr/>
        </p:nvPicPr>
        <p:blipFill>
          <a:blip r:embed="rId3"/>
          <a:stretch>
            <a:fillRect/>
          </a:stretch>
        </p:blipFill>
        <p:spPr>
          <a:xfrm>
            <a:off x="351754" y="1643062"/>
            <a:ext cx="8415161" cy="4738266"/>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BB464BBD-036F-407E-BC98-C4A66DEEC477}"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73</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98307" name="Rectangle 2"/>
          <p:cNvSpPr>
            <a:spLocks noGrp="1" noChangeArrowheads="1"/>
          </p:cNvSpPr>
          <p:nvPr>
            <p:ph type="title" idx="4294967295"/>
          </p:nvPr>
        </p:nvSpPr>
        <p:spPr>
          <a:xfrm>
            <a:off x="323850" y="115888"/>
            <a:ext cx="8435975" cy="113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b="1" smtClean="0">
                <a:solidFill>
                  <a:schemeClr val="tx1"/>
                </a:solidFill>
                <a:effectLst/>
              </a:rPr>
              <a:t>12</a:t>
            </a:r>
            <a:r>
              <a:rPr lang="zh-CN" altLang="en-US" sz="3600" b="1" smtClean="0">
                <a:solidFill>
                  <a:schemeClr val="tx1"/>
                </a:solidFill>
                <a:effectLst/>
              </a:rPr>
              <a:t>月期限人民币</a:t>
            </a:r>
            <a:r>
              <a:rPr lang="en-US" altLang="zh-CN" sz="3600" b="1" smtClean="0">
                <a:solidFill>
                  <a:schemeClr val="tx1"/>
                </a:solidFill>
                <a:effectLst/>
              </a:rPr>
              <a:t>NDF</a:t>
            </a:r>
            <a:r>
              <a:rPr lang="zh-CN" altLang="en-US" sz="3600" b="1" smtClean="0">
                <a:solidFill>
                  <a:schemeClr val="tx1"/>
                </a:solidFill>
                <a:effectLst/>
              </a:rPr>
              <a:t>和即期汇率走势</a:t>
            </a:r>
            <a:br>
              <a:rPr lang="zh-CN" altLang="en-US" sz="3600" b="1" smtClean="0">
                <a:solidFill>
                  <a:schemeClr val="tx1"/>
                </a:solidFill>
                <a:effectLst/>
              </a:rPr>
            </a:br>
            <a:r>
              <a:rPr lang="en-US" altLang="zh-CN" sz="3600" b="1" smtClean="0">
                <a:solidFill>
                  <a:schemeClr val="tx1"/>
                </a:solidFill>
                <a:effectLst/>
              </a:rPr>
              <a:t>1999.1.13~2006.4.13</a:t>
            </a:r>
            <a:r>
              <a:rPr lang="zh-CN" altLang="en-US" sz="3600" b="1" smtClean="0">
                <a:solidFill>
                  <a:schemeClr val="tx1"/>
                </a:solidFill>
                <a:effectLst/>
              </a:rPr>
              <a:t> </a:t>
            </a:r>
          </a:p>
        </p:txBody>
      </p:sp>
      <p:sp>
        <p:nvSpPr>
          <p:cNvPr id="54275" name="Rectangle 3"/>
          <p:cNvSpPr>
            <a:spLocks noGrp="1" noChangeArrowheads="1"/>
          </p:cNvSpPr>
          <p:nvPr>
            <p:ph type="body" idx="4294967295"/>
          </p:nvPr>
        </p:nvSpPr>
        <p:spPr/>
        <p:txBody>
          <a:bodyPr/>
          <a:lstStyle/>
          <a:p>
            <a:pPr eaLnBrk="1" hangingPunct="1">
              <a:defRPr/>
            </a:pPr>
            <a:endParaRPr lang="zh-CN" altLang="en-US" smtClean="0"/>
          </a:p>
        </p:txBody>
      </p:sp>
      <p:sp>
        <p:nvSpPr>
          <p:cNvPr id="98309" name="Rectangle 4"/>
          <p:cNvSpPr>
            <a:spLocks noChangeArrowheads="1"/>
          </p:cNvSpPr>
          <p:nvPr/>
        </p:nvSpPr>
        <p:spPr bwMode="auto">
          <a:xfrm>
            <a:off x="0" y="2409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98310" name="Object 5"/>
          <p:cNvGraphicFramePr>
            <a:graphicFrameLocks noChangeAspect="1"/>
          </p:cNvGraphicFramePr>
          <p:nvPr/>
        </p:nvGraphicFramePr>
        <p:xfrm>
          <a:off x="0" y="1412875"/>
          <a:ext cx="9144000" cy="5445125"/>
        </p:xfrm>
        <a:graphic>
          <a:graphicData uri="http://schemas.openxmlformats.org/presentationml/2006/ole">
            <mc:AlternateContent xmlns:mc="http://schemas.openxmlformats.org/markup-compatibility/2006">
              <mc:Choice xmlns:v="urn:schemas-microsoft-com:vml" Requires="v">
                <p:oleObj spid="_x0000_s98329" r:id="rId3" imgW="5477640" imgH="2114845" progId="Paint.Picture">
                  <p:embed/>
                </p:oleObj>
              </mc:Choice>
              <mc:Fallback>
                <p:oleObj r:id="rId3" imgW="5477640" imgH="2114845"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12875"/>
                        <a:ext cx="91440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D6348418-3C56-47FC-8251-E304098DA25B}"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74</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99331" name="Rectangle 2"/>
          <p:cNvSpPr>
            <a:spLocks noGrp="1" noChangeArrowheads="1"/>
          </p:cNvSpPr>
          <p:nvPr>
            <p:ph type="title" idx="4294967295"/>
          </p:nvPr>
        </p:nvSpPr>
        <p:spPr>
          <a:xfrm>
            <a:off x="252413" y="115888"/>
            <a:ext cx="8640762" cy="113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b="1" smtClean="0">
                <a:solidFill>
                  <a:schemeClr val="tx1"/>
                </a:solidFill>
                <a:effectLst/>
              </a:rPr>
              <a:t>1</a:t>
            </a:r>
            <a:r>
              <a:rPr lang="zh-CN" altLang="en-US" sz="3600" b="1" smtClean="0">
                <a:solidFill>
                  <a:schemeClr val="tx1"/>
                </a:solidFill>
                <a:effectLst/>
              </a:rPr>
              <a:t>月、</a:t>
            </a:r>
            <a:r>
              <a:rPr lang="en-US" altLang="zh-CN" sz="3600" b="1" smtClean="0">
                <a:solidFill>
                  <a:schemeClr val="tx1"/>
                </a:solidFill>
                <a:effectLst/>
              </a:rPr>
              <a:t>6</a:t>
            </a:r>
            <a:r>
              <a:rPr lang="zh-CN" altLang="en-US" sz="3600" b="1" smtClean="0">
                <a:solidFill>
                  <a:schemeClr val="tx1"/>
                </a:solidFill>
                <a:effectLst/>
              </a:rPr>
              <a:t>月和</a:t>
            </a:r>
            <a:r>
              <a:rPr lang="en-US" altLang="zh-CN" sz="3600" b="1" smtClean="0">
                <a:solidFill>
                  <a:schemeClr val="tx1"/>
                </a:solidFill>
                <a:effectLst/>
              </a:rPr>
              <a:t>12</a:t>
            </a:r>
            <a:r>
              <a:rPr lang="zh-CN" altLang="en-US" sz="3600" b="1" smtClean="0">
                <a:solidFill>
                  <a:schemeClr val="tx1"/>
                </a:solidFill>
                <a:effectLst/>
              </a:rPr>
              <a:t>月期限人民币</a:t>
            </a:r>
            <a:r>
              <a:rPr lang="en-US" altLang="zh-CN" sz="3600" b="1" smtClean="0">
                <a:solidFill>
                  <a:schemeClr val="tx1"/>
                </a:solidFill>
                <a:effectLst/>
              </a:rPr>
              <a:t>NDF</a:t>
            </a:r>
            <a:r>
              <a:rPr lang="zh-CN" altLang="en-US" sz="3600" b="1" smtClean="0">
                <a:solidFill>
                  <a:schemeClr val="tx1"/>
                </a:solidFill>
                <a:effectLst/>
              </a:rPr>
              <a:t>汇率走势</a:t>
            </a:r>
            <a:br>
              <a:rPr lang="zh-CN" altLang="en-US" sz="3600" b="1" smtClean="0">
                <a:solidFill>
                  <a:schemeClr val="tx1"/>
                </a:solidFill>
                <a:effectLst/>
              </a:rPr>
            </a:br>
            <a:r>
              <a:rPr lang="en-US" altLang="zh-CN" sz="3600" b="1" smtClean="0">
                <a:solidFill>
                  <a:schemeClr val="tx1"/>
                </a:solidFill>
                <a:effectLst/>
              </a:rPr>
              <a:t>2002.10.17~2006.4.17</a:t>
            </a:r>
            <a:r>
              <a:rPr lang="zh-CN" altLang="en-US" sz="3600" b="1" smtClean="0">
                <a:solidFill>
                  <a:schemeClr val="tx1"/>
                </a:solidFill>
                <a:effectLst/>
              </a:rPr>
              <a:t> </a:t>
            </a:r>
          </a:p>
        </p:txBody>
      </p:sp>
      <p:sp>
        <p:nvSpPr>
          <p:cNvPr id="55299" name="Rectangle 3"/>
          <p:cNvSpPr>
            <a:spLocks noGrp="1" noChangeArrowheads="1"/>
          </p:cNvSpPr>
          <p:nvPr>
            <p:ph type="body" idx="4294967295"/>
          </p:nvPr>
        </p:nvSpPr>
        <p:spPr/>
        <p:txBody>
          <a:bodyPr/>
          <a:lstStyle/>
          <a:p>
            <a:pPr eaLnBrk="1" hangingPunct="1">
              <a:defRPr/>
            </a:pPr>
            <a:endParaRPr lang="zh-CN" altLang="en-US" smtClean="0"/>
          </a:p>
        </p:txBody>
      </p:sp>
      <p:sp>
        <p:nvSpPr>
          <p:cNvPr id="9933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99334" name="Object 5"/>
          <p:cNvGraphicFramePr>
            <a:graphicFrameLocks noChangeAspect="1"/>
          </p:cNvGraphicFramePr>
          <p:nvPr/>
        </p:nvGraphicFramePr>
        <p:xfrm>
          <a:off x="0" y="1412875"/>
          <a:ext cx="9144000" cy="5445125"/>
        </p:xfrm>
        <a:graphic>
          <a:graphicData uri="http://schemas.openxmlformats.org/presentationml/2006/ole">
            <mc:AlternateContent xmlns:mc="http://schemas.openxmlformats.org/markup-compatibility/2006">
              <mc:Choice xmlns:v="urn:schemas-microsoft-com:vml" Requires="v">
                <p:oleObj spid="_x0000_s99353" r:id="rId3" imgW="5372850" imgH="2638095" progId="Paint.Picture">
                  <p:embed/>
                </p:oleObj>
              </mc:Choice>
              <mc:Fallback>
                <p:oleObj r:id="rId3" imgW="5372850" imgH="2638095"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12875"/>
                        <a:ext cx="91440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4FD57339-173F-420D-A817-009A162EDA31}"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75</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100355" name="Rectangle 2"/>
          <p:cNvSpPr>
            <a:spLocks noGrp="1" noChangeArrowheads="1"/>
          </p:cNvSpPr>
          <p:nvPr>
            <p:ph type="title" idx="4294967295"/>
          </p:nvPr>
        </p:nvSpPr>
        <p:spPr>
          <a:xfrm>
            <a:off x="312738" y="115888"/>
            <a:ext cx="8507412" cy="1152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b="1" smtClean="0">
                <a:solidFill>
                  <a:schemeClr val="tx1"/>
                </a:solidFill>
                <a:effectLst/>
              </a:rPr>
              <a:t>NDF</a:t>
            </a:r>
            <a:r>
              <a:rPr lang="zh-CN" altLang="en-US" sz="3600" b="1" smtClean="0">
                <a:solidFill>
                  <a:schemeClr val="tx1"/>
                </a:solidFill>
                <a:effectLst/>
              </a:rPr>
              <a:t>、远期结售汇和即期汇率趋势图</a:t>
            </a:r>
            <a:br>
              <a:rPr lang="zh-CN" altLang="en-US" sz="3600" b="1" smtClean="0">
                <a:solidFill>
                  <a:schemeClr val="tx1"/>
                </a:solidFill>
                <a:effectLst/>
              </a:rPr>
            </a:br>
            <a:r>
              <a:rPr lang="en-US" altLang="zh-CN" sz="3600" b="1" smtClean="0">
                <a:solidFill>
                  <a:schemeClr val="tx1"/>
                </a:solidFill>
                <a:effectLst/>
              </a:rPr>
              <a:t>2003.4.7~2006.4.7</a:t>
            </a:r>
            <a:r>
              <a:rPr lang="zh-CN" altLang="en-US" sz="3600" b="1" smtClean="0">
                <a:solidFill>
                  <a:schemeClr val="tx1"/>
                </a:solidFill>
                <a:effectLst/>
              </a:rPr>
              <a:t> </a:t>
            </a:r>
          </a:p>
        </p:txBody>
      </p:sp>
      <p:sp>
        <p:nvSpPr>
          <p:cNvPr id="56323" name="Rectangle 3"/>
          <p:cNvSpPr>
            <a:spLocks noGrp="1" noChangeArrowheads="1"/>
          </p:cNvSpPr>
          <p:nvPr>
            <p:ph type="body" idx="4294967295"/>
          </p:nvPr>
        </p:nvSpPr>
        <p:spPr/>
        <p:txBody>
          <a:bodyPr/>
          <a:lstStyle/>
          <a:p>
            <a:pPr eaLnBrk="1" hangingPunct="1">
              <a:defRPr/>
            </a:pPr>
            <a:endParaRPr lang="zh-CN" altLang="en-US" smtClean="0"/>
          </a:p>
        </p:txBody>
      </p:sp>
      <p:sp>
        <p:nvSpPr>
          <p:cNvPr id="10035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100358" name="Object 5"/>
          <p:cNvGraphicFramePr>
            <a:graphicFrameLocks noChangeAspect="1"/>
          </p:cNvGraphicFramePr>
          <p:nvPr/>
        </p:nvGraphicFramePr>
        <p:xfrm>
          <a:off x="0" y="1412875"/>
          <a:ext cx="9144000" cy="5445125"/>
        </p:xfrm>
        <a:graphic>
          <a:graphicData uri="http://schemas.openxmlformats.org/presentationml/2006/ole">
            <mc:AlternateContent xmlns:mc="http://schemas.openxmlformats.org/markup-compatibility/2006">
              <mc:Choice xmlns:v="urn:schemas-microsoft-com:vml" Requires="v">
                <p:oleObj spid="_x0000_s100377" r:id="rId3" imgW="5276190" imgH="2971429" progId="Paint.Picture">
                  <p:embed/>
                </p:oleObj>
              </mc:Choice>
              <mc:Fallback>
                <p:oleObj r:id="rId3" imgW="5276190" imgH="2971429"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12875"/>
                        <a:ext cx="91440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F8350CEA-32C3-4577-A5EE-7F6190B1E1A4}"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76</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57346" name="Title 3"/>
          <p:cNvSpPr>
            <a:spLocks noGrp="1"/>
          </p:cNvSpPr>
          <p:nvPr>
            <p:ph type="title" idx="4294967295"/>
          </p:nvPr>
        </p:nvSpPr>
        <p:spPr>
          <a:xfrm>
            <a:off x="428625" y="214313"/>
            <a:ext cx="8229600" cy="1143000"/>
          </a:xfrm>
        </p:spPr>
        <p:txBody>
          <a:bodyPr anchorCtr="0"/>
          <a:lstStyle/>
          <a:p>
            <a:pPr eaLnBrk="1" hangingPunct="1">
              <a:defRPr/>
            </a:pPr>
            <a:r>
              <a:rPr lang="zh-CN" sz="2000" smtClean="0">
                <a:solidFill>
                  <a:srgbClr val="376092"/>
                </a:solidFill>
                <a:ea typeface="黑体" pitchFamily="2" charset="-122"/>
              </a:rPr>
              <a:t>实证分析</a:t>
            </a:r>
            <a:r>
              <a:rPr lang="en-US" altLang="zh-CN" sz="2000" smtClean="0">
                <a:solidFill>
                  <a:srgbClr val="376092"/>
                </a:solidFill>
                <a:ea typeface="黑体" pitchFamily="2" charset="-122"/>
              </a:rPr>
              <a:t>--- NDF </a:t>
            </a:r>
            <a:r>
              <a:rPr lang="zh-CN" sz="2000" smtClean="0">
                <a:solidFill>
                  <a:srgbClr val="376092"/>
                </a:solidFill>
                <a:ea typeface="黑体" pitchFamily="2" charset="-122"/>
              </a:rPr>
              <a:t>和境内远期结售汇报价关系</a:t>
            </a:r>
          </a:p>
        </p:txBody>
      </p:sp>
      <p:sp>
        <p:nvSpPr>
          <p:cNvPr id="101380" name="TextBox 15"/>
          <p:cNvSpPr txBox="1">
            <a:spLocks noChangeArrowheads="1"/>
          </p:cNvSpPr>
          <p:nvPr/>
        </p:nvSpPr>
        <p:spPr bwMode="auto">
          <a:xfrm>
            <a:off x="7072313" y="1928813"/>
            <a:ext cx="157162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1600">
                <a:solidFill>
                  <a:srgbClr val="17375E"/>
                </a:solidFill>
                <a:ea typeface="黑体" panose="02010609060101010101" pitchFamily="49" charset="-122"/>
              </a:rPr>
              <a:t>数据描述：自</a:t>
            </a:r>
            <a:r>
              <a:rPr lang="en-US" altLang="zh-CN" sz="1600">
                <a:solidFill>
                  <a:srgbClr val="17375E"/>
                </a:solidFill>
                <a:ea typeface="黑体" panose="02010609060101010101" pitchFamily="49" charset="-122"/>
              </a:rPr>
              <a:t>2005</a:t>
            </a:r>
            <a:r>
              <a:rPr lang="zh-CN" altLang="zh-CN" sz="1600">
                <a:solidFill>
                  <a:srgbClr val="17375E"/>
                </a:solidFill>
                <a:ea typeface="黑体" panose="02010609060101010101" pitchFamily="49" charset="-122"/>
              </a:rPr>
              <a:t>年</a:t>
            </a:r>
            <a:r>
              <a:rPr lang="en-US" altLang="zh-CN" sz="1600">
                <a:solidFill>
                  <a:srgbClr val="17375E"/>
                </a:solidFill>
                <a:ea typeface="黑体" panose="02010609060101010101" pitchFamily="49" charset="-122"/>
              </a:rPr>
              <a:t>7</a:t>
            </a:r>
            <a:r>
              <a:rPr lang="zh-CN" altLang="zh-CN" sz="1600">
                <a:solidFill>
                  <a:srgbClr val="17375E"/>
                </a:solidFill>
                <a:ea typeface="黑体" panose="02010609060101010101" pitchFamily="49" charset="-122"/>
              </a:rPr>
              <a:t>月</a:t>
            </a:r>
            <a:r>
              <a:rPr lang="en-US" altLang="zh-CN" sz="1600">
                <a:solidFill>
                  <a:srgbClr val="17375E"/>
                </a:solidFill>
                <a:ea typeface="黑体" panose="02010609060101010101" pitchFamily="49" charset="-122"/>
              </a:rPr>
              <a:t>22</a:t>
            </a:r>
            <a:r>
              <a:rPr lang="zh-CN" altLang="zh-CN" sz="1600">
                <a:solidFill>
                  <a:srgbClr val="17375E"/>
                </a:solidFill>
                <a:ea typeface="黑体" panose="02010609060101010101" pitchFamily="49" charset="-122"/>
              </a:rPr>
              <a:t>日至</a:t>
            </a:r>
            <a:r>
              <a:rPr lang="en-US" altLang="zh-CN" sz="1600">
                <a:solidFill>
                  <a:srgbClr val="17375E"/>
                </a:solidFill>
                <a:ea typeface="黑体" panose="02010609060101010101" pitchFamily="49" charset="-122"/>
              </a:rPr>
              <a:t>2007</a:t>
            </a:r>
            <a:r>
              <a:rPr lang="zh-CN" altLang="zh-CN" sz="1600">
                <a:solidFill>
                  <a:srgbClr val="17375E"/>
                </a:solidFill>
                <a:ea typeface="黑体" panose="02010609060101010101" pitchFamily="49" charset="-122"/>
              </a:rPr>
              <a:t>年</a:t>
            </a:r>
            <a:r>
              <a:rPr lang="en-US" altLang="zh-CN" sz="1600">
                <a:solidFill>
                  <a:srgbClr val="17375E"/>
                </a:solidFill>
                <a:ea typeface="黑体" panose="02010609060101010101" pitchFamily="49" charset="-122"/>
              </a:rPr>
              <a:t>4</a:t>
            </a:r>
            <a:r>
              <a:rPr lang="zh-CN" altLang="zh-CN" sz="1600">
                <a:solidFill>
                  <a:srgbClr val="17375E"/>
                </a:solidFill>
                <a:ea typeface="黑体" panose="02010609060101010101" pitchFamily="49" charset="-122"/>
              </a:rPr>
              <a:t>月</a:t>
            </a:r>
            <a:r>
              <a:rPr lang="en-US" altLang="zh-CN" sz="1600">
                <a:solidFill>
                  <a:srgbClr val="17375E"/>
                </a:solidFill>
                <a:ea typeface="黑体" panose="02010609060101010101" pitchFamily="49" charset="-122"/>
              </a:rPr>
              <a:t>16</a:t>
            </a:r>
            <a:r>
              <a:rPr lang="zh-CN" altLang="zh-CN" sz="1600">
                <a:solidFill>
                  <a:srgbClr val="17375E"/>
                </a:solidFill>
                <a:ea typeface="黑体" panose="02010609060101010101" pitchFamily="49" charset="-122"/>
              </a:rPr>
              <a:t>日的汇率报价，除去节假日共为</a:t>
            </a:r>
            <a:r>
              <a:rPr lang="en-US" altLang="zh-CN" sz="1600">
                <a:solidFill>
                  <a:srgbClr val="17375E"/>
                </a:solidFill>
                <a:ea typeface="黑体" panose="02010609060101010101" pitchFamily="49" charset="-122"/>
              </a:rPr>
              <a:t>421</a:t>
            </a:r>
            <a:r>
              <a:rPr lang="zh-CN" altLang="zh-CN" sz="1600">
                <a:solidFill>
                  <a:srgbClr val="17375E"/>
                </a:solidFill>
                <a:ea typeface="黑体" panose="02010609060101010101" pitchFamily="49" charset="-122"/>
              </a:rPr>
              <a:t>个交易日数据</a:t>
            </a:r>
          </a:p>
        </p:txBody>
      </p:sp>
      <p:sp>
        <p:nvSpPr>
          <p:cNvPr id="101381" name="TextBox 17"/>
          <p:cNvSpPr txBox="1">
            <a:spLocks noChangeArrowheads="1"/>
          </p:cNvSpPr>
          <p:nvPr/>
        </p:nvSpPr>
        <p:spPr bwMode="auto">
          <a:xfrm>
            <a:off x="1643063" y="5072063"/>
            <a:ext cx="3714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1400">
                <a:solidFill>
                  <a:srgbClr val="17375E"/>
                </a:solidFill>
                <a:ea typeface="黑体" panose="02010609060101010101" pitchFamily="49" charset="-122"/>
              </a:rPr>
              <a:t>数据来源：</a:t>
            </a:r>
            <a:r>
              <a:rPr lang="en-US" altLang="zh-CN" sz="1400">
                <a:solidFill>
                  <a:srgbClr val="17375E"/>
                </a:solidFill>
                <a:ea typeface="黑体" panose="02010609060101010101" pitchFamily="49" charset="-122"/>
              </a:rPr>
              <a:t>Bloomburg&amp;CEIC</a:t>
            </a:r>
          </a:p>
        </p:txBody>
      </p:sp>
      <p:sp>
        <p:nvSpPr>
          <p:cNvPr id="101382" name="TextBox 19"/>
          <p:cNvSpPr txBox="1">
            <a:spLocks noChangeArrowheads="1"/>
          </p:cNvSpPr>
          <p:nvPr/>
        </p:nvSpPr>
        <p:spPr bwMode="auto">
          <a:xfrm>
            <a:off x="214313" y="5429250"/>
            <a:ext cx="721518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1600">
                <a:solidFill>
                  <a:srgbClr val="17375E"/>
                </a:solidFill>
                <a:ea typeface="黑体" panose="02010609060101010101" pitchFamily="49" charset="-122"/>
              </a:rPr>
              <a:t>单位根及协整检验：</a:t>
            </a:r>
            <a:endParaRPr lang="zh-CN" altLang="en-US" sz="1600">
              <a:solidFill>
                <a:srgbClr val="17375E"/>
              </a:solidFill>
              <a:ea typeface="黑体" panose="02010609060101010101" pitchFamily="49" charset="-122"/>
            </a:endParaRPr>
          </a:p>
          <a:p>
            <a:pPr eaLnBrk="1" hangingPunct="1">
              <a:spcBef>
                <a:spcPct val="0"/>
              </a:spcBef>
              <a:buClrTx/>
              <a:buSzTx/>
              <a:buFontTx/>
              <a:buNone/>
            </a:pPr>
            <a:endParaRPr lang="zh-CN" altLang="en-US" sz="1600">
              <a:solidFill>
                <a:srgbClr val="17375E"/>
              </a:solidFill>
              <a:ea typeface="黑体" panose="02010609060101010101" pitchFamily="49" charset="-122"/>
            </a:endParaRPr>
          </a:p>
          <a:p>
            <a:pPr eaLnBrk="1" hangingPunct="1">
              <a:spcBef>
                <a:spcPct val="0"/>
              </a:spcBef>
              <a:buClrTx/>
              <a:buSzTx/>
              <a:buFontTx/>
              <a:buNone/>
            </a:pPr>
            <a:r>
              <a:rPr lang="zh-CN" altLang="zh-CN" sz="1600">
                <a:solidFill>
                  <a:srgbClr val="17375E"/>
                </a:solidFill>
                <a:ea typeface="黑体" panose="02010609060101010101" pitchFamily="49" charset="-122"/>
              </a:rPr>
              <a:t>所有序列均为一阶单整且存在协整关系</a:t>
            </a:r>
            <a:endParaRPr lang="zh-CN" altLang="en-US" sz="1600">
              <a:solidFill>
                <a:srgbClr val="17375E"/>
              </a:solidFill>
              <a:ea typeface="黑体" panose="02010609060101010101" pitchFamily="49" charset="-122"/>
            </a:endParaRPr>
          </a:p>
        </p:txBody>
      </p:sp>
      <p:pic>
        <p:nvPicPr>
          <p:cNvPr id="101383" name="Chart 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solidFill>
            <a:schemeClr val="tx1"/>
          </a:solid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5B98E723-234E-42AD-9C7C-78F751F43A58}"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77</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102403" name="Rectangle 2"/>
          <p:cNvSpPr>
            <a:spLocks noGrp="1" noChangeArrowheads="1"/>
          </p:cNvSpPr>
          <p:nvPr>
            <p:ph type="title" idx="4294967295"/>
          </p:nvPr>
        </p:nvSpPr>
        <p:spPr>
          <a:xfrm>
            <a:off x="468313" y="188913"/>
            <a:ext cx="8229600"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b="1" smtClean="0">
                <a:solidFill>
                  <a:schemeClr val="tx1"/>
                </a:solidFill>
                <a:effectLst/>
              </a:rPr>
              <a:t>沪深</a:t>
            </a:r>
            <a:r>
              <a:rPr lang="en-US" altLang="zh-CN" sz="3600" b="1" smtClean="0">
                <a:solidFill>
                  <a:schemeClr val="tx1"/>
                </a:solidFill>
                <a:effectLst/>
              </a:rPr>
              <a:t>300</a:t>
            </a:r>
            <a:r>
              <a:rPr lang="zh-CN" altLang="en-US" sz="3600" b="1" smtClean="0">
                <a:solidFill>
                  <a:schemeClr val="tx1"/>
                </a:solidFill>
                <a:effectLst/>
              </a:rPr>
              <a:t>指数走势</a:t>
            </a:r>
            <a:r>
              <a:rPr lang="en-US" altLang="zh-CN" sz="3600" b="1" smtClean="0">
                <a:solidFill>
                  <a:schemeClr val="tx1"/>
                </a:solidFill>
                <a:effectLst/>
              </a:rPr>
              <a:t/>
            </a:r>
            <a:br>
              <a:rPr lang="en-US" altLang="zh-CN" sz="3600" b="1" smtClean="0">
                <a:solidFill>
                  <a:schemeClr val="tx1"/>
                </a:solidFill>
                <a:effectLst/>
              </a:rPr>
            </a:br>
            <a:r>
              <a:rPr lang="en-US" altLang="zh-CN" sz="3600" b="1" smtClean="0">
                <a:solidFill>
                  <a:schemeClr val="tx1"/>
                </a:solidFill>
                <a:effectLst/>
              </a:rPr>
              <a:t>2005.1.4-2012.9.10</a:t>
            </a:r>
          </a:p>
        </p:txBody>
      </p:sp>
      <p:pic>
        <p:nvPicPr>
          <p:cNvPr id="10240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071563"/>
            <a:ext cx="9001125" cy="57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idx="4294967295"/>
          </p:nvPr>
        </p:nvSpPr>
        <p:spPr>
          <a:xfrm>
            <a:off x="457200" y="277813"/>
            <a:ext cx="8229600" cy="722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b="1" smtClean="0">
                <a:solidFill>
                  <a:schemeClr val="tx1"/>
                </a:solidFill>
                <a:effectLst/>
              </a:rPr>
              <a:t>沪深</a:t>
            </a:r>
            <a:r>
              <a:rPr lang="en-US" altLang="zh-CN" sz="3600" b="1" smtClean="0">
                <a:solidFill>
                  <a:schemeClr val="tx1"/>
                </a:solidFill>
                <a:effectLst/>
              </a:rPr>
              <a:t>300</a:t>
            </a:r>
            <a:r>
              <a:rPr lang="zh-CN" altLang="en-US" sz="3600" b="1" smtClean="0">
                <a:solidFill>
                  <a:schemeClr val="tx1"/>
                </a:solidFill>
                <a:effectLst/>
              </a:rPr>
              <a:t>股指期货当月连续走势</a:t>
            </a:r>
            <a:r>
              <a:rPr lang="en-US" altLang="zh-CN" sz="3600" b="1" smtClean="0">
                <a:solidFill>
                  <a:schemeClr val="tx1"/>
                </a:solidFill>
                <a:effectLst/>
              </a:rPr>
              <a:t>2010.4.16-2012.9.10</a:t>
            </a:r>
            <a:endParaRPr lang="zh-CN" altLang="en-US" sz="3600" b="1" smtClean="0">
              <a:solidFill>
                <a:schemeClr val="tx1"/>
              </a:solidFill>
              <a:effectLst/>
            </a:endParaRPr>
          </a:p>
        </p:txBody>
      </p:sp>
      <p:sp>
        <p:nvSpPr>
          <p:cNvPr id="3" name="内容占位符 2"/>
          <p:cNvSpPr>
            <a:spLocks noGrp="1"/>
          </p:cNvSpPr>
          <p:nvPr>
            <p:ph idx="4294967295"/>
          </p:nvPr>
        </p:nvSpPr>
        <p:spPr/>
        <p:txBody>
          <a:bodyPr/>
          <a:lstStyle/>
          <a:p>
            <a:pPr>
              <a:defRPr/>
            </a:pPr>
            <a:endParaRPr lang="zh-CN" altLang="en-US" smtClean="0"/>
          </a:p>
        </p:txBody>
      </p:sp>
      <p:sp>
        <p:nvSpPr>
          <p:cNvPr id="4" name="灯片编号占位符 3"/>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311395DF-F694-47E4-9C59-321D7DB09B63}"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78</a:t>
            </a:fld>
            <a:endParaRPr lang="en-US" altLang="zh-CN" sz="1000" smtClean="0">
              <a:effectLst>
                <a:outerShdw blurRad="38100" dist="38100" dir="2700000" algn="tl">
                  <a:srgbClr val="000000"/>
                </a:outerShdw>
              </a:effectLst>
              <a:latin typeface="Arial" panose="020B0604020202020204" pitchFamily="34" charset="0"/>
            </a:endParaRPr>
          </a:p>
        </p:txBody>
      </p:sp>
      <p:pic>
        <p:nvPicPr>
          <p:cNvPr id="10342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62088"/>
            <a:ext cx="884872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A9F46B5F-84FC-4467-9DB2-EFA14B7EE2F1}"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79</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104451" name="Rectangle 5"/>
          <p:cNvSpPr>
            <a:spLocks noGrp="1" noChangeArrowheads="1"/>
          </p:cNvSpPr>
          <p:nvPr>
            <p:ph type="title" idx="4294967295"/>
          </p:nvPr>
        </p:nvSpPr>
        <p:spPr>
          <a:xfrm>
            <a:off x="457200" y="277813"/>
            <a:ext cx="8507413" cy="55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b="1" smtClean="0">
                <a:solidFill>
                  <a:schemeClr val="tx1"/>
                </a:solidFill>
                <a:effectLst/>
              </a:rPr>
              <a:t>沪深</a:t>
            </a:r>
            <a:r>
              <a:rPr lang="en-US" altLang="zh-CN" sz="3600" b="1" smtClean="0">
                <a:solidFill>
                  <a:schemeClr val="tx1"/>
                </a:solidFill>
                <a:effectLst/>
              </a:rPr>
              <a:t>300</a:t>
            </a:r>
            <a:r>
              <a:rPr lang="zh-CN" altLang="en-US" sz="3600" b="1" smtClean="0">
                <a:solidFill>
                  <a:schemeClr val="tx1"/>
                </a:solidFill>
                <a:effectLst/>
              </a:rPr>
              <a:t>指数现货和期货走势对比</a:t>
            </a:r>
            <a:r>
              <a:rPr lang="en-US" altLang="zh-CN" sz="3600" b="1" smtClean="0">
                <a:solidFill>
                  <a:schemeClr val="tx1"/>
                </a:solidFill>
                <a:effectLst/>
              </a:rPr>
              <a:t/>
            </a:r>
            <a:br>
              <a:rPr lang="en-US" altLang="zh-CN" sz="3600" b="1" smtClean="0">
                <a:solidFill>
                  <a:schemeClr val="tx1"/>
                </a:solidFill>
                <a:effectLst/>
              </a:rPr>
            </a:br>
            <a:r>
              <a:rPr lang="en-US" altLang="zh-CN" sz="3600" b="1" smtClean="0">
                <a:solidFill>
                  <a:schemeClr val="tx1"/>
                </a:solidFill>
                <a:effectLst/>
              </a:rPr>
              <a:t>2010.4.16-11.05</a:t>
            </a:r>
            <a:endParaRPr lang="zh-CN" altLang="en-US" sz="3600" b="1" smtClean="0">
              <a:solidFill>
                <a:schemeClr val="tx1"/>
              </a:solidFill>
              <a:effectLst/>
            </a:endParaRPr>
          </a:p>
        </p:txBody>
      </p:sp>
      <p:graphicFrame>
        <p:nvGraphicFramePr>
          <p:cNvPr id="104452" name="Object 4"/>
          <p:cNvGraphicFramePr>
            <a:graphicFrameLocks noGrp="1" noChangeAspect="1"/>
          </p:cNvGraphicFramePr>
          <p:nvPr>
            <p:ph idx="4294967295"/>
          </p:nvPr>
        </p:nvGraphicFramePr>
        <p:xfrm>
          <a:off x="0" y="1052513"/>
          <a:ext cx="8964613" cy="5805487"/>
        </p:xfrm>
        <a:graphic>
          <a:graphicData uri="http://schemas.openxmlformats.org/presentationml/2006/ole">
            <mc:AlternateContent xmlns:mc="http://schemas.openxmlformats.org/markup-compatibility/2006">
              <mc:Choice xmlns:v="urn:schemas-microsoft-com:vml" Requires="v">
                <p:oleObj spid="_x0000_s104471" name="图表" r:id="rId3" imgW="9372645" imgH="5743425" progId="Excel.Chart.8">
                  <p:embed/>
                </p:oleObj>
              </mc:Choice>
              <mc:Fallback>
                <p:oleObj name="图表" r:id="rId3" imgW="9372645" imgH="5743425" progId="Excel.Char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52513"/>
                        <a:ext cx="8964613" cy="580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5E6507CB-EB19-4208-AF10-FB012F60FABF}" type="slidenum">
              <a:rPr lang="zh-CN" altLang="en-US" sz="1400" smtClean="0">
                <a:latin typeface="Arial" panose="020B0604020202020204" pitchFamily="34" charset="0"/>
              </a:rPr>
              <a:pPr eaLnBrk="1" hangingPunct="1">
                <a:defRPr/>
              </a:pPr>
              <a:t>8</a:t>
            </a:fld>
            <a:endParaRPr lang="en-US" altLang="zh-CN" sz="1400" smtClean="0">
              <a:latin typeface="Arial" panose="020B0604020202020204" pitchFamily="34" charset="0"/>
            </a:endParaRPr>
          </a:p>
        </p:txBody>
      </p:sp>
      <p:sp>
        <p:nvSpPr>
          <p:cNvPr id="310274" name="Rectangle 2"/>
          <p:cNvSpPr>
            <a:spLocks noGrp="1" noChangeArrowheads="1"/>
          </p:cNvSpPr>
          <p:nvPr>
            <p:ph type="title"/>
          </p:nvPr>
        </p:nvSpPr>
        <p:spPr>
          <a:xfrm>
            <a:off x="762000" y="228600"/>
            <a:ext cx="7772400" cy="1143000"/>
          </a:xfrm>
        </p:spPr>
        <p:txBody>
          <a:bodyPr/>
          <a:lstStyle/>
          <a:p>
            <a:pPr eaLnBrk="1" hangingPunct="1">
              <a:defRPr/>
            </a:pPr>
            <a:r>
              <a:rPr lang="zh-CN" altLang="en-US" b="1" smtClean="0"/>
              <a:t>第三部分</a:t>
            </a:r>
          </a:p>
        </p:txBody>
      </p:sp>
      <p:sp>
        <p:nvSpPr>
          <p:cNvPr id="310275" name="Rectangle 3"/>
          <p:cNvSpPr>
            <a:spLocks noGrp="1" noChangeArrowheads="1"/>
          </p:cNvSpPr>
          <p:nvPr>
            <p:ph type="body" idx="1"/>
          </p:nvPr>
        </p:nvSpPr>
        <p:spPr>
          <a:xfrm>
            <a:off x="533400" y="1219200"/>
            <a:ext cx="7772400" cy="5257800"/>
          </a:xfrm>
        </p:spPr>
        <p:txBody>
          <a:bodyPr/>
          <a:lstStyle/>
          <a:p>
            <a:pPr algn="just" eaLnBrk="1" hangingPunct="1">
              <a:lnSpc>
                <a:spcPct val="120000"/>
              </a:lnSpc>
              <a:defRPr/>
            </a:pPr>
            <a:r>
              <a:rPr lang="zh-CN" altLang="en-US" sz="3600" b="1" smtClean="0">
                <a:ea typeface="楷体_GB2312" pitchFamily="49" charset="-122"/>
              </a:rPr>
              <a:t>期权基本概念；期权定价公式、到期日的价值和利润模式等</a:t>
            </a:r>
          </a:p>
          <a:p>
            <a:pPr algn="just" eaLnBrk="1" hangingPunct="1">
              <a:lnSpc>
                <a:spcPct val="120000"/>
              </a:lnSpc>
              <a:defRPr/>
            </a:pPr>
            <a:r>
              <a:rPr lang="zh-CN" altLang="en-US" sz="3600" b="1" smtClean="0">
                <a:ea typeface="楷体_GB2312" pitchFamily="49" charset="-122"/>
              </a:rPr>
              <a:t>期权平价定理，复合期权</a:t>
            </a:r>
          </a:p>
          <a:p>
            <a:pPr algn="just" eaLnBrk="1" hangingPunct="1">
              <a:lnSpc>
                <a:spcPct val="120000"/>
              </a:lnSpc>
              <a:defRPr/>
            </a:pPr>
            <a:r>
              <a:rPr lang="zh-CN" altLang="en-US" sz="3600" b="1" smtClean="0">
                <a:ea typeface="楷体_GB2312" pitchFamily="49" charset="-122"/>
              </a:rPr>
              <a:t>二项定价模型、红利影响、套头定价法、得尔塔对冲、期权价格的行为。</a:t>
            </a:r>
          </a:p>
        </p:txBody>
      </p:sp>
    </p:spTree>
    <p:extLst>
      <p:ext uri="{BB962C8B-B14F-4D97-AF65-F5344CB8AC3E}">
        <p14:creationId xmlns:p14="http://schemas.microsoft.com/office/powerpoint/2010/main" val="4556314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txBox="1">
            <a:spLocks noGrp="1"/>
          </p:cNvSpPr>
          <p:nvPr/>
        </p:nvSpPr>
        <p:spPr bwMode="auto">
          <a:xfrm>
            <a:off x="6553200" y="6245225"/>
            <a:ext cx="2133600" cy="476250"/>
          </a:xfrm>
          <a:prstGeom prst="rect">
            <a:avLst/>
          </a:prstGeom>
          <a:noFill/>
          <a:ln>
            <a:miter lim="800000"/>
            <a:headEnd/>
            <a:tailEnd/>
          </a:ln>
        </p:spPr>
        <p:txBody>
          <a:bodyPr anchor="b"/>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DA7CE10B-ABD5-4E55-85B2-EA77AB55C3AB}" type="slidenum">
              <a:rPr lang="zh-CN" altLang="en-US" sz="1400" smtClean="0">
                <a:effectLst>
                  <a:outerShdw blurRad="38100" dist="38100" dir="2700000" algn="tl">
                    <a:srgbClr val="000000"/>
                  </a:outerShdw>
                </a:effectLst>
                <a:latin typeface="Arial" panose="020B0604020202020204" pitchFamily="34" charset="0"/>
              </a:rPr>
              <a:pPr algn="r" eaLnBrk="1" hangingPunct="1">
                <a:defRPr/>
              </a:pPr>
              <a:t>80</a:t>
            </a:fld>
            <a:endParaRPr lang="en-US" altLang="zh-CN" sz="1400" smtClean="0">
              <a:effectLst>
                <a:outerShdw blurRad="38100" dist="38100" dir="2700000" algn="tl">
                  <a:srgbClr val="000000"/>
                </a:outerShdw>
              </a:effectLst>
              <a:latin typeface="Arial" panose="020B0604020202020204" pitchFamily="34" charset="0"/>
            </a:endParaRPr>
          </a:p>
        </p:txBody>
      </p:sp>
      <p:sp>
        <p:nvSpPr>
          <p:cNvPr id="674818" name="Rectangle 2"/>
          <p:cNvSpPr>
            <a:spLocks noGrp="1" noChangeArrowheads="1"/>
          </p:cNvSpPr>
          <p:nvPr>
            <p:ph type="title" idx="4294967295"/>
          </p:nvPr>
        </p:nvSpPr>
        <p:spPr>
          <a:xfrm>
            <a:off x="179388" y="188913"/>
            <a:ext cx="8785225" cy="792162"/>
          </a:xfrm>
        </p:spPr>
        <p:txBody>
          <a:bodyPr/>
          <a:lstStyle/>
          <a:p>
            <a:pPr eaLnBrk="1" hangingPunct="1">
              <a:defRPr/>
            </a:pPr>
            <a:r>
              <a:rPr lang="zh-CN" altLang="en-US" sz="4000" b="1" smtClean="0"/>
              <a:t>疯狂的股指期货</a:t>
            </a:r>
            <a:r>
              <a:rPr lang="en-US" altLang="zh-CN" sz="4000" b="1" smtClean="0"/>
              <a:t>?6</a:t>
            </a:r>
            <a:r>
              <a:rPr lang="zh-CN" altLang="en-US" sz="4000" b="1" smtClean="0"/>
              <a:t>月</a:t>
            </a:r>
            <a:r>
              <a:rPr lang="en-US" altLang="zh-CN" sz="4000" b="1" smtClean="0"/>
              <a:t>1</a:t>
            </a:r>
            <a:r>
              <a:rPr lang="zh-CN" altLang="en-US" sz="4000" b="1" smtClean="0"/>
              <a:t>日成交达</a:t>
            </a:r>
            <a:r>
              <a:rPr lang="en-US" altLang="zh-CN" sz="4000" b="1" smtClean="0"/>
              <a:t>42</a:t>
            </a:r>
            <a:r>
              <a:rPr lang="zh-CN" altLang="en-US" sz="4000" b="1" smtClean="0"/>
              <a:t>万手</a:t>
            </a:r>
          </a:p>
        </p:txBody>
      </p:sp>
      <p:sp>
        <p:nvSpPr>
          <p:cNvPr id="674819" name="Rectangle 3"/>
          <p:cNvSpPr>
            <a:spLocks noGrp="1" noChangeArrowheads="1"/>
          </p:cNvSpPr>
          <p:nvPr>
            <p:ph type="body" idx="4294967295"/>
          </p:nvPr>
        </p:nvSpPr>
        <p:spPr/>
        <p:txBody>
          <a:bodyPr/>
          <a:lstStyle/>
          <a:p>
            <a:pPr eaLnBrk="1" hangingPunct="1">
              <a:defRPr/>
            </a:pPr>
            <a:endParaRPr lang="zh-CN" altLang="en-US" smtClean="0"/>
          </a:p>
        </p:txBody>
      </p:sp>
      <p:pic>
        <p:nvPicPr>
          <p:cNvPr id="10547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981075"/>
            <a:ext cx="9324975"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3B75ECC8-247C-4649-864B-7ACC583CB578}" type="slidenum">
              <a:rPr lang="zh-CN" altLang="en-US" sz="1400" smtClean="0">
                <a:latin typeface="Arial" panose="020B0604020202020204" pitchFamily="34" charset="0"/>
              </a:rPr>
              <a:pPr eaLnBrk="1" hangingPunct="1">
                <a:defRPr/>
              </a:pPr>
              <a:t>81</a:t>
            </a:fld>
            <a:endParaRPr lang="en-US" altLang="zh-CN" sz="1400" smtClean="0">
              <a:latin typeface="Arial" panose="020B0604020202020204" pitchFamily="34" charset="0"/>
            </a:endParaRPr>
          </a:p>
        </p:txBody>
      </p:sp>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 y="0"/>
            <a:ext cx="911701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ChangeArrowheads="1"/>
          </p:cNvSpPr>
          <p:nvPr/>
        </p:nvSpPr>
        <p:spPr bwMode="auto">
          <a:xfrm>
            <a:off x="214313" y="214313"/>
            <a:ext cx="8435975" cy="774700"/>
          </a:xfrm>
          <a:prstGeom prst="rect">
            <a:avLst/>
          </a:prstGeom>
          <a:noFill/>
          <a:ln w="9525">
            <a:noFill/>
            <a:miter lim="800000"/>
            <a:headEnd/>
            <a:tailEnd/>
          </a:ln>
        </p:spPr>
        <p:txBody>
          <a:bodyPr anchor="ctr" anchorCtr="1"/>
          <a:lstStyle/>
          <a:p>
            <a:pPr algn="ctr">
              <a:defRPr/>
            </a:pPr>
            <a:r>
              <a:rPr lang="zh-CN" altLang="en-US" sz="3600" b="1" dirty="0">
                <a:latin typeface="+mj-lt"/>
                <a:ea typeface="+mj-ea"/>
                <a:cs typeface="+mj-cs"/>
              </a:rPr>
              <a:t>沪铜三月连续走势  </a:t>
            </a:r>
            <a:endParaRPr lang="en-US" altLang="zh-CN" sz="3600" b="1" dirty="0">
              <a:latin typeface="+mj-lt"/>
              <a:ea typeface="+mj-ea"/>
              <a:cs typeface="+mj-cs"/>
            </a:endParaRPr>
          </a:p>
          <a:p>
            <a:pPr algn="ctr">
              <a:defRPr/>
            </a:pPr>
            <a:r>
              <a:rPr lang="en-US" altLang="zh-CN" sz="3600" b="1" dirty="0">
                <a:latin typeface="+mj-lt"/>
                <a:ea typeface="+mj-ea"/>
                <a:cs typeface="+mj-cs"/>
              </a:rPr>
              <a:t>2001.11.13-2012.9.10</a:t>
            </a:r>
            <a:endParaRPr lang="zh-CN" altLang="en-US" sz="3600" b="1" dirty="0">
              <a:latin typeface="+mj-lt"/>
              <a:ea typeface="+mj-ea"/>
              <a:cs typeface="+mj-cs"/>
            </a:endParaRPr>
          </a:p>
        </p:txBody>
      </p:sp>
      <p:pic>
        <p:nvPicPr>
          <p:cNvPr id="1085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1357313"/>
            <a:ext cx="8929687"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ChangeArrowheads="1"/>
          </p:cNvSpPr>
          <p:nvPr/>
        </p:nvSpPr>
        <p:spPr bwMode="auto">
          <a:xfrm>
            <a:off x="250825" y="0"/>
            <a:ext cx="8435975" cy="774700"/>
          </a:xfrm>
          <a:prstGeom prst="rect">
            <a:avLst/>
          </a:prstGeom>
          <a:noFill/>
          <a:ln w="9525">
            <a:noFill/>
            <a:miter lim="800000"/>
            <a:headEnd/>
            <a:tailEnd/>
          </a:ln>
        </p:spPr>
        <p:txBody>
          <a:bodyPr anchor="ctr" anchorCtr="1"/>
          <a:lstStyle/>
          <a:p>
            <a:pPr algn="ctr" eaLnBrk="1" hangingPunct="1">
              <a:defRPr/>
            </a:pPr>
            <a:r>
              <a:rPr lang="zh-CN" altLang="en-US" dirty="0">
                <a:solidFill>
                  <a:schemeClr val="tx2"/>
                </a:solidFill>
                <a:effectLst>
                  <a:outerShdw blurRad="38100" dist="38100" dir="2700000" algn="tl">
                    <a:srgbClr val="000000"/>
                  </a:outerShdw>
                </a:effectLst>
                <a:latin typeface="Arial" pitchFamily="34" charset="0"/>
              </a:rPr>
              <a:t>沪铜连续  </a:t>
            </a:r>
            <a:r>
              <a:rPr lang="en-US" altLang="zh-CN" dirty="0">
                <a:solidFill>
                  <a:schemeClr val="tx2"/>
                </a:solidFill>
                <a:effectLst>
                  <a:outerShdw blurRad="38100" dist="38100" dir="2700000" algn="tl">
                    <a:srgbClr val="000000"/>
                  </a:outerShdw>
                </a:effectLst>
                <a:latin typeface="Arial" pitchFamily="34" charset="0"/>
              </a:rPr>
              <a:t>2010.12.17-2012.2.12</a:t>
            </a:r>
            <a:endParaRPr lang="zh-CN" altLang="en-US" dirty="0">
              <a:solidFill>
                <a:schemeClr val="tx2"/>
              </a:solidFill>
              <a:effectLst>
                <a:outerShdw blurRad="38100" dist="38100" dir="2700000" algn="tl">
                  <a:srgbClr val="000000"/>
                </a:outerShdw>
              </a:effectLst>
              <a:latin typeface="Arial" pitchFamily="34" charset="0"/>
            </a:endParaRPr>
          </a:p>
        </p:txBody>
      </p:sp>
      <p:pic>
        <p:nvPicPr>
          <p:cNvPr id="1105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9534"/>
            <a:ext cx="9144000"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E25060D6-0F67-44B6-AC5A-0C1FFEBAE03D}" type="slidenum">
              <a:rPr lang="zh-CN" altLang="en-US" sz="1400" smtClean="0">
                <a:latin typeface="Arial" panose="020B0604020202020204" pitchFamily="34" charset="0"/>
              </a:rPr>
              <a:pPr eaLnBrk="1" hangingPunct="1">
                <a:defRPr/>
              </a:pPr>
              <a:t>84</a:t>
            </a:fld>
            <a:endParaRPr lang="en-US" altLang="zh-CN" sz="1400" smtClean="0">
              <a:latin typeface="Arial" panose="020B0604020202020204" pitchFamily="34" charset="0"/>
            </a:endParaRPr>
          </a:p>
        </p:txBody>
      </p:sp>
      <p:sp>
        <p:nvSpPr>
          <p:cNvPr id="6" name="Rectangle 2"/>
          <p:cNvSpPr>
            <a:spLocks noChangeArrowheads="1"/>
          </p:cNvSpPr>
          <p:nvPr/>
        </p:nvSpPr>
        <p:spPr bwMode="auto">
          <a:xfrm>
            <a:off x="250825" y="0"/>
            <a:ext cx="8435975" cy="774700"/>
          </a:xfrm>
          <a:prstGeom prst="rect">
            <a:avLst/>
          </a:prstGeom>
          <a:noFill/>
          <a:ln w="9525">
            <a:noFill/>
            <a:miter lim="800000"/>
            <a:headEnd/>
            <a:tailEnd/>
          </a:ln>
        </p:spPr>
        <p:txBody>
          <a:bodyPr anchor="ctr" anchorCtr="1"/>
          <a:lstStyle/>
          <a:p>
            <a:pPr algn="ctr" eaLnBrk="1" hangingPunct="1">
              <a:defRPr/>
            </a:pPr>
            <a:r>
              <a:rPr lang="zh-CN" altLang="en-US" dirty="0">
                <a:solidFill>
                  <a:schemeClr val="tx2"/>
                </a:solidFill>
                <a:effectLst>
                  <a:outerShdw blurRad="38100" dist="38100" dir="2700000" algn="tl">
                    <a:srgbClr val="000000"/>
                  </a:outerShdw>
                </a:effectLst>
                <a:latin typeface="Arial" pitchFamily="34" charset="0"/>
              </a:rPr>
              <a:t>沪铜连续  </a:t>
            </a:r>
            <a:r>
              <a:rPr lang="en-US" altLang="zh-CN" dirty="0" smtClean="0">
                <a:solidFill>
                  <a:schemeClr val="tx2"/>
                </a:solidFill>
                <a:effectLst>
                  <a:outerShdw blurRad="38100" dist="38100" dir="2700000" algn="tl">
                    <a:srgbClr val="000000"/>
                  </a:outerShdw>
                </a:effectLst>
                <a:latin typeface="Arial" pitchFamily="34" charset="0"/>
              </a:rPr>
              <a:t>2009-2018</a:t>
            </a:r>
            <a:endParaRPr lang="zh-CN" altLang="en-US" dirty="0">
              <a:solidFill>
                <a:schemeClr val="tx2"/>
              </a:solidFill>
              <a:effectLst>
                <a:outerShdw blurRad="38100" dist="38100" dir="2700000" algn="tl">
                  <a:srgbClr val="000000"/>
                </a:outerShdw>
              </a:effectLst>
              <a:latin typeface="Arial" pitchFamily="34" charset="0"/>
            </a:endParaRPr>
          </a:p>
        </p:txBody>
      </p:sp>
      <p:pic>
        <p:nvPicPr>
          <p:cNvPr id="2" name="图片 1"/>
          <p:cNvPicPr>
            <a:picLocks noChangeAspect="1"/>
          </p:cNvPicPr>
          <p:nvPr/>
        </p:nvPicPr>
        <p:blipFill>
          <a:blip r:embed="rId2"/>
          <a:stretch>
            <a:fillRect/>
          </a:stretch>
        </p:blipFill>
        <p:spPr>
          <a:xfrm>
            <a:off x="250825" y="1114293"/>
            <a:ext cx="8761299" cy="5139751"/>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txBox="1">
            <a:spLocks noGrp="1"/>
          </p:cNvSpPr>
          <p:nvPr/>
        </p:nvSpPr>
        <p:spPr bwMode="auto">
          <a:xfrm>
            <a:off x="6553200" y="6243638"/>
            <a:ext cx="2133600" cy="457200"/>
          </a:xfrm>
          <a:prstGeom prst="rect">
            <a:avLst/>
          </a:prstGeom>
          <a:noFill/>
          <a:ln>
            <a:miter lim="800000"/>
            <a:headEnd/>
            <a:tailEnd/>
          </a:ln>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algn="r" eaLnBrk="1" hangingPunct="1">
              <a:defRPr/>
            </a:pPr>
            <a:fld id="{FFAC3C29-5D06-4677-BD15-599805D3B7A4}" type="slidenum">
              <a:rPr lang="en-US" altLang="zh-CN" sz="1000" smtClean="0">
                <a:effectLst>
                  <a:outerShdw blurRad="38100" dist="38100" dir="2700000" algn="tl">
                    <a:srgbClr val="000000"/>
                  </a:outerShdw>
                </a:effectLst>
                <a:latin typeface="Arial" panose="020B0604020202020204" pitchFamily="34" charset="0"/>
              </a:rPr>
              <a:pPr algn="r" eaLnBrk="1" hangingPunct="1">
                <a:defRPr/>
              </a:pPr>
              <a:t>85</a:t>
            </a:fld>
            <a:endParaRPr lang="en-US" altLang="zh-CN" sz="1000" smtClean="0">
              <a:effectLst>
                <a:outerShdw blurRad="38100" dist="38100" dir="2700000" algn="tl">
                  <a:srgbClr val="000000"/>
                </a:outerShdw>
              </a:effectLst>
              <a:latin typeface="Arial" panose="020B0604020202020204" pitchFamily="34" charset="0"/>
            </a:endParaRPr>
          </a:p>
        </p:txBody>
      </p:sp>
      <p:sp>
        <p:nvSpPr>
          <p:cNvPr id="113667" name="Rectangle 2"/>
          <p:cNvSpPr>
            <a:spLocks noGrp="1" noChangeArrowheads="1"/>
          </p:cNvSpPr>
          <p:nvPr>
            <p:ph type="title" idx="4294967295"/>
          </p:nvPr>
        </p:nvSpPr>
        <p:spPr>
          <a:xfrm>
            <a:off x="684213" y="188913"/>
            <a:ext cx="8208962" cy="64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b="1" smtClean="0">
                <a:solidFill>
                  <a:schemeClr val="tx1"/>
                </a:solidFill>
                <a:effectLst/>
              </a:rPr>
              <a:t>中房上海指数走势</a:t>
            </a:r>
            <a:r>
              <a:rPr lang="en-US" altLang="zh-CN" sz="3600" b="1" smtClean="0">
                <a:solidFill>
                  <a:schemeClr val="tx1"/>
                </a:solidFill>
                <a:effectLst/>
              </a:rPr>
              <a:t/>
            </a:r>
            <a:br>
              <a:rPr lang="en-US" altLang="zh-CN" sz="3600" b="1" smtClean="0">
                <a:solidFill>
                  <a:schemeClr val="tx1"/>
                </a:solidFill>
                <a:effectLst/>
              </a:rPr>
            </a:br>
            <a:r>
              <a:rPr lang="en-US" altLang="zh-CN" sz="3600" b="1" smtClean="0">
                <a:solidFill>
                  <a:schemeClr val="tx1"/>
                </a:solidFill>
                <a:effectLst/>
              </a:rPr>
              <a:t>1997.1</a:t>
            </a:r>
            <a:r>
              <a:rPr lang="zh-CN" altLang="en-US" sz="3600" b="1" smtClean="0">
                <a:solidFill>
                  <a:schemeClr val="tx1"/>
                </a:solidFill>
                <a:effectLst/>
              </a:rPr>
              <a:t>-</a:t>
            </a:r>
            <a:r>
              <a:rPr lang="en-US" altLang="zh-CN" sz="3600" b="1" smtClean="0">
                <a:solidFill>
                  <a:schemeClr val="tx1"/>
                </a:solidFill>
                <a:effectLst/>
              </a:rPr>
              <a:t>2011.5</a:t>
            </a:r>
            <a:endParaRPr lang="zh-CN" altLang="en-US" sz="3600" b="1" smtClean="0">
              <a:solidFill>
                <a:schemeClr val="tx1"/>
              </a:solidFill>
              <a:effectLst/>
            </a:endParaRPr>
          </a:p>
        </p:txBody>
      </p:sp>
      <p:sp>
        <p:nvSpPr>
          <p:cNvPr id="5" name="内容占位符 4"/>
          <p:cNvSpPr>
            <a:spLocks noGrp="1"/>
          </p:cNvSpPr>
          <p:nvPr>
            <p:ph idx="4294967295"/>
          </p:nvPr>
        </p:nvSpPr>
        <p:spPr/>
        <p:txBody>
          <a:bodyPr/>
          <a:lstStyle/>
          <a:p>
            <a:pPr>
              <a:defRPr/>
            </a:pPr>
            <a:endParaRPr lang="zh-CN" altLang="en-US" smtClean="0"/>
          </a:p>
        </p:txBody>
      </p:sp>
      <p:pic>
        <p:nvPicPr>
          <p:cNvPr id="11366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52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1B9E3434-9C97-4B69-B5D4-A125ECC91A37}" type="slidenum">
              <a:rPr lang="zh-CN" altLang="en-US" sz="1400" smtClean="0">
                <a:latin typeface="Arial" panose="020B0604020202020204" pitchFamily="34" charset="0"/>
              </a:rPr>
              <a:pPr eaLnBrk="1" hangingPunct="1">
                <a:defRPr/>
              </a:pPr>
              <a:t>86</a:t>
            </a:fld>
            <a:endParaRPr lang="en-US" altLang="zh-CN" sz="1400" smtClean="0">
              <a:latin typeface="Arial" panose="020B0604020202020204" pitchFamily="34" charset="0"/>
            </a:endParaRPr>
          </a:p>
        </p:txBody>
      </p:sp>
      <p:sp>
        <p:nvSpPr>
          <p:cNvPr id="569346" name="Rectangle 2"/>
          <p:cNvSpPr>
            <a:spLocks noGrp="1" noChangeArrowheads="1"/>
          </p:cNvSpPr>
          <p:nvPr>
            <p:ph type="title"/>
          </p:nvPr>
        </p:nvSpPr>
        <p:spPr/>
        <p:txBody>
          <a:bodyPr/>
          <a:lstStyle/>
          <a:p>
            <a:pPr eaLnBrk="1" hangingPunct="1">
              <a:defRPr/>
            </a:pPr>
            <a:r>
              <a:rPr lang="zh-CN" altLang="en-US" dirty="0" smtClean="0"/>
              <a:t>三</a:t>
            </a:r>
            <a:r>
              <a:rPr lang="en-US" altLang="zh-CN" smtClean="0"/>
              <a:t>.4</a:t>
            </a:r>
            <a:r>
              <a:rPr lang="zh-CN" altLang="en-US" smtClean="0"/>
              <a:t>个</a:t>
            </a:r>
            <a:r>
              <a:rPr lang="zh-CN" altLang="en-US" dirty="0" smtClean="0"/>
              <a:t>简单例子</a:t>
            </a:r>
          </a:p>
        </p:txBody>
      </p:sp>
      <p:sp>
        <p:nvSpPr>
          <p:cNvPr id="569347" name="Rectangle 3"/>
          <p:cNvSpPr>
            <a:spLocks noGrp="1" noChangeArrowheads="1"/>
          </p:cNvSpPr>
          <p:nvPr>
            <p:ph type="body" idx="1"/>
          </p:nvPr>
        </p:nvSpPr>
        <p:spPr/>
        <p:txBody>
          <a:bodyPr/>
          <a:lstStyle/>
          <a:p>
            <a:pPr eaLnBrk="1" hangingPunct="1">
              <a:defRPr/>
            </a:pPr>
            <a:r>
              <a:rPr lang="en-US" altLang="zh-CN" sz="3600" b="1" dirty="0" smtClean="0"/>
              <a:t>1</a:t>
            </a:r>
            <a:r>
              <a:rPr lang="zh-CN" altLang="en-US" sz="3600" b="1" dirty="0" smtClean="0"/>
              <a:t>个规避风险例子</a:t>
            </a:r>
          </a:p>
          <a:p>
            <a:pPr eaLnBrk="1" hangingPunct="1">
              <a:defRPr/>
            </a:pPr>
            <a:r>
              <a:rPr lang="en-US" altLang="zh-CN" b="1" dirty="0" smtClean="0"/>
              <a:t>1</a:t>
            </a:r>
            <a:r>
              <a:rPr lang="zh-CN" altLang="en-US" b="1" dirty="0" smtClean="0"/>
              <a:t>个</a:t>
            </a:r>
            <a:r>
              <a:rPr lang="zh-CN" altLang="en-US" sz="3600" b="1" dirty="0" smtClean="0"/>
              <a:t>套利机会</a:t>
            </a:r>
            <a:r>
              <a:rPr lang="zh-CN" altLang="en-US" b="1" dirty="0" smtClean="0"/>
              <a:t>例子</a:t>
            </a:r>
          </a:p>
          <a:p>
            <a:pPr eaLnBrk="1" hangingPunct="1">
              <a:defRPr/>
            </a:pPr>
            <a:r>
              <a:rPr lang="en-US" altLang="zh-CN" b="1"/>
              <a:t>2</a:t>
            </a:r>
            <a:r>
              <a:rPr lang="zh-CN" altLang="en-US" b="1" smtClean="0"/>
              <a:t>个</a:t>
            </a:r>
            <a:r>
              <a:rPr lang="zh-CN" altLang="en-US" sz="3600" b="1" dirty="0" smtClean="0"/>
              <a:t>产品创新</a:t>
            </a:r>
            <a:r>
              <a:rPr lang="zh-CN" altLang="en-US" b="1" dirty="0" smtClean="0"/>
              <a:t>例子</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587D9A13-13D0-4C1B-8EE9-7A94F673CBAB}" type="slidenum">
              <a:rPr lang="zh-CN" altLang="en-US" sz="1400" smtClean="0">
                <a:latin typeface="Arial" panose="020B0604020202020204" pitchFamily="34" charset="0"/>
              </a:rPr>
              <a:pPr eaLnBrk="1" hangingPunct="1">
                <a:defRPr/>
              </a:pPr>
              <a:t>87</a:t>
            </a:fld>
            <a:endParaRPr lang="en-US" altLang="zh-CN" sz="1400" smtClean="0">
              <a:latin typeface="Arial" panose="020B0604020202020204" pitchFamily="34" charset="0"/>
            </a:endParaRPr>
          </a:p>
        </p:txBody>
      </p:sp>
      <p:sp>
        <p:nvSpPr>
          <p:cNvPr id="545794" name="Rectangle 2"/>
          <p:cNvSpPr>
            <a:spLocks noGrp="1" noChangeArrowheads="1"/>
          </p:cNvSpPr>
          <p:nvPr>
            <p:ph type="title"/>
          </p:nvPr>
        </p:nvSpPr>
        <p:spPr>
          <a:xfrm>
            <a:off x="457200" y="277813"/>
            <a:ext cx="8218488" cy="1063625"/>
          </a:xfrm>
        </p:spPr>
        <p:txBody>
          <a:bodyPr/>
          <a:lstStyle/>
          <a:p>
            <a:pPr eaLnBrk="1" hangingPunct="1">
              <a:defRPr/>
            </a:pPr>
            <a:r>
              <a:rPr lang="zh-CN" altLang="en-US" sz="4000" b="1" smtClean="0"/>
              <a:t>例</a:t>
            </a:r>
            <a:r>
              <a:rPr lang="en-US" altLang="zh-CN" sz="4000" b="1" smtClean="0"/>
              <a:t>1    </a:t>
            </a:r>
            <a:r>
              <a:rPr lang="zh-CN" altLang="en-US" sz="3200" b="1" smtClean="0"/>
              <a:t>利用商品期货</a:t>
            </a:r>
            <a:r>
              <a:rPr lang="en-US" altLang="zh-CN" sz="3200" b="1" smtClean="0"/>
              <a:t>(</a:t>
            </a:r>
            <a:r>
              <a:rPr lang="zh-CN" altLang="en-US" sz="3200" b="1" smtClean="0"/>
              <a:t>一种衍生产品</a:t>
            </a:r>
            <a:r>
              <a:rPr lang="en-US" altLang="zh-CN" sz="3200" b="1" smtClean="0"/>
              <a:t>)</a:t>
            </a:r>
            <a:br>
              <a:rPr lang="en-US" altLang="zh-CN" sz="3200" b="1" smtClean="0"/>
            </a:br>
            <a:r>
              <a:rPr lang="zh-CN" altLang="en-US" sz="3200" b="1" smtClean="0"/>
              <a:t>规避风险的例子</a:t>
            </a:r>
          </a:p>
        </p:txBody>
      </p:sp>
      <p:sp>
        <p:nvSpPr>
          <p:cNvPr id="545795" name="Rectangle 3"/>
          <p:cNvSpPr>
            <a:spLocks noGrp="1" noChangeArrowheads="1"/>
          </p:cNvSpPr>
          <p:nvPr>
            <p:ph type="body" idx="1"/>
          </p:nvPr>
        </p:nvSpPr>
        <p:spPr>
          <a:xfrm>
            <a:off x="468313" y="1484313"/>
            <a:ext cx="8280400" cy="4897437"/>
          </a:xfrm>
        </p:spPr>
        <p:txBody>
          <a:bodyPr/>
          <a:lstStyle/>
          <a:p>
            <a:pPr eaLnBrk="1" hangingPunct="1">
              <a:lnSpc>
                <a:spcPct val="130000"/>
              </a:lnSpc>
              <a:defRPr/>
            </a:pPr>
            <a:r>
              <a:rPr lang="zh-CN" altLang="en-US" sz="2800" b="1" smtClean="0"/>
              <a:t>泰顺铜业是一家生产有色金属铜的公司，它在６个月后能生产出阴极铜（一种精炼铜）１００００吨。假设当前阴极铜的市场价格为</a:t>
            </a:r>
            <a:r>
              <a:rPr lang="en-US" altLang="zh-CN" sz="2800" b="1" smtClean="0"/>
              <a:t>63660</a:t>
            </a:r>
            <a:r>
              <a:rPr lang="zh-CN" altLang="en-US" sz="2800" b="1" smtClean="0"/>
              <a:t>元／吨，６个月后交割的期货合约目前价格为</a:t>
            </a:r>
            <a:r>
              <a:rPr lang="en-US" altLang="zh-CN" sz="2800" b="1" smtClean="0"/>
              <a:t>63730</a:t>
            </a:r>
            <a:r>
              <a:rPr lang="zh-CN" altLang="en-US" sz="2800" b="1" smtClean="0"/>
              <a:t>元／吨，而且最近的铜价格一直处于下跌之中。公司担心铜价会进一步下跌，如果６个月后的铜价跌破</a:t>
            </a:r>
            <a:r>
              <a:rPr lang="en-US" altLang="zh-CN" sz="2800" b="1" smtClean="0"/>
              <a:t>60000</a:t>
            </a:r>
            <a:r>
              <a:rPr lang="zh-CN" altLang="en-US" sz="2800" b="1" smtClean="0"/>
              <a:t>元／吨时，那么公司将无法实现预定的最低目标利润。</a:t>
            </a:r>
            <a:r>
              <a:rPr lang="zh-CN" altLang="en-US" sz="2400" smtClean="0"/>
              <a:t> </a:t>
            </a:r>
            <a:endParaRPr lang="zh-CN" altLang="en-US" sz="280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B8EA9547-D90D-45FA-B8A9-F5FFF64B9B65}" type="slidenum">
              <a:rPr lang="zh-CN" altLang="en-US" sz="1400" smtClean="0">
                <a:latin typeface="Arial" panose="020B0604020202020204" pitchFamily="34" charset="0"/>
              </a:rPr>
              <a:pPr eaLnBrk="1" hangingPunct="1">
                <a:defRPr/>
              </a:pPr>
              <a:t>88</a:t>
            </a:fld>
            <a:endParaRPr lang="en-US" altLang="zh-CN" sz="1400" smtClean="0">
              <a:latin typeface="Arial" panose="020B0604020202020204" pitchFamily="34" charset="0"/>
            </a:endParaRPr>
          </a:p>
        </p:txBody>
      </p:sp>
      <p:sp>
        <p:nvSpPr>
          <p:cNvPr id="546818" name="Rectangle 2"/>
          <p:cNvSpPr>
            <a:spLocks noGrp="1" noChangeArrowheads="1"/>
          </p:cNvSpPr>
          <p:nvPr>
            <p:ph type="title"/>
          </p:nvPr>
        </p:nvSpPr>
        <p:spPr>
          <a:xfrm>
            <a:off x="457200" y="277813"/>
            <a:ext cx="8229600" cy="703262"/>
          </a:xfrm>
        </p:spPr>
        <p:txBody>
          <a:bodyPr/>
          <a:lstStyle/>
          <a:p>
            <a:pPr eaLnBrk="1" hangingPunct="1">
              <a:defRPr/>
            </a:pPr>
            <a:r>
              <a:rPr lang="en-US" altLang="zh-CN" sz="4000" smtClean="0"/>
              <a:t>2007.09.26-2007.11.02 </a:t>
            </a:r>
            <a:r>
              <a:rPr lang="zh-CN" altLang="en-US" sz="4000" b="1" smtClean="0"/>
              <a:t>铜价变化</a:t>
            </a:r>
          </a:p>
        </p:txBody>
      </p:sp>
      <p:graphicFrame>
        <p:nvGraphicFramePr>
          <p:cNvPr id="121860" name="Object 3"/>
          <p:cNvGraphicFramePr>
            <a:graphicFrameLocks noGrp="1" noChangeAspect="1"/>
          </p:cNvGraphicFramePr>
          <p:nvPr>
            <p:ph idx="1"/>
          </p:nvPr>
        </p:nvGraphicFramePr>
        <p:xfrm>
          <a:off x="0" y="1125538"/>
          <a:ext cx="9144000" cy="5472112"/>
        </p:xfrm>
        <a:graphic>
          <a:graphicData uri="http://schemas.openxmlformats.org/presentationml/2006/ole">
            <mc:AlternateContent xmlns:mc="http://schemas.openxmlformats.org/markup-compatibility/2006">
              <mc:Choice xmlns:v="urn:schemas-microsoft-com:vml" Requires="v">
                <p:oleObj spid="_x0000_s121879" name="位图图像" r:id="rId3" imgW="6885714" imgH="2933333" progId="Paint.Picture">
                  <p:embed/>
                </p:oleObj>
              </mc:Choice>
              <mc:Fallback>
                <p:oleObj name="位图图像" r:id="rId3" imgW="6885714" imgH="293333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25538"/>
                        <a:ext cx="9144000"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9C124020-2C87-4FAE-A2A4-A472C733B6E6}" type="slidenum">
              <a:rPr lang="zh-CN" altLang="en-US" sz="1400" smtClean="0">
                <a:latin typeface="Arial" panose="020B0604020202020204" pitchFamily="34" charset="0"/>
              </a:rPr>
              <a:pPr eaLnBrk="1" hangingPunct="1">
                <a:defRPr/>
              </a:pPr>
              <a:t>89</a:t>
            </a:fld>
            <a:endParaRPr lang="en-US" altLang="zh-CN" sz="1400" smtClean="0">
              <a:latin typeface="Arial" panose="020B0604020202020204" pitchFamily="34" charset="0"/>
            </a:endParaRPr>
          </a:p>
        </p:txBody>
      </p:sp>
      <p:sp>
        <p:nvSpPr>
          <p:cNvPr id="547842" name="Rectangle 2"/>
          <p:cNvSpPr>
            <a:spLocks noGrp="1" noChangeArrowheads="1"/>
          </p:cNvSpPr>
          <p:nvPr>
            <p:ph type="title"/>
          </p:nvPr>
        </p:nvSpPr>
        <p:spPr>
          <a:xfrm>
            <a:off x="323850" y="908050"/>
            <a:ext cx="8229600" cy="606425"/>
          </a:xfrm>
        </p:spPr>
        <p:txBody>
          <a:bodyPr/>
          <a:lstStyle/>
          <a:p>
            <a:pPr algn="l" eaLnBrk="1" hangingPunct="1">
              <a:defRPr/>
            </a:pPr>
            <a:r>
              <a:rPr lang="zh-CN" altLang="en-US" smtClean="0"/>
              <a:t>问题： </a:t>
            </a:r>
          </a:p>
        </p:txBody>
      </p:sp>
      <p:sp>
        <p:nvSpPr>
          <p:cNvPr id="547843" name="Rectangle 3"/>
          <p:cNvSpPr>
            <a:spLocks noGrp="1" noChangeArrowheads="1"/>
          </p:cNvSpPr>
          <p:nvPr>
            <p:ph type="body" idx="1"/>
          </p:nvPr>
        </p:nvSpPr>
        <p:spPr/>
        <p:txBody>
          <a:bodyPr/>
          <a:lstStyle/>
          <a:p>
            <a:pPr eaLnBrk="1" hangingPunct="1">
              <a:lnSpc>
                <a:spcPct val="190000"/>
              </a:lnSpc>
              <a:defRPr/>
            </a:pPr>
            <a:r>
              <a:rPr lang="zh-CN" altLang="en-US" smtClean="0">
                <a:latin typeface="楷体_GB2312" pitchFamily="49" charset="-122"/>
                <a:ea typeface="楷体_GB2312" pitchFamily="49" charset="-122"/>
              </a:rPr>
              <a:t>如何才能使公司避免市场铜价格的下跌引起的利润急剧减少，而至少保证公司完成最低目标利润？</a:t>
            </a:r>
            <a:r>
              <a:rPr lang="zh-CN" altLang="en-US" smtClean="0"/>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851A78DB-972C-415E-8AA4-D8EAFA690D3F}" type="slidenum">
              <a:rPr lang="zh-CN" altLang="en-US" sz="1400" smtClean="0">
                <a:latin typeface="Arial" panose="020B0604020202020204" pitchFamily="34" charset="0"/>
              </a:rPr>
              <a:pPr eaLnBrk="1" hangingPunct="1">
                <a:defRPr/>
              </a:pPr>
              <a:t>9</a:t>
            </a:fld>
            <a:endParaRPr lang="en-US" altLang="zh-CN" sz="1400" smtClean="0">
              <a:latin typeface="Arial" panose="020B0604020202020204" pitchFamily="34" charset="0"/>
            </a:endParaRPr>
          </a:p>
        </p:txBody>
      </p:sp>
      <p:sp>
        <p:nvSpPr>
          <p:cNvPr id="311298" name="Rectangle 2"/>
          <p:cNvSpPr>
            <a:spLocks noGrp="1" noChangeArrowheads="1"/>
          </p:cNvSpPr>
          <p:nvPr>
            <p:ph type="title"/>
          </p:nvPr>
        </p:nvSpPr>
        <p:spPr>
          <a:xfrm>
            <a:off x="762000" y="228600"/>
            <a:ext cx="7772400" cy="1143000"/>
          </a:xfrm>
        </p:spPr>
        <p:txBody>
          <a:bodyPr/>
          <a:lstStyle/>
          <a:p>
            <a:pPr eaLnBrk="1" hangingPunct="1">
              <a:defRPr/>
            </a:pPr>
            <a:r>
              <a:rPr lang="zh-CN" altLang="en-US" b="1" smtClean="0"/>
              <a:t>第三部分</a:t>
            </a:r>
            <a:r>
              <a:rPr lang="en-US" altLang="zh-CN" b="1" smtClean="0"/>
              <a:t>(</a:t>
            </a:r>
            <a:r>
              <a:rPr lang="zh-CN" altLang="en-US" b="1" smtClean="0"/>
              <a:t>续</a:t>
            </a:r>
            <a:r>
              <a:rPr lang="en-US" altLang="zh-CN" b="1" smtClean="0"/>
              <a:t>)</a:t>
            </a:r>
          </a:p>
        </p:txBody>
      </p:sp>
      <p:sp>
        <p:nvSpPr>
          <p:cNvPr id="311299" name="Rectangle 3"/>
          <p:cNvSpPr>
            <a:spLocks noGrp="1" noChangeArrowheads="1"/>
          </p:cNvSpPr>
          <p:nvPr>
            <p:ph type="body" idx="1"/>
          </p:nvPr>
        </p:nvSpPr>
        <p:spPr>
          <a:xfrm>
            <a:off x="762000" y="1143000"/>
            <a:ext cx="7924800" cy="5486400"/>
          </a:xfrm>
        </p:spPr>
        <p:txBody>
          <a:bodyPr/>
          <a:lstStyle/>
          <a:p>
            <a:pPr algn="just" eaLnBrk="1" hangingPunct="1">
              <a:lnSpc>
                <a:spcPct val="150000"/>
              </a:lnSpc>
              <a:defRPr/>
            </a:pPr>
            <a:r>
              <a:rPr lang="zh-CN" altLang="en-US" sz="3600" b="1" dirty="0" smtClean="0">
                <a:ea typeface="楷体_GB2312" pitchFamily="49" charset="-122"/>
              </a:rPr>
              <a:t>波动率组合、套利组合、利率上限、下限和领子期权</a:t>
            </a:r>
          </a:p>
          <a:p>
            <a:pPr algn="just" eaLnBrk="1" hangingPunct="1">
              <a:lnSpc>
                <a:spcPct val="150000"/>
              </a:lnSpc>
              <a:defRPr/>
            </a:pPr>
            <a:r>
              <a:rPr lang="zh-CN" altLang="en-US" sz="3600" b="1" dirty="0" smtClean="0">
                <a:ea typeface="楷体_GB2312" pitchFamily="49" charset="-122"/>
              </a:rPr>
              <a:t>期权在风险管理中的运用—— 案例分析</a:t>
            </a:r>
          </a:p>
          <a:p>
            <a:pPr algn="just" eaLnBrk="1" hangingPunct="1">
              <a:lnSpc>
                <a:spcPct val="150000"/>
              </a:lnSpc>
              <a:defRPr/>
            </a:pPr>
            <a:r>
              <a:rPr lang="zh-CN" altLang="en-US" sz="3600" b="1" dirty="0" smtClean="0">
                <a:ea typeface="楷体_GB2312" pitchFamily="49" charset="-122"/>
              </a:rPr>
              <a:t>综合案例：企业外汇风险管理与增值                   </a:t>
            </a:r>
          </a:p>
        </p:txBody>
      </p:sp>
    </p:spTree>
    <p:extLst>
      <p:ext uri="{BB962C8B-B14F-4D97-AF65-F5344CB8AC3E}">
        <p14:creationId xmlns:p14="http://schemas.microsoft.com/office/powerpoint/2010/main" val="39127368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AC2DCB81-0818-429B-906D-7E58FD97B70B}" type="slidenum">
              <a:rPr lang="zh-CN" altLang="en-US" sz="1400" smtClean="0">
                <a:latin typeface="Arial" panose="020B0604020202020204" pitchFamily="34" charset="0"/>
              </a:rPr>
              <a:pPr eaLnBrk="1" hangingPunct="1">
                <a:defRPr/>
              </a:pPr>
              <a:t>90</a:t>
            </a:fld>
            <a:endParaRPr lang="en-US" altLang="zh-CN" sz="1400" smtClean="0">
              <a:latin typeface="Arial" panose="020B0604020202020204" pitchFamily="34" charset="0"/>
            </a:endParaRPr>
          </a:p>
        </p:txBody>
      </p:sp>
      <p:sp>
        <p:nvSpPr>
          <p:cNvPr id="548866" name="Rectangle 2"/>
          <p:cNvSpPr>
            <a:spLocks noGrp="1" noChangeArrowheads="1"/>
          </p:cNvSpPr>
          <p:nvPr>
            <p:ph type="title"/>
          </p:nvPr>
        </p:nvSpPr>
        <p:spPr>
          <a:xfrm>
            <a:off x="457200" y="811213"/>
            <a:ext cx="8229600" cy="606425"/>
          </a:xfrm>
        </p:spPr>
        <p:txBody>
          <a:bodyPr/>
          <a:lstStyle/>
          <a:p>
            <a:pPr eaLnBrk="1" hangingPunct="1">
              <a:defRPr/>
            </a:pPr>
            <a:r>
              <a:rPr lang="zh-CN" altLang="en-US" smtClean="0"/>
              <a:t>金融工程师建议：　 </a:t>
            </a:r>
          </a:p>
        </p:txBody>
      </p:sp>
      <p:sp>
        <p:nvSpPr>
          <p:cNvPr id="548867" name="Rectangle 3"/>
          <p:cNvSpPr>
            <a:spLocks noGrp="1" noChangeArrowheads="1"/>
          </p:cNvSpPr>
          <p:nvPr>
            <p:ph type="body" idx="1"/>
          </p:nvPr>
        </p:nvSpPr>
        <p:spPr/>
        <p:txBody>
          <a:bodyPr/>
          <a:lstStyle/>
          <a:p>
            <a:pPr eaLnBrk="1" hangingPunct="1">
              <a:lnSpc>
                <a:spcPct val="130000"/>
              </a:lnSpc>
              <a:defRPr/>
            </a:pPr>
            <a:r>
              <a:rPr lang="zh-CN" altLang="en-US" dirty="0" smtClean="0">
                <a:latin typeface="宋体" pitchFamily="2" charset="-122"/>
              </a:rPr>
              <a:t>最简单的方法是在期货市场卖出６个月后到期的与产量相同的铜期货合约（</a:t>
            </a:r>
            <a:r>
              <a:rPr lang="en-US" altLang="zh-CN" dirty="0" smtClean="0">
                <a:latin typeface="宋体" pitchFamily="2" charset="-122"/>
              </a:rPr>
              <a:t>10000</a:t>
            </a:r>
            <a:r>
              <a:rPr lang="zh-CN" altLang="en-US" dirty="0" smtClean="0">
                <a:latin typeface="宋体" pitchFamily="2" charset="-122"/>
              </a:rPr>
              <a:t>吨），这种方法就是经典的套期保值方法，也是最简单的套期保值方法，它是一种比较有效的规避市场风险的方法。 </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r>
              <a:rPr lang="zh-CN" altLang="zh-CN" sz="4000" b="1" dirty="0" smtClean="0"/>
              <a:t>背景材料</a:t>
            </a:r>
          </a:p>
        </p:txBody>
      </p:sp>
      <p:sp>
        <p:nvSpPr>
          <p:cNvPr id="66563" name="Rectangle 3"/>
          <p:cNvSpPr>
            <a:spLocks noGrp="1" noChangeArrowheads="1"/>
          </p:cNvSpPr>
          <p:nvPr>
            <p:ph type="body" idx="1"/>
          </p:nvPr>
        </p:nvSpPr>
        <p:spPr/>
        <p:txBody>
          <a:bodyPr/>
          <a:lstStyle/>
          <a:p>
            <a:pPr eaLnBrk="1" hangingPunct="1">
              <a:defRPr/>
            </a:pPr>
            <a:r>
              <a:rPr lang="zh-CN" altLang="zh-CN" b="1" dirty="0" smtClean="0"/>
              <a:t>期货futures</a:t>
            </a:r>
          </a:p>
          <a:p>
            <a:pPr eaLnBrk="1" hangingPunct="1">
              <a:buFontTx/>
              <a:buNone/>
              <a:defRPr/>
            </a:pPr>
            <a:r>
              <a:rPr lang="zh-CN" altLang="zh-CN" b="1" dirty="0" smtClean="0"/>
              <a:t>　指双方约定在到期日以当前的交易价格买卖某种商品或某种金融产品</a:t>
            </a:r>
            <a:r>
              <a:rPr lang="zh-CN" altLang="zh-CN" b="1" dirty="0" smtClean="0"/>
              <a:t>的</a:t>
            </a:r>
            <a:r>
              <a:rPr lang="zh-CN" altLang="en-US" b="1" dirty="0" smtClean="0"/>
              <a:t>合</a:t>
            </a:r>
            <a:r>
              <a:rPr lang="zh-CN" altLang="zh-CN" b="1" dirty="0" smtClean="0"/>
              <a:t>约</a:t>
            </a:r>
            <a:r>
              <a:rPr lang="zh-CN" altLang="zh-CN" b="1" dirty="0" smtClean="0"/>
              <a:t>。</a:t>
            </a:r>
          </a:p>
          <a:p>
            <a:pPr eaLnBrk="1" hangingPunct="1">
              <a:defRPr/>
            </a:pPr>
            <a:r>
              <a:rPr lang="zh-CN" altLang="zh-CN" b="1" dirty="0" smtClean="0"/>
              <a:t>一般在期货交易所交易</a:t>
            </a:r>
          </a:p>
          <a:p>
            <a:pPr eaLnBrk="1" hangingPunct="1">
              <a:defRPr/>
            </a:pPr>
            <a:r>
              <a:rPr lang="zh-CN" altLang="zh-CN" b="1" dirty="0" smtClean="0"/>
              <a:t>可以在当前就锁定未来的交易价格</a:t>
            </a:r>
          </a:p>
          <a:p>
            <a:pPr eaLnBrk="1" hangingPunct="1">
              <a:defRPr/>
            </a:pPr>
            <a:endParaRPr lang="zh-CN" altLang="zh-CN" b="1" dirty="0" smtClean="0"/>
          </a:p>
          <a:p>
            <a:pPr eaLnBrk="1" hangingPunct="1">
              <a:defRPr/>
            </a:pPr>
            <a:endParaRPr lang="zh-CN" altLang="zh-CN" dirty="0" smtClean="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B130649-5D4B-47C3-80F1-A6E7CB96A774}" type="slidenum">
              <a:rPr lang="zh-CN" altLang="en-US" sz="1400" smtClean="0">
                <a:latin typeface="Arial" panose="020B0604020202020204" pitchFamily="34" charset="0"/>
              </a:rPr>
              <a:pPr eaLnBrk="1" hangingPunct="1">
                <a:defRPr/>
              </a:pPr>
              <a:t>92</a:t>
            </a:fld>
            <a:endParaRPr lang="en-US" altLang="zh-CN" sz="1400" smtClean="0">
              <a:latin typeface="Arial" panose="020B0604020202020204" pitchFamily="34" charset="0"/>
            </a:endParaRPr>
          </a:p>
        </p:txBody>
      </p:sp>
      <p:sp>
        <p:nvSpPr>
          <p:cNvPr id="586754" name="Rectangle 2"/>
          <p:cNvSpPr>
            <a:spLocks noGrp="1" noChangeArrowheads="1"/>
          </p:cNvSpPr>
          <p:nvPr>
            <p:ph type="title"/>
          </p:nvPr>
        </p:nvSpPr>
        <p:spPr/>
        <p:txBody>
          <a:bodyPr/>
          <a:lstStyle/>
          <a:p>
            <a:pPr eaLnBrk="1" hangingPunct="1">
              <a:defRPr/>
            </a:pPr>
            <a:r>
              <a:rPr lang="zh-CN" altLang="en-US" b="1" smtClean="0"/>
              <a:t>例</a:t>
            </a:r>
            <a:r>
              <a:rPr lang="en-US" altLang="zh-CN" b="1" smtClean="0"/>
              <a:t>2   </a:t>
            </a:r>
            <a:r>
              <a:rPr lang="zh-CN" altLang="en-US" smtClean="0"/>
              <a:t>利用</a:t>
            </a:r>
            <a:r>
              <a:rPr lang="en-US" altLang="zh-CN" smtClean="0"/>
              <a:t>ETF</a:t>
            </a:r>
            <a:r>
              <a:rPr lang="zh-CN" altLang="en-US" smtClean="0"/>
              <a:t>套利</a:t>
            </a:r>
          </a:p>
        </p:txBody>
      </p:sp>
      <p:sp>
        <p:nvSpPr>
          <p:cNvPr id="586755" name="Rectangle 3"/>
          <p:cNvSpPr>
            <a:spLocks noGrp="1" noChangeArrowheads="1"/>
          </p:cNvSpPr>
          <p:nvPr>
            <p:ph type="body" idx="1"/>
          </p:nvPr>
        </p:nvSpPr>
        <p:spPr/>
        <p:txBody>
          <a:bodyPr/>
          <a:lstStyle/>
          <a:p>
            <a:pPr eaLnBrk="1" hangingPunct="1">
              <a:defRPr/>
            </a:pPr>
            <a:r>
              <a:rPr lang="en-US" altLang="zh-CN" smtClean="0"/>
              <a:t>50ETF</a:t>
            </a:r>
            <a:r>
              <a:rPr lang="zh-CN" altLang="en-US" smtClean="0"/>
              <a:t>和</a:t>
            </a:r>
            <a:r>
              <a:rPr lang="en-US" altLang="zh-CN" smtClean="0"/>
              <a:t>180ETF</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81000" y="609600"/>
            <a:ext cx="7862888" cy="609600"/>
          </a:xfrm>
        </p:spPr>
        <p:txBody>
          <a:bodyPr/>
          <a:lstStyle/>
          <a:p>
            <a:pPr eaLnBrk="1" hangingPunct="1">
              <a:defRPr/>
            </a:pPr>
            <a:r>
              <a:rPr lang="zh-CN" altLang="zh-CN" sz="3200" b="1" dirty="0" smtClean="0"/>
              <a:t>ETF （Exchange Traded Fund)背景材料</a:t>
            </a:r>
          </a:p>
        </p:txBody>
      </p:sp>
      <p:sp>
        <p:nvSpPr>
          <p:cNvPr id="71683" name="Rectangle 3"/>
          <p:cNvSpPr>
            <a:spLocks noGrp="1" noChangeArrowheads="1"/>
          </p:cNvSpPr>
          <p:nvPr>
            <p:ph type="body" idx="1"/>
          </p:nvPr>
        </p:nvSpPr>
        <p:spPr>
          <a:xfrm>
            <a:off x="762000" y="1700213"/>
            <a:ext cx="7842250" cy="4608512"/>
          </a:xfrm>
        </p:spPr>
        <p:txBody>
          <a:bodyPr/>
          <a:lstStyle/>
          <a:p>
            <a:pPr eaLnBrk="1" hangingPunct="1">
              <a:lnSpc>
                <a:spcPct val="90000"/>
              </a:lnSpc>
              <a:defRPr/>
            </a:pPr>
            <a:r>
              <a:rPr lang="zh-CN" altLang="zh-CN" sz="2800" b="1" smtClean="0"/>
              <a:t>交易型开放式指数基金，属于开放式基金的一种特殊类型</a:t>
            </a:r>
          </a:p>
          <a:p>
            <a:pPr eaLnBrk="1" hangingPunct="1">
              <a:lnSpc>
                <a:spcPct val="90000"/>
              </a:lnSpc>
              <a:defRPr/>
            </a:pPr>
            <a:r>
              <a:rPr lang="zh-CN" altLang="zh-CN" sz="2800" b="1" smtClean="0"/>
              <a:t>综合了封闭式基金和开放式基金的优点</a:t>
            </a:r>
          </a:p>
          <a:p>
            <a:pPr lvl="1" eaLnBrk="1" hangingPunct="1">
              <a:lnSpc>
                <a:spcPct val="90000"/>
              </a:lnSpc>
              <a:defRPr/>
            </a:pPr>
            <a:r>
              <a:rPr lang="zh-CN" altLang="zh-CN" sz="2400" b="1" smtClean="0"/>
              <a:t>可像封闭式基金一样在证券市场上按市场价格买卖ETF份额</a:t>
            </a:r>
          </a:p>
          <a:p>
            <a:pPr lvl="1" eaLnBrk="1" hangingPunct="1">
              <a:lnSpc>
                <a:spcPct val="90000"/>
              </a:lnSpc>
              <a:defRPr/>
            </a:pPr>
            <a:r>
              <a:rPr lang="zh-CN" altLang="zh-CN" sz="2400" b="1" smtClean="0"/>
              <a:t>也可以向基金管理公司申购或赎回基金份额，申购赎回必须以一篮子股票换取基金份额或以基金份额换回一篮子股票</a:t>
            </a:r>
          </a:p>
          <a:p>
            <a:pPr lvl="1" eaLnBrk="1" hangingPunct="1">
              <a:lnSpc>
                <a:spcPct val="90000"/>
              </a:lnSpc>
              <a:defRPr/>
            </a:pPr>
            <a:r>
              <a:rPr lang="zh-CN" altLang="zh-CN" sz="2400" b="1" smtClean="0"/>
              <a:t>同时存在证券市场交易和申购赎回机制，投资者可以在ETF市场价格与基金单位净值之间存在差价时进行套利交易，使得ETF避免了封闭式基金普遍存在的折价问题</a:t>
            </a:r>
            <a:r>
              <a:rPr lang="zh-CN" altLang="zh-CN" sz="2400" smtClean="0"/>
              <a:t>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defRPr/>
            </a:pPr>
            <a:endParaRPr lang="zh-CN" altLang="zh-CN" sz="3200" dirty="0" smtClean="0"/>
          </a:p>
        </p:txBody>
      </p:sp>
      <p:sp>
        <p:nvSpPr>
          <p:cNvPr id="72707" name="Rectangle 3"/>
          <p:cNvSpPr>
            <a:spLocks noGrp="1" noChangeArrowheads="1"/>
          </p:cNvSpPr>
          <p:nvPr>
            <p:ph type="body" idx="1"/>
          </p:nvPr>
        </p:nvSpPr>
        <p:spPr/>
        <p:txBody>
          <a:bodyPr/>
          <a:lstStyle/>
          <a:p>
            <a:pPr eaLnBrk="1" hangingPunct="1">
              <a:defRPr/>
            </a:pPr>
            <a:r>
              <a:rPr lang="zh-CN" altLang="zh-CN" b="1" smtClean="0"/>
              <a:t>经国务院批准，财政部、国家税务总局决定从2008年4月24日起，调整证券（股票）交易印花税税率，由现行３‰调整为１‰。即对买卖、继承、赠与所书立的Ａ股、Ｂ股股权转让书据，由立据双方当事人分别按１‰的税率缴纳证券（股票）交易印花税。</a:t>
            </a:r>
            <a:r>
              <a:rPr lang="zh-CN" altLang="zh-CN" smtClean="0"/>
              <a:t>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defRPr/>
            </a:pPr>
            <a:r>
              <a:rPr lang="zh-CN" altLang="zh-CN" sz="3200" smtClean="0"/>
              <a:t>2008年4月24日</a:t>
            </a:r>
          </a:p>
        </p:txBody>
      </p:sp>
      <p:pic>
        <p:nvPicPr>
          <p:cNvPr id="129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1276350"/>
            <a:ext cx="9085263"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FAD901CC-413F-4E81-BC8F-8F042999DA07}" type="slidenum">
              <a:rPr lang="zh-CN" altLang="en-US" sz="1400" smtClean="0">
                <a:latin typeface="Arial" panose="020B0604020202020204" pitchFamily="34" charset="0"/>
              </a:rPr>
              <a:pPr eaLnBrk="1" hangingPunct="1">
                <a:defRPr/>
              </a:pPr>
              <a:t>96</a:t>
            </a:fld>
            <a:endParaRPr lang="en-US" altLang="zh-CN" sz="1400" smtClean="0">
              <a:latin typeface="Arial" panose="020B0604020202020204" pitchFamily="34" charset="0"/>
            </a:endParaRPr>
          </a:p>
        </p:txBody>
      </p:sp>
      <p:sp>
        <p:nvSpPr>
          <p:cNvPr id="587778" name="Rectangle 2"/>
          <p:cNvSpPr>
            <a:spLocks noGrp="1" noChangeArrowheads="1"/>
          </p:cNvSpPr>
          <p:nvPr>
            <p:ph type="title"/>
          </p:nvPr>
        </p:nvSpPr>
        <p:spPr>
          <a:xfrm>
            <a:off x="900113" y="277813"/>
            <a:ext cx="7272337" cy="703262"/>
          </a:xfrm>
        </p:spPr>
        <p:txBody>
          <a:bodyPr/>
          <a:lstStyle/>
          <a:p>
            <a:pPr eaLnBrk="1" hangingPunct="1">
              <a:defRPr/>
            </a:pPr>
            <a:r>
              <a:rPr lang="en-US" altLang="zh-CN" sz="4000" smtClean="0"/>
              <a:t>2008</a:t>
            </a:r>
            <a:r>
              <a:rPr lang="zh-CN" altLang="en-US" sz="4000" smtClean="0"/>
              <a:t>年</a:t>
            </a:r>
            <a:r>
              <a:rPr lang="en-US" altLang="zh-CN" sz="4000" smtClean="0"/>
              <a:t>4</a:t>
            </a:r>
            <a:r>
              <a:rPr lang="zh-CN" altLang="en-US" sz="4000" smtClean="0"/>
              <a:t>月</a:t>
            </a:r>
            <a:r>
              <a:rPr lang="en-US" altLang="zh-CN" sz="4000" smtClean="0"/>
              <a:t>24</a:t>
            </a:r>
            <a:r>
              <a:rPr lang="zh-CN" altLang="en-US" sz="4000" smtClean="0"/>
              <a:t>日</a:t>
            </a:r>
            <a:r>
              <a:rPr lang="en-US" altLang="zh-CN" sz="4000" smtClean="0"/>
              <a:t>ETF50</a:t>
            </a:r>
            <a:r>
              <a:rPr lang="zh-CN" altLang="en-US" sz="4000" smtClean="0"/>
              <a:t>套利</a:t>
            </a:r>
            <a:r>
              <a:rPr lang="en-US" altLang="zh-CN" sz="4000" smtClean="0"/>
              <a:t>?</a:t>
            </a:r>
          </a:p>
        </p:txBody>
      </p:sp>
      <p:pic>
        <p:nvPicPr>
          <p:cNvPr id="13005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052513"/>
            <a:ext cx="903605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85F3C002-5920-45E9-98F9-D1E26774E8DB}" type="slidenum">
              <a:rPr lang="zh-CN" altLang="en-US" sz="1400" smtClean="0">
                <a:latin typeface="Arial" panose="020B0604020202020204" pitchFamily="34" charset="0"/>
              </a:rPr>
              <a:pPr eaLnBrk="1" hangingPunct="1">
                <a:defRPr/>
              </a:pPr>
              <a:t>97</a:t>
            </a:fld>
            <a:endParaRPr lang="en-US" altLang="zh-CN" sz="1400" smtClean="0">
              <a:latin typeface="Arial" panose="020B0604020202020204" pitchFamily="34" charset="0"/>
            </a:endParaRPr>
          </a:p>
        </p:txBody>
      </p:sp>
      <p:sp>
        <p:nvSpPr>
          <p:cNvPr id="588802" name="Rectangle 2"/>
          <p:cNvSpPr>
            <a:spLocks noGrp="1" noChangeArrowheads="1"/>
          </p:cNvSpPr>
          <p:nvPr>
            <p:ph type="title"/>
          </p:nvPr>
        </p:nvSpPr>
        <p:spPr>
          <a:xfrm>
            <a:off x="457200" y="277813"/>
            <a:ext cx="8229600" cy="703262"/>
          </a:xfrm>
        </p:spPr>
        <p:txBody>
          <a:bodyPr/>
          <a:lstStyle/>
          <a:p>
            <a:pPr eaLnBrk="1" hangingPunct="1">
              <a:defRPr/>
            </a:pPr>
            <a:r>
              <a:rPr lang="en-US" altLang="zh-CN" sz="4000" smtClean="0"/>
              <a:t>4</a:t>
            </a:r>
            <a:r>
              <a:rPr lang="zh-CN" altLang="en-US" sz="4000" smtClean="0"/>
              <a:t>月</a:t>
            </a:r>
            <a:r>
              <a:rPr lang="en-US" altLang="zh-CN" sz="4000" smtClean="0"/>
              <a:t>24</a:t>
            </a:r>
            <a:r>
              <a:rPr lang="zh-CN" altLang="en-US" sz="4000" smtClean="0"/>
              <a:t>日</a:t>
            </a:r>
            <a:r>
              <a:rPr lang="en-US" altLang="zh-CN" sz="4000" smtClean="0"/>
              <a:t>ETF180</a:t>
            </a:r>
            <a:r>
              <a:rPr lang="zh-CN" altLang="en-US" sz="4000" smtClean="0"/>
              <a:t>套利</a:t>
            </a:r>
            <a:r>
              <a:rPr lang="en-US" altLang="zh-CN" sz="4000" smtClean="0"/>
              <a:t>?</a:t>
            </a:r>
          </a:p>
        </p:txBody>
      </p:sp>
      <p:pic>
        <p:nvPicPr>
          <p:cNvPr id="1310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513"/>
            <a:ext cx="91440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C92A9092-61A2-4B75-87A8-61613D8B6330}" type="slidenum">
              <a:rPr lang="zh-CN" altLang="en-US" sz="1400" smtClean="0">
                <a:latin typeface="Arial" panose="020B0604020202020204" pitchFamily="34" charset="0"/>
              </a:rPr>
              <a:pPr eaLnBrk="1" hangingPunct="1">
                <a:defRPr/>
              </a:pPr>
              <a:t>98</a:t>
            </a:fld>
            <a:endParaRPr lang="en-US" altLang="zh-CN" sz="1400" smtClean="0">
              <a:latin typeface="Arial" panose="020B0604020202020204" pitchFamily="34" charset="0"/>
            </a:endParaRPr>
          </a:p>
        </p:txBody>
      </p:sp>
      <p:sp>
        <p:nvSpPr>
          <p:cNvPr id="589826" name="Rectangle 2"/>
          <p:cNvSpPr>
            <a:spLocks noGrp="1" noChangeArrowheads="1"/>
          </p:cNvSpPr>
          <p:nvPr>
            <p:ph type="title"/>
          </p:nvPr>
        </p:nvSpPr>
        <p:spPr>
          <a:xfrm>
            <a:off x="457200" y="277813"/>
            <a:ext cx="8229600" cy="703262"/>
          </a:xfrm>
        </p:spPr>
        <p:txBody>
          <a:bodyPr/>
          <a:lstStyle/>
          <a:p>
            <a:pPr eaLnBrk="1" hangingPunct="1">
              <a:defRPr/>
            </a:pPr>
            <a:r>
              <a:rPr lang="en-US" altLang="zh-CN" sz="4000" smtClean="0"/>
              <a:t>4</a:t>
            </a:r>
            <a:r>
              <a:rPr lang="zh-CN" altLang="en-US" sz="4000" smtClean="0"/>
              <a:t>月</a:t>
            </a:r>
            <a:r>
              <a:rPr lang="en-US" altLang="zh-CN" sz="4000" smtClean="0"/>
              <a:t>25</a:t>
            </a:r>
            <a:r>
              <a:rPr lang="zh-CN" altLang="en-US" sz="4000" smtClean="0"/>
              <a:t>日</a:t>
            </a:r>
            <a:r>
              <a:rPr lang="en-US" altLang="zh-CN" sz="4000" smtClean="0"/>
              <a:t>ETF50</a:t>
            </a:r>
            <a:r>
              <a:rPr lang="zh-CN" altLang="en-US" sz="4000" smtClean="0"/>
              <a:t>套利</a:t>
            </a:r>
            <a:r>
              <a:rPr lang="en-US" altLang="zh-CN" sz="4000" smtClean="0"/>
              <a:t>?</a:t>
            </a:r>
          </a:p>
        </p:txBody>
      </p:sp>
      <p:sp>
        <p:nvSpPr>
          <p:cNvPr id="589827" name="Rectangle 3"/>
          <p:cNvSpPr>
            <a:spLocks noGrp="1" noChangeArrowheads="1"/>
          </p:cNvSpPr>
          <p:nvPr>
            <p:ph type="body" idx="1"/>
          </p:nvPr>
        </p:nvSpPr>
        <p:spPr/>
        <p:txBody>
          <a:bodyPr/>
          <a:lstStyle/>
          <a:p>
            <a:pPr eaLnBrk="1" hangingPunct="1">
              <a:defRPr/>
            </a:pPr>
            <a:endParaRPr lang="zh-CN" altLang="en-US" smtClean="0"/>
          </a:p>
        </p:txBody>
      </p:sp>
      <p:pic>
        <p:nvPicPr>
          <p:cNvPr id="13210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400">
                <a:solidFill>
                  <a:schemeClr val="tx1"/>
                </a:solidFill>
                <a:latin typeface="Tahoma" panose="020B0604030504040204" pitchFamily="34" charset="0"/>
                <a:ea typeface="宋体" panose="02010600030101010101" pitchFamily="2" charset="-122"/>
              </a:defRPr>
            </a:lvl1pPr>
            <a:lvl2pPr marL="742950" indent="-285750" eaLnBrk="0" hangingPunct="0">
              <a:defRPr sz="4400">
                <a:solidFill>
                  <a:schemeClr val="tx1"/>
                </a:solidFill>
                <a:latin typeface="Tahoma" panose="020B0604030504040204" pitchFamily="34" charset="0"/>
                <a:ea typeface="宋体" panose="02010600030101010101" pitchFamily="2" charset="-122"/>
              </a:defRPr>
            </a:lvl2pPr>
            <a:lvl3pPr marL="1143000" indent="-228600" eaLnBrk="0" hangingPunct="0">
              <a:defRPr sz="4400">
                <a:solidFill>
                  <a:schemeClr val="tx1"/>
                </a:solidFill>
                <a:latin typeface="Tahoma" panose="020B0604030504040204" pitchFamily="34" charset="0"/>
                <a:ea typeface="宋体" panose="02010600030101010101" pitchFamily="2" charset="-122"/>
              </a:defRPr>
            </a:lvl3pPr>
            <a:lvl4pPr marL="1600200" indent="-228600" eaLnBrk="0" hangingPunct="0">
              <a:defRPr sz="4400">
                <a:solidFill>
                  <a:schemeClr val="tx1"/>
                </a:solidFill>
                <a:latin typeface="Tahoma" panose="020B0604030504040204" pitchFamily="34" charset="0"/>
                <a:ea typeface="宋体" panose="02010600030101010101" pitchFamily="2" charset="-122"/>
              </a:defRPr>
            </a:lvl4pPr>
            <a:lvl5pPr marL="2057400" indent="-228600" eaLnBrk="0" hangingPunct="0">
              <a:defRPr sz="4400">
                <a:solidFill>
                  <a:schemeClr val="tx1"/>
                </a:solidFill>
                <a:latin typeface="Tahoma" panose="020B0604030504040204" pitchFamily="34" charset="0"/>
                <a:ea typeface="宋体" panose="02010600030101010101" pitchFamily="2" charset="-122"/>
              </a:defRPr>
            </a:lvl5pPr>
            <a:lvl6pPr marL="25146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6pPr>
            <a:lvl7pPr marL="29718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7pPr>
            <a:lvl8pPr marL="34290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8pPr>
            <a:lvl9pPr marL="3886200" indent="-228600" eaLnBrk="0" fontAlgn="t" hangingPunct="0">
              <a:spcBef>
                <a:spcPct val="0"/>
              </a:spcBef>
              <a:spcAft>
                <a:spcPct val="0"/>
              </a:spcAft>
              <a:defRPr sz="4400">
                <a:solidFill>
                  <a:schemeClr val="tx1"/>
                </a:solidFill>
                <a:latin typeface="Tahoma" panose="020B0604030504040204" pitchFamily="34" charset="0"/>
                <a:ea typeface="宋体" panose="02010600030101010101" pitchFamily="2" charset="-122"/>
              </a:defRPr>
            </a:lvl9pPr>
          </a:lstStyle>
          <a:p>
            <a:pPr eaLnBrk="1" hangingPunct="1">
              <a:defRPr/>
            </a:pPr>
            <a:fld id="{B9542B51-E176-4AA9-ABEC-73385242B44E}" type="slidenum">
              <a:rPr lang="zh-CN" altLang="en-US" sz="1400" smtClean="0">
                <a:latin typeface="Arial" panose="020B0604020202020204" pitchFamily="34" charset="0"/>
              </a:rPr>
              <a:pPr eaLnBrk="1" hangingPunct="1">
                <a:defRPr/>
              </a:pPr>
              <a:t>99</a:t>
            </a:fld>
            <a:endParaRPr lang="en-US" altLang="zh-CN" sz="1400" smtClean="0">
              <a:latin typeface="Arial" panose="020B0604020202020204" pitchFamily="34" charset="0"/>
            </a:endParaRPr>
          </a:p>
        </p:txBody>
      </p:sp>
      <p:sp>
        <p:nvSpPr>
          <p:cNvPr id="590850" name="Rectangle 2"/>
          <p:cNvSpPr>
            <a:spLocks noGrp="1" noChangeArrowheads="1"/>
          </p:cNvSpPr>
          <p:nvPr>
            <p:ph type="title"/>
          </p:nvPr>
        </p:nvSpPr>
        <p:spPr>
          <a:xfrm>
            <a:off x="457200" y="277813"/>
            <a:ext cx="8229600" cy="703262"/>
          </a:xfrm>
        </p:spPr>
        <p:txBody>
          <a:bodyPr/>
          <a:lstStyle/>
          <a:p>
            <a:pPr eaLnBrk="1" hangingPunct="1">
              <a:defRPr/>
            </a:pPr>
            <a:r>
              <a:rPr lang="en-US" altLang="zh-CN" sz="4000" smtClean="0"/>
              <a:t>4</a:t>
            </a:r>
            <a:r>
              <a:rPr lang="zh-CN" altLang="en-US" sz="4000" smtClean="0"/>
              <a:t>月</a:t>
            </a:r>
            <a:r>
              <a:rPr lang="en-US" altLang="zh-CN" sz="4000" smtClean="0"/>
              <a:t>25</a:t>
            </a:r>
            <a:r>
              <a:rPr lang="zh-CN" altLang="en-US" sz="4000" smtClean="0"/>
              <a:t>日</a:t>
            </a:r>
            <a:r>
              <a:rPr lang="en-US" altLang="zh-CN" sz="4000" smtClean="0"/>
              <a:t>ETF180</a:t>
            </a:r>
            <a:r>
              <a:rPr lang="zh-CN" altLang="en-US" sz="4000" smtClean="0"/>
              <a:t>套利</a:t>
            </a:r>
            <a:r>
              <a:rPr lang="en-US" altLang="zh-CN" sz="4000" smtClean="0"/>
              <a:t>?</a:t>
            </a:r>
          </a:p>
        </p:txBody>
      </p:sp>
      <p:sp>
        <p:nvSpPr>
          <p:cNvPr id="590851" name="Rectangle 3"/>
          <p:cNvSpPr>
            <a:spLocks noGrp="1" noChangeArrowheads="1"/>
          </p:cNvSpPr>
          <p:nvPr>
            <p:ph type="body" idx="1"/>
          </p:nvPr>
        </p:nvSpPr>
        <p:spPr/>
        <p:txBody>
          <a:bodyPr/>
          <a:lstStyle/>
          <a:p>
            <a:pPr eaLnBrk="1" hangingPunct="1">
              <a:defRPr/>
            </a:pPr>
            <a:endParaRPr lang="zh-CN" altLang="en-US" smtClean="0"/>
          </a:p>
        </p:txBody>
      </p:sp>
      <p:pic>
        <p:nvPicPr>
          <p:cNvPr id="1331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196975"/>
            <a:ext cx="9036050"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Ripple</Template>
  <TotalTime>9470</TotalTime>
  <Words>9691</Words>
  <Application>Microsoft Office PowerPoint</Application>
  <PresentationFormat>全屏显示(4:3)</PresentationFormat>
  <Paragraphs>913</Paragraphs>
  <Slides>180</Slides>
  <Notes>42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6</vt:i4>
      </vt:variant>
      <vt:variant>
        <vt:lpstr>幻灯片标题</vt:lpstr>
      </vt:variant>
      <vt:variant>
        <vt:i4>180</vt:i4>
      </vt:variant>
    </vt:vector>
  </HeadingPairs>
  <TitlesOfParts>
    <vt:vector size="198" baseType="lpstr">
      <vt:lpstr>黑体</vt:lpstr>
      <vt:lpstr>楷体_GB2312</vt:lpstr>
      <vt:lpstr>隶书</vt:lpstr>
      <vt:lpstr>宋体</vt:lpstr>
      <vt:lpstr>Arial</vt:lpstr>
      <vt:lpstr>Calibri</vt:lpstr>
      <vt:lpstr>Marlett</vt:lpstr>
      <vt:lpstr>Monotype Sorts</vt:lpstr>
      <vt:lpstr>Tahoma</vt:lpstr>
      <vt:lpstr>Times New Roman</vt:lpstr>
      <vt:lpstr>Wingdings</vt:lpstr>
      <vt:lpstr>Ripple</vt:lpstr>
      <vt:lpstr>位图图像</vt:lpstr>
      <vt:lpstr>Microsoft Excel 图表</vt:lpstr>
      <vt:lpstr>图表</vt:lpstr>
      <vt:lpstr>Bitmap Image</vt:lpstr>
      <vt:lpstr>Equation</vt:lpstr>
      <vt:lpstr>Document</vt:lpstr>
      <vt:lpstr>      金  融  工 程 学</vt:lpstr>
      <vt:lpstr>教师信息</vt:lpstr>
      <vt:lpstr>助教信息</vt:lpstr>
      <vt:lpstr>教学要求与安排</vt:lpstr>
      <vt:lpstr>       学时安排</vt:lpstr>
      <vt:lpstr>第一部分</vt:lpstr>
      <vt:lpstr>第二部分</vt:lpstr>
      <vt:lpstr>第三部分</vt:lpstr>
      <vt:lpstr>第三部分(续)</vt:lpstr>
      <vt:lpstr>作业与考试安排：</vt:lpstr>
      <vt:lpstr>主要参考书</vt:lpstr>
      <vt:lpstr>序言</vt:lpstr>
      <vt:lpstr>PowerPoint 演示文稿</vt:lpstr>
      <vt:lpstr>1. 总目标</vt:lpstr>
      <vt:lpstr> 2. WHO/WHAT:国际调查情况</vt:lpstr>
      <vt:lpstr>2009年的调查结果</vt:lpstr>
      <vt:lpstr>PowerPoint 演示文稿</vt:lpstr>
      <vt:lpstr>PowerPoint 演示文稿</vt:lpstr>
      <vt:lpstr>PowerPoint 演示文稿</vt:lpstr>
      <vt:lpstr>PowerPoint 演示文稿</vt:lpstr>
      <vt:lpstr>更多的survey</vt:lpstr>
      <vt:lpstr>PowerPoint 演示文稿</vt:lpstr>
      <vt:lpstr>PowerPoint 演示文稿</vt:lpstr>
      <vt:lpstr>PowerPoint 演示文稿</vt:lpstr>
      <vt:lpstr>统计数据来源</vt:lpstr>
      <vt:lpstr>PowerPoint 演示文稿</vt:lpstr>
      <vt:lpstr>PowerPoint 演示文稿</vt:lpstr>
      <vt:lpstr>统计数据来源</vt:lpstr>
      <vt:lpstr>4.  2个具体应用领域</vt:lpstr>
      <vt:lpstr>美元指数走势 2004-2018</vt:lpstr>
      <vt:lpstr>日元走势USD/JPY  1978-2013</vt:lpstr>
      <vt:lpstr>汇率标价</vt:lpstr>
      <vt:lpstr>广场协议</vt:lpstr>
      <vt:lpstr>2007年11月03日日元分钟走势</vt:lpstr>
      <vt:lpstr>欧元美元汇率走势EUR/USD 1992.5-2009.10</vt:lpstr>
      <vt:lpstr>2009-2018 欧元/美元日线图</vt:lpstr>
      <vt:lpstr>PowerPoint 演示文稿</vt:lpstr>
      <vt:lpstr>欧元触碰了美国的底线！</vt:lpstr>
      <vt:lpstr>WMD呢？</vt:lpstr>
      <vt:lpstr>欧债危机——债券资源的争夺</vt:lpstr>
      <vt:lpstr>英镑美元汇率走势  GBP/USD 1991.3-2014.2</vt:lpstr>
      <vt:lpstr>PowerPoint 演示文稿</vt:lpstr>
      <vt:lpstr>PowerPoint 演示文稿</vt:lpstr>
      <vt:lpstr>PowerPoint 演示文稿</vt:lpstr>
      <vt:lpstr>不可能三角</vt:lpstr>
      <vt:lpstr>1979-2008.11.12 AUD/USD</vt:lpstr>
      <vt:lpstr>KODA</vt:lpstr>
      <vt:lpstr>澳元走势AUD/USD  1978-2012.9.10</vt:lpstr>
      <vt:lpstr>国际原油1947-2007年价格</vt:lpstr>
      <vt:lpstr>中国航油股份有限公司 于2004年亏 5.5亿美元</vt:lpstr>
      <vt:lpstr>投机还是套期保值？</vt:lpstr>
      <vt:lpstr>投机交易的风险</vt:lpstr>
      <vt:lpstr>中航油期权交易主要事件时间表</vt:lpstr>
      <vt:lpstr>风险管理名存实亡</vt:lpstr>
      <vt:lpstr>光大的乌龙指</vt:lpstr>
      <vt:lpstr>NYMEX原油期货连续合约走势图  2002.11.21-2012.9.10</vt:lpstr>
      <vt:lpstr>LME铜期货（三月）走势 2002.10.11-2012.9.10</vt:lpstr>
      <vt:lpstr>LME铜(27m)</vt:lpstr>
      <vt:lpstr>LME铜(15m)</vt:lpstr>
      <vt:lpstr>LME铜(3m)</vt:lpstr>
      <vt:lpstr>LME铜3月-15月-27月远期价格变化</vt:lpstr>
      <vt:lpstr>LME铜3月-15月-27月期货价格变化</vt:lpstr>
      <vt:lpstr>PowerPoint 演示文稿</vt:lpstr>
      <vt:lpstr>黄金合约价格及价差 2008.7-11</vt:lpstr>
      <vt:lpstr>二. 国内金融工程的应用前景</vt:lpstr>
      <vt:lpstr>PowerPoint 演示文稿</vt:lpstr>
      <vt:lpstr>PowerPoint 演示文稿</vt:lpstr>
      <vt:lpstr>PowerPoint 演示文稿</vt:lpstr>
      <vt:lpstr>PowerPoint 演示文稿</vt:lpstr>
      <vt:lpstr>中国历年外汇储备情况</vt:lpstr>
      <vt:lpstr>人民币汇率走势  CNY/USD  1980-2014.02</vt:lpstr>
      <vt:lpstr>人民币汇率走势  USD/CNY  2006 -2018</vt:lpstr>
      <vt:lpstr>12月期限人民币NDF和即期汇率走势 1999.1.13~2006.4.13 </vt:lpstr>
      <vt:lpstr>1月、6月和12月期限人民币NDF汇率走势 2002.10.17~2006.4.17 </vt:lpstr>
      <vt:lpstr>NDF、远期结售汇和即期汇率趋势图 2003.4.7~2006.4.7 </vt:lpstr>
      <vt:lpstr>实证分析--- NDF 和境内远期结售汇报价关系</vt:lpstr>
      <vt:lpstr>沪深300指数走势 2005.1.4-2012.9.10</vt:lpstr>
      <vt:lpstr>沪深300股指期货当月连续走势2010.4.16-2012.9.10</vt:lpstr>
      <vt:lpstr>沪深300指数现货和期货走势对比 2010.4.16-11.05</vt:lpstr>
      <vt:lpstr>疯狂的股指期货?6月1日成交达42万手</vt:lpstr>
      <vt:lpstr>PowerPoint 演示文稿</vt:lpstr>
      <vt:lpstr>PowerPoint 演示文稿</vt:lpstr>
      <vt:lpstr>PowerPoint 演示文稿</vt:lpstr>
      <vt:lpstr>PowerPoint 演示文稿</vt:lpstr>
      <vt:lpstr>中房上海指数走势 1997.1-2011.5</vt:lpstr>
      <vt:lpstr>三.4个简单例子</vt:lpstr>
      <vt:lpstr>例1    利用商品期货(一种衍生产品) 规避风险的例子</vt:lpstr>
      <vt:lpstr>2007.09.26-2007.11.02 铜价变化</vt:lpstr>
      <vt:lpstr>问题： </vt:lpstr>
      <vt:lpstr>金融工程师建议：　 </vt:lpstr>
      <vt:lpstr>背景材料</vt:lpstr>
      <vt:lpstr>例2   利用ETF套利</vt:lpstr>
      <vt:lpstr>ETF （Exchange Traded Fund)背景材料</vt:lpstr>
      <vt:lpstr>PowerPoint 演示文稿</vt:lpstr>
      <vt:lpstr>2008年4月24日</vt:lpstr>
      <vt:lpstr>2008年4月24日ETF50套利?</vt:lpstr>
      <vt:lpstr>4月24日ETF180套利?</vt:lpstr>
      <vt:lpstr>4月25日ETF50套利?</vt:lpstr>
      <vt:lpstr>4月25日ETF180套利?</vt:lpstr>
      <vt:lpstr>例3  阿莱商品公司IPO问题</vt:lpstr>
      <vt:lpstr>PowerPoint 演示文稿</vt:lpstr>
      <vt:lpstr>PowerPoint 演示文稿</vt:lpstr>
      <vt:lpstr>40家机构砸400亿美元申购阿里巴巴 美林另辟蹊径</vt:lpstr>
      <vt:lpstr>PowerPoint 演示文稿</vt:lpstr>
      <vt:lpstr>             </vt:lpstr>
      <vt:lpstr>PowerPoint 演示文稿</vt:lpstr>
      <vt:lpstr>PowerPoint 演示文稿</vt:lpstr>
      <vt:lpstr>PowerPoint 演示文稿</vt:lpstr>
      <vt:lpstr>一、现代金融特点与变化</vt:lpstr>
      <vt:lpstr>PowerPoint 演示文稿</vt:lpstr>
      <vt:lpstr>PowerPoint 演示文稿</vt:lpstr>
      <vt:lpstr>2、金融产品的特点</vt:lpstr>
      <vt:lpstr>（1）金融产品供给的特殊性</vt:lpstr>
      <vt:lpstr>（2）金融产品需求的特殊性</vt:lpstr>
      <vt:lpstr>（3）定价的特殊性</vt:lpstr>
      <vt:lpstr>PowerPoint 演示文稿</vt:lpstr>
      <vt:lpstr>彩票中的风险</vt:lpstr>
      <vt:lpstr>PowerPoint 演示文稿</vt:lpstr>
      <vt:lpstr>PowerPoint 演示文稿</vt:lpstr>
      <vt:lpstr>对风险的态度</vt:lpstr>
      <vt:lpstr>Prospect theory</vt:lpstr>
      <vt:lpstr>个人投资者的典型心理特征</vt:lpstr>
      <vt:lpstr>4）长期稳定收益困难 </vt:lpstr>
      <vt:lpstr>S &amp; P 500指数</vt:lpstr>
      <vt:lpstr>Nasdaq指数的走势</vt:lpstr>
      <vt:lpstr>DOW JONES指数走势</vt:lpstr>
      <vt:lpstr>约12年。对于个股来说，则需要更长时间。</vt:lpstr>
      <vt:lpstr>如果无风险收益为年度6%，标普500指数平均每年收益为10%，年度标准差为17%（月度为5%），则需要有多少年长才能达到以97.7%的置信度水平下有比6%无风险收益更高的平均收益。</vt:lpstr>
      <vt:lpstr>例3 </vt:lpstr>
      <vt:lpstr>        股神巴菲特2008年致股东信：               别对股市期望太高</vt:lpstr>
      <vt:lpstr>PowerPoint 演示文稿</vt:lpstr>
      <vt:lpstr>PowerPoint 演示文稿</vt:lpstr>
      <vt:lpstr>原因很简单</vt:lpstr>
      <vt:lpstr>PowerPoint 演示文稿</vt:lpstr>
      <vt:lpstr>PowerPoint 演示文稿</vt:lpstr>
      <vt:lpstr>中国的情况?</vt:lpstr>
      <vt:lpstr>3、金融产品定价的基本方法</vt:lpstr>
      <vt:lpstr>基于现金流贴现的估价方法(1)</vt:lpstr>
      <vt:lpstr>基于现金流贴现的估价方法(2)</vt:lpstr>
      <vt:lpstr>基于风险/收益的资本资产定价方法 (1)</vt:lpstr>
      <vt:lpstr>基于风险/收益的资本资产定价方法 (2)</vt:lpstr>
      <vt:lpstr>基于无套利的期权定价方法(1) </vt:lpstr>
      <vt:lpstr>基于无套利的期权定价方法(2)</vt:lpstr>
      <vt:lpstr>PowerPoint 演示文稿</vt:lpstr>
      <vt:lpstr>PowerPoint 演示文稿</vt:lpstr>
      <vt:lpstr>PowerPoint 演示文稿</vt:lpstr>
      <vt:lpstr>金融理论应用的几个阶段</vt:lpstr>
      <vt:lpstr>4、货币作用的变化</vt:lpstr>
      <vt:lpstr>5、金融市场异化，信用过度膨胀</vt:lpstr>
      <vt:lpstr>6、研究方法的变化</vt:lpstr>
      <vt:lpstr>7、全球经济互相作用的变化</vt:lpstr>
      <vt:lpstr>PowerPoint 演示文稿</vt:lpstr>
      <vt:lpstr>PowerPoint 演示文稿</vt:lpstr>
      <vt:lpstr>（一）金融工程的定义</vt:lpstr>
      <vt:lpstr>国际金融工程师学会常务理事John F. Marshall（1992）认为这一表述对金融工程的研究范围作出了准确的概括，并作进一步的阐述,指出定义中的“新型和创造性有三个层次的涵义：</vt:lpstr>
      <vt:lpstr> 英国学者洛伦兹·格立茨 (Lawrence Galitz,1998)认为：</vt:lpstr>
      <vt:lpstr>金融工程的研究内容：</vt:lpstr>
      <vt:lpstr>金融工程与机械工程</vt:lpstr>
      <vt:lpstr>PowerPoint 演示文稿</vt:lpstr>
      <vt:lpstr>(二).金融工程的发展背景</vt:lpstr>
      <vt:lpstr>追求风险规避的动因</vt:lpstr>
      <vt:lpstr>PowerPoint 演示文稿</vt:lpstr>
      <vt:lpstr>PowerPoint 演示文稿</vt:lpstr>
      <vt:lpstr>PowerPoint 演示文稿</vt:lpstr>
      <vt:lpstr>寻求市场漏洞和对手漏洞的动因</vt:lpstr>
      <vt:lpstr>金融监管的变革</vt:lpstr>
      <vt:lpstr>金融监管的目的：</vt:lpstr>
      <vt:lpstr>金融创新的本质</vt:lpstr>
      <vt:lpstr>降低交易和代理成本</vt:lpstr>
      <vt:lpstr>科学技术的影响</vt:lpstr>
      <vt:lpstr>对金融工程发展起决定性作用的技术领域：</vt:lpstr>
      <vt:lpstr>现代技术降低交易成本的例子</vt:lpstr>
      <vt:lpstr>PowerPoint 演示文稿</vt:lpstr>
      <vt:lpstr>PowerPoint 演示文稿</vt:lpstr>
      <vt:lpstr>金融理论的推动</vt:lpstr>
      <vt:lpstr>PowerPoint 演示文稿</vt:lpstr>
      <vt:lpstr>PowerPoint 演示文稿</vt:lpstr>
      <vt:lpstr>PowerPoint 演示文稿</vt:lpstr>
      <vt:lpstr>  </vt:lpstr>
      <vt:lpstr>PowerPoint 演示文稿</vt:lpstr>
    </vt:vector>
  </TitlesOfParts>
  <Company>现代金融中心</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现  代  金  融  理  论</dc:title>
  <dc:creator>cyzhou</dc:creator>
  <cp:lastModifiedBy>magic</cp:lastModifiedBy>
  <cp:revision>1010</cp:revision>
  <dcterms:created xsi:type="dcterms:W3CDTF">2000-09-09T23:42:04Z</dcterms:created>
  <dcterms:modified xsi:type="dcterms:W3CDTF">2018-03-05T04:40:01Z</dcterms:modified>
</cp:coreProperties>
</file>